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ppt/embeddings/Microsoft_Equation21.bin" ContentType="application/vnd.openxmlformats-officedocument.oleObject"/>
  <Override PartName="/ppt/embeddings/oleObject1.bin" ContentType="application/vnd.openxmlformats-officedocument.oleObject"/>
  <Override PartName="/ppt/embeddings/Microsoft_Equation22.bin" ContentType="application/vnd.openxmlformats-officedocument.oleObject"/>
  <Override PartName="/ppt/embeddings/Microsoft_Equation23.bin" ContentType="application/vnd.openxmlformats-officedocument.oleObject"/>
  <Override PartName="/ppt/embeddings/Microsoft_Equation24.bin" ContentType="application/vnd.openxmlformats-officedocument.oleObject"/>
  <Override PartName="/ppt/embeddings/Microsoft_Equation25.bin" ContentType="application/vnd.openxmlformats-officedocument.oleObject"/>
  <Override PartName="/ppt/embeddings/oleObject2.bin" ContentType="application/vnd.openxmlformats-officedocument.oleObject"/>
  <Override PartName="/ppt/embeddings/Microsoft_Equation26.bin" ContentType="application/vnd.openxmlformats-officedocument.oleObject"/>
  <Override PartName="/ppt/embeddings/Microsoft_Equation27.bin" ContentType="application/vnd.openxmlformats-officedocument.oleObject"/>
  <Override PartName="/ppt/embeddings/Microsoft_Equation28.bin" ContentType="application/vnd.openxmlformats-officedocument.oleObject"/>
  <Override PartName="/ppt/embeddings/Microsoft_Equation29.bin" ContentType="application/vnd.openxmlformats-officedocument.oleObject"/>
  <Override PartName="/ppt/embeddings/Microsoft_Equation30.bin" ContentType="application/vnd.openxmlformats-officedocument.oleObject"/>
  <Override PartName="/ppt/embeddings/Microsoft_Equation31.bin" ContentType="application/vnd.openxmlformats-officedocument.oleObject"/>
  <Override PartName="/ppt/embeddings/Microsoft_Equation32.bin" ContentType="application/vnd.openxmlformats-officedocument.oleObject"/>
  <Override PartName="/ppt/embeddings/Microsoft_Equation3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70" r:id="rId3"/>
    <p:sldId id="257" r:id="rId4"/>
    <p:sldId id="265" r:id="rId5"/>
    <p:sldId id="266" r:id="rId6"/>
    <p:sldId id="258" r:id="rId7"/>
    <p:sldId id="259" r:id="rId8"/>
    <p:sldId id="260" r:id="rId9"/>
    <p:sldId id="261" r:id="rId10"/>
    <p:sldId id="262" r:id="rId11"/>
    <p:sldId id="267" r:id="rId12"/>
    <p:sldId id="269" r:id="rId13"/>
    <p:sldId id="263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6" r:id="rId25"/>
    <p:sldId id="280" r:id="rId26"/>
    <p:sldId id="282" r:id="rId27"/>
    <p:sldId id="283" r:id="rId28"/>
    <p:sldId id="284" r:id="rId29"/>
    <p:sldId id="285" r:id="rId30"/>
    <p:sldId id="289" r:id="rId31"/>
    <p:sldId id="287" r:id="rId32"/>
    <p:sldId id="288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7" d="100"/>
          <a:sy n="177" d="100"/>
        </p:scale>
        <p:origin x="-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5E58-8C38-2546-9759-8C06D26D612A}" type="datetimeFigureOut">
              <a:rPr lang="en-US" smtClean="0"/>
              <a:t>15/04/13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3406-9848-4943-941A-33CC3C47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5E58-8C38-2546-9759-8C06D26D612A}" type="datetimeFigureOut">
              <a:rPr lang="en-US" smtClean="0"/>
              <a:t>15/04/13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3406-9848-4943-941A-33CC3C47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3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5E58-8C38-2546-9759-8C06D26D612A}" type="datetimeFigureOut">
              <a:rPr lang="en-US" smtClean="0"/>
              <a:t>15/04/13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3406-9848-4943-941A-33CC3C47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8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5E58-8C38-2546-9759-8C06D26D612A}" type="datetimeFigureOut">
              <a:rPr lang="en-US" smtClean="0"/>
              <a:t>15/04/13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3406-9848-4943-941A-33CC3C47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2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5E58-8C38-2546-9759-8C06D26D612A}" type="datetimeFigureOut">
              <a:rPr lang="en-US" smtClean="0"/>
              <a:t>15/04/13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3406-9848-4943-941A-33CC3C47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8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5E58-8C38-2546-9759-8C06D26D612A}" type="datetimeFigureOut">
              <a:rPr lang="en-US" smtClean="0"/>
              <a:t>15/04/13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3406-9848-4943-941A-33CC3C47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2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5E58-8C38-2546-9759-8C06D26D612A}" type="datetimeFigureOut">
              <a:rPr lang="en-US" smtClean="0"/>
              <a:t>15/04/13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3406-9848-4943-941A-33CC3C47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8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5E58-8C38-2546-9759-8C06D26D612A}" type="datetimeFigureOut">
              <a:rPr lang="en-US" smtClean="0"/>
              <a:t>15/04/13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3406-9848-4943-941A-33CC3C47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1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5E58-8C38-2546-9759-8C06D26D612A}" type="datetimeFigureOut">
              <a:rPr lang="en-US" smtClean="0"/>
              <a:t>15/04/13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3406-9848-4943-941A-33CC3C47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5E58-8C38-2546-9759-8C06D26D612A}" type="datetimeFigureOut">
              <a:rPr lang="en-US" smtClean="0"/>
              <a:t>15/04/13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3406-9848-4943-941A-33CC3C47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7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5E58-8C38-2546-9759-8C06D26D612A}" type="datetimeFigureOut">
              <a:rPr lang="en-US" smtClean="0"/>
              <a:t>15/04/13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3406-9848-4943-941A-33CC3C47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0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25E58-8C38-2546-9759-8C06D26D612A}" type="datetimeFigureOut">
              <a:rPr lang="en-US" smtClean="0"/>
              <a:t>15/04/13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73406-9848-4943-941A-33CC3C47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9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image" Target="../media/image17.emf"/><Relationship Id="rId5" Type="http://schemas.openxmlformats.org/officeDocument/2006/relationships/oleObject" Target="../embeddings/Microsoft_Equation15.bin"/><Relationship Id="rId6" Type="http://schemas.openxmlformats.org/officeDocument/2006/relationships/image" Target="../media/image18.emf"/><Relationship Id="rId7" Type="http://schemas.openxmlformats.org/officeDocument/2006/relationships/oleObject" Target="../embeddings/Microsoft_Equation16.bin"/><Relationship Id="rId8" Type="http://schemas.openxmlformats.org/officeDocument/2006/relationships/image" Target="../media/image19.emf"/><Relationship Id="rId9" Type="http://schemas.openxmlformats.org/officeDocument/2006/relationships/oleObject" Target="../embeddings/Microsoft_Equation17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8.bin"/><Relationship Id="rId4" Type="http://schemas.openxmlformats.org/officeDocument/2006/relationships/image" Target="../media/image22.emf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9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0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1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0.emf"/><Relationship Id="rId5" Type="http://schemas.openxmlformats.org/officeDocument/2006/relationships/oleObject" Target="../embeddings/Microsoft_Equation22.bin"/><Relationship Id="rId6" Type="http://schemas.openxmlformats.org/officeDocument/2006/relationships/image" Target="../media/image31.emf"/><Relationship Id="rId7" Type="http://schemas.openxmlformats.org/officeDocument/2006/relationships/oleObject" Target="../embeddings/Microsoft_Equation23.bin"/><Relationship Id="rId8" Type="http://schemas.openxmlformats.org/officeDocument/2006/relationships/image" Target="../media/image3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4.bin"/><Relationship Id="rId4" Type="http://schemas.openxmlformats.org/officeDocument/2006/relationships/image" Target="../media/image33.emf"/><Relationship Id="rId5" Type="http://schemas.openxmlformats.org/officeDocument/2006/relationships/oleObject" Target="../embeddings/Microsoft_Equation25.bin"/><Relationship Id="rId6" Type="http://schemas.openxmlformats.org/officeDocument/2006/relationships/image" Target="../media/image3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0.emf"/><Relationship Id="rId5" Type="http://schemas.openxmlformats.org/officeDocument/2006/relationships/oleObject" Target="../embeddings/Microsoft_Equation26.bin"/><Relationship Id="rId6" Type="http://schemas.openxmlformats.org/officeDocument/2006/relationships/image" Target="../media/image35.emf"/><Relationship Id="rId7" Type="http://schemas.openxmlformats.org/officeDocument/2006/relationships/oleObject" Target="../embeddings/Microsoft_Equation27.bin"/><Relationship Id="rId8" Type="http://schemas.openxmlformats.org/officeDocument/2006/relationships/image" Target="../media/image3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8.bin"/><Relationship Id="rId4" Type="http://schemas.openxmlformats.org/officeDocument/2006/relationships/image" Target="../media/image37.emf"/><Relationship Id="rId5" Type="http://schemas.openxmlformats.org/officeDocument/2006/relationships/oleObject" Target="../embeddings/Microsoft_Equation29.bin"/><Relationship Id="rId6" Type="http://schemas.openxmlformats.org/officeDocument/2006/relationships/image" Target="../media/image38.emf"/><Relationship Id="rId7" Type="http://schemas.openxmlformats.org/officeDocument/2006/relationships/oleObject" Target="../embeddings/Microsoft_Equation30.bin"/><Relationship Id="rId8" Type="http://schemas.openxmlformats.org/officeDocument/2006/relationships/image" Target="../media/image39.emf"/><Relationship Id="rId9" Type="http://schemas.openxmlformats.org/officeDocument/2006/relationships/oleObject" Target="../embeddings/Microsoft_Equation31.bin"/><Relationship Id="rId10" Type="http://schemas.openxmlformats.org/officeDocument/2006/relationships/image" Target="../media/image4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2.bin"/><Relationship Id="rId4" Type="http://schemas.openxmlformats.org/officeDocument/2006/relationships/image" Target="../media/image36.emf"/><Relationship Id="rId5" Type="http://schemas.openxmlformats.org/officeDocument/2006/relationships/oleObject" Target="../embeddings/Microsoft_Equation33.bin"/><Relationship Id="rId6" Type="http://schemas.openxmlformats.org/officeDocument/2006/relationships/image" Target="../media/image4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7.bin"/><Relationship Id="rId12" Type="http://schemas.openxmlformats.org/officeDocument/2006/relationships/image" Target="../media/image7.emf"/><Relationship Id="rId13" Type="http://schemas.openxmlformats.org/officeDocument/2006/relationships/oleObject" Target="../embeddings/Microsoft_Equation8.bin"/><Relationship Id="rId1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3.emf"/><Relationship Id="rId5" Type="http://schemas.openxmlformats.org/officeDocument/2006/relationships/oleObject" Target="../embeddings/Microsoft_Equation4.bin"/><Relationship Id="rId6" Type="http://schemas.openxmlformats.org/officeDocument/2006/relationships/image" Target="../media/image4.emf"/><Relationship Id="rId7" Type="http://schemas.openxmlformats.org/officeDocument/2006/relationships/oleObject" Target="../embeddings/Microsoft_Equation5.bin"/><Relationship Id="rId8" Type="http://schemas.openxmlformats.org/officeDocument/2006/relationships/image" Target="../media/image5.emf"/><Relationship Id="rId9" Type="http://schemas.openxmlformats.org/officeDocument/2006/relationships/oleObject" Target="../embeddings/Microsoft_Equation6.bin"/><Relationship Id="rId10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8.emf"/><Relationship Id="rId5" Type="http://schemas.openxmlformats.org/officeDocument/2006/relationships/oleObject" Target="../embeddings/Microsoft_Equation10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10.emf"/><Relationship Id="rId5" Type="http://schemas.openxmlformats.org/officeDocument/2006/relationships/oleObject" Target="../embeddings/Microsoft_Equation12.bin"/><Relationship Id="rId6" Type="http://schemas.openxmlformats.org/officeDocument/2006/relationships/image" Target="../media/image11.emf"/><Relationship Id="rId7" Type="http://schemas.openxmlformats.org/officeDocument/2006/relationships/oleObject" Target="../embeddings/Microsoft_Equation13.bin"/><Relationship Id="rId8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197391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</a:rPr>
              <a:t>In astronomy, the main source of information about celestial bodies and other objects is the visible light or more generally electromagnetic radiation.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9953" y="4592331"/>
            <a:ext cx="184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Wikipedia.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453" y="6091746"/>
            <a:ext cx="895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It also is important for the atmosphere of Earth, so you’ll meet it if you are going into Earth atmosphere science…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34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2"/>
            <a:ext cx="8229600" cy="337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Thin/thick examples: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0481" y="650985"/>
            <a:ext cx="345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Thin: solar corona, coronal emission lines.</a:t>
            </a:r>
            <a:endParaRPr lang="en-US" dirty="0"/>
          </a:p>
        </p:txBody>
      </p:sp>
      <p:pic>
        <p:nvPicPr>
          <p:cNvPr id="6" name="Picture 5" descr="Screen Shot 2013-04-15 at 5.33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02" y="3661788"/>
            <a:ext cx="2942280" cy="2636717"/>
          </a:xfrm>
          <a:prstGeom prst="rect">
            <a:avLst/>
          </a:prstGeom>
        </p:spPr>
      </p:pic>
      <p:pic>
        <p:nvPicPr>
          <p:cNvPr id="4" name="Picture 3" descr="Screen Shot 2013-04-15 at 5.30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1" y="1333338"/>
            <a:ext cx="3008622" cy="2292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2237" y="629457"/>
            <a:ext cx="345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Thick: solar photosphere, continuum</a:t>
            </a:r>
            <a:endParaRPr lang="en-US" dirty="0"/>
          </a:p>
        </p:txBody>
      </p:sp>
      <p:pic>
        <p:nvPicPr>
          <p:cNvPr id="8" name="Picture 7" descr="Screen Shot 2013-04-15 at 5.36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60" y="1237755"/>
            <a:ext cx="2898260" cy="2902528"/>
          </a:xfrm>
          <a:prstGeom prst="rect">
            <a:avLst/>
          </a:prstGeom>
        </p:spPr>
      </p:pic>
      <p:pic>
        <p:nvPicPr>
          <p:cNvPr id="9" name="Picture 8" descr="Screen Shot 2013-04-15 at 5.37.4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18" y="4138968"/>
            <a:ext cx="3347282" cy="21595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5548" y="6429263"/>
            <a:ext cx="7756480" cy="37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happens in between is more complex…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77557" y="650985"/>
            <a:ext cx="0" cy="56475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184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thermodynamic equilibrium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2174" y="1549911"/>
            <a:ext cx="8294626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dirty="0" smtClean="0">
                <a:solidFill>
                  <a:srgbClr val="FF0000"/>
                </a:solidFill>
              </a:rPr>
              <a:t>Strict thermodynamic equilibrium = black body at temperature </a:t>
            </a:r>
            <a:r>
              <a:rPr lang="en-AU" i="1" dirty="0" smtClean="0">
                <a:solidFill>
                  <a:srgbClr val="FF0000"/>
                </a:solidFill>
              </a:rPr>
              <a:t>T</a:t>
            </a:r>
          </a:p>
          <a:p>
            <a:pPr algn="just"/>
            <a:endParaRPr lang="en-AU" i="1" dirty="0">
              <a:solidFill>
                <a:srgbClr val="FF0000"/>
              </a:solidFill>
            </a:endParaRPr>
          </a:p>
          <a:p>
            <a:pPr algn="just"/>
            <a:r>
              <a:rPr lang="en-AU" i="1" dirty="0" smtClean="0">
                <a:solidFill>
                  <a:srgbClr val="FF0000"/>
                </a:solidFill>
              </a:rPr>
              <a:t>												</a:t>
            </a:r>
            <a:r>
              <a:rPr lang="en-AU" dirty="0" smtClean="0">
                <a:solidFill>
                  <a:srgbClr val="FF0000"/>
                </a:solidFill>
              </a:rPr>
              <a:t>Planck function:</a:t>
            </a:r>
            <a:endParaRPr lang="en-AU" i="1" dirty="0" smtClean="0">
              <a:solidFill>
                <a:srgbClr val="FF0000"/>
              </a:solidFill>
            </a:endParaRPr>
          </a:p>
          <a:p>
            <a:pPr algn="just"/>
            <a:endParaRPr lang="en-AU" i="1" dirty="0">
              <a:solidFill>
                <a:srgbClr val="FF0000"/>
              </a:solidFill>
            </a:endParaRPr>
          </a:p>
          <a:p>
            <a:pPr algn="just"/>
            <a:endParaRPr lang="en-AU" i="1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“Local” thermodynamic equilibrium:</a:t>
            </a:r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ccurs when local thermal collisions determine the atom states (collisional excitation). Radiation in this case is weakly coupled to the matter.</a:t>
            </a:r>
          </a:p>
          <a:p>
            <a:pPr algn="just"/>
            <a:endParaRPr lang="en-US" dirty="0" smtClean="0">
              <a:solidFill>
                <a:srgbClr val="0000FF"/>
              </a:solidFill>
            </a:endParaRPr>
          </a:p>
          <a:p>
            <a:pPr algn="just"/>
            <a:r>
              <a:rPr lang="en-US" dirty="0" smtClean="0">
                <a:solidFill>
                  <a:srgbClr val="008000"/>
                </a:solidFill>
              </a:rPr>
              <a:t>This is VERY useful simplification</a:t>
            </a:r>
            <a:r>
              <a:rPr lang="en-US" dirty="0" smtClean="0">
                <a:solidFill>
                  <a:srgbClr val="0000FF"/>
                </a:solidFill>
              </a:rPr>
              <a:t>, works for dense astrophysical sources of radiation, such as solar photosphere. </a:t>
            </a:r>
          </a:p>
          <a:p>
            <a:pPr algn="just"/>
            <a:endParaRPr lang="en-US" dirty="0">
              <a:solidFill>
                <a:srgbClr val="0000FF"/>
              </a:solidFill>
            </a:endParaRPr>
          </a:p>
          <a:p>
            <a:pPr algn="just"/>
            <a:r>
              <a:rPr lang="en-US" dirty="0" smtClean="0">
                <a:solidFill>
                  <a:srgbClr val="0000FF"/>
                </a:solidFill>
              </a:rPr>
              <a:t>Otherwise non-LTE: nightmare, since atomic states depend on the radiation field.  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115669"/>
              </p:ext>
            </p:extLst>
          </p:nvPr>
        </p:nvGraphicFramePr>
        <p:xfrm>
          <a:off x="457200" y="2203319"/>
          <a:ext cx="2492996" cy="422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Equation" r:id="rId3" imgW="1422400" imgH="241300" progId="Equation.3">
                  <p:embed/>
                </p:oleObj>
              </mc:Choice>
              <mc:Fallback>
                <p:oleObj name="Equation" r:id="rId3" imgW="1422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203319"/>
                        <a:ext cx="2492996" cy="422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42212"/>
              </p:ext>
            </p:extLst>
          </p:nvPr>
        </p:nvGraphicFramePr>
        <p:xfrm>
          <a:off x="457200" y="2837656"/>
          <a:ext cx="31369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5" imgW="1790700" imgH="241300" progId="Equation.3">
                  <p:embed/>
                </p:oleObj>
              </mc:Choice>
              <mc:Fallback>
                <p:oleObj name="Equation" r:id="rId5" imgW="1790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2837656"/>
                        <a:ext cx="3136900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075531"/>
              </p:ext>
            </p:extLst>
          </p:nvPr>
        </p:nvGraphicFramePr>
        <p:xfrm>
          <a:off x="457200" y="4030663"/>
          <a:ext cx="43608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7" imgW="2489200" imgH="241300" progId="Equation.3">
                  <p:embed/>
                </p:oleObj>
              </mc:Choice>
              <mc:Fallback>
                <p:oleObj name="Equation" r:id="rId7" imgW="2489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4030663"/>
                        <a:ext cx="4360863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726549"/>
              </p:ext>
            </p:extLst>
          </p:nvPr>
        </p:nvGraphicFramePr>
        <p:xfrm>
          <a:off x="5224463" y="2601913"/>
          <a:ext cx="30702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" name="Equation" r:id="rId9" imgW="1587500" imgH="444500" progId="Equation.3">
                  <p:embed/>
                </p:oleObj>
              </mc:Choice>
              <mc:Fallback>
                <p:oleObj name="Equation" r:id="rId9" imgW="1587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3" y="2601913"/>
                        <a:ext cx="307022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173378" y="2088075"/>
            <a:ext cx="3401084" cy="144945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9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LTE: works well for the Sun</a:t>
            </a:r>
            <a:endParaRPr lang="en-US" dirty="0"/>
          </a:p>
        </p:txBody>
      </p:sp>
      <p:pic>
        <p:nvPicPr>
          <p:cNvPr id="4" name="Picture 3" descr="Screen Shot 2013-04-16 at 6.0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7" y="2113409"/>
            <a:ext cx="7226449" cy="369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2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424"/>
          </a:xfrm>
        </p:spPr>
        <p:txBody>
          <a:bodyPr>
            <a:noAutofit/>
          </a:bodyPr>
          <a:lstStyle/>
          <a:p>
            <a:r>
              <a:rPr lang="en-US" sz="3200" dirty="0" smtClean="0"/>
              <a:t>Optical depth and absorption coefficient:</a:t>
            </a:r>
            <a:br>
              <a:rPr lang="en-US" sz="3200" dirty="0" smtClean="0"/>
            </a:br>
            <a:r>
              <a:rPr lang="en-US" sz="3200" dirty="0" smtClean="0"/>
              <a:t>the devil is in the detail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209837"/>
              </p:ext>
            </p:extLst>
          </p:nvPr>
        </p:nvGraphicFramePr>
        <p:xfrm>
          <a:off x="514603" y="1966966"/>
          <a:ext cx="1956826" cy="408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3" imgW="1155700" imgH="241300" progId="Equation.3">
                  <p:embed/>
                </p:oleObj>
              </mc:Choice>
              <mc:Fallback>
                <p:oleObj name="Equation" r:id="rId3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603" y="1966966"/>
                        <a:ext cx="1956826" cy="408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24109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We assume local thermodynamic equilibrium, so the problem with the source function is sorted. There is one more parameter in the </a:t>
            </a:r>
            <a:r>
              <a:rPr lang="en-US" dirty="0" err="1" smtClean="0"/>
              <a:t>radiative</a:t>
            </a:r>
            <a:r>
              <a:rPr lang="en-US" dirty="0" smtClean="0"/>
              <a:t> transport equation: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2382711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κ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absorption coefficient</a:t>
            </a:r>
            <a:r>
              <a:rPr lang="en-US" dirty="0" smtClean="0"/>
              <a:t>. Here bigger problems come. </a:t>
            </a:r>
            <a:r>
              <a:rPr lang="en-US" dirty="0" smtClean="0">
                <a:solidFill>
                  <a:srgbClr val="FF0000"/>
                </a:solidFill>
              </a:rPr>
              <a:t>It depends on the wavelength, temperature, pressure, density, magnetic field, chemistry, atomic physics, quantum mechanics.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2" descr="sun_spectru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0" y="3630982"/>
            <a:ext cx="3837057" cy="255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4400" y="6211669"/>
            <a:ext cx="4369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Spectrum of the Sun. Absorption lines (optically thick).</a:t>
            </a:r>
            <a:endParaRPr lang="en-US" dirty="0"/>
          </a:p>
        </p:txBody>
      </p:sp>
      <p:pic>
        <p:nvPicPr>
          <p:cNvPr id="9" name="Picture 2" descr="sun_softxray_spec_sylwester_20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27" y="3616270"/>
            <a:ext cx="3334788" cy="241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05498" y="6211669"/>
            <a:ext cx="383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X-ray spectrum of the solar corona. Emission lines (optically thin).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08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425"/>
            <a:ext cx="8229600" cy="1143000"/>
          </a:xfrm>
        </p:spPr>
        <p:txBody>
          <a:bodyPr/>
          <a:lstStyle/>
          <a:p>
            <a:r>
              <a:rPr lang="en-US" dirty="0" smtClean="0"/>
              <a:t>Atomic levels</a:t>
            </a:r>
            <a:endParaRPr lang="en-US" dirty="0"/>
          </a:p>
        </p:txBody>
      </p:sp>
      <p:pic>
        <p:nvPicPr>
          <p:cNvPr id="4" name="Picture 3" descr="Screen Shot 2013-04-17 at 11.52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8" y="1417638"/>
            <a:ext cx="2403281" cy="2413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3000" y="1417638"/>
            <a:ext cx="5603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Electrons in atoms can take only discrete energy levels. These energy levels are described by their corresponding quantum numbers.</a:t>
            </a:r>
            <a:endParaRPr lang="en-US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376247" y="3886214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4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833447" y="4092589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833447" y="5072077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376247" y="4805377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3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833447" y="3505214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833447" y="5562614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4833447" y="5867414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4833447" y="3276614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376247" y="5329252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2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376247" y="5634052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1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376247" y="3276614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5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376247" y="3017852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6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7576647" y="2971814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7576647" y="3271852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7576647" y="3805252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7576647" y="4795852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7576647" y="5329252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3" name="TextBox 26"/>
          <p:cNvSpPr txBox="1">
            <a:spLocks noChangeArrowheads="1"/>
          </p:cNvSpPr>
          <p:nvPr/>
        </p:nvSpPr>
        <p:spPr bwMode="auto">
          <a:xfrm>
            <a:off x="7576647" y="5638814"/>
            <a:ext cx="855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1</a:t>
            </a:r>
            <a:r>
              <a:rPr lang="en-US"/>
              <a:t>=0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2660954" y="4533120"/>
            <a:ext cx="2819400" cy="1587"/>
          </a:xfrm>
          <a:prstGeom prst="line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9"/>
          <p:cNvSpPr txBox="1">
            <a:spLocks noChangeArrowheads="1"/>
          </p:cNvSpPr>
          <p:nvPr/>
        </p:nvSpPr>
        <p:spPr bwMode="auto">
          <a:xfrm rot="16200000">
            <a:off x="3184034" y="4311665"/>
            <a:ext cx="1160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1622682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levels</a:t>
            </a:r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799591" y="279717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4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5256791" y="3003550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256791" y="3983038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799591" y="37163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3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256791" y="2416175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256791" y="4473575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256791" y="4778375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256791" y="2187575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799591" y="42402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2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799591" y="45450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1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799591" y="218757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5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799591" y="19288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6</a:t>
            </a: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7999991" y="1882775"/>
            <a:ext cx="82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</a:t>
            </a:r>
            <a:r>
              <a:rPr lang="en-US" baseline="-25000"/>
              <a:t>6</a:t>
            </a:r>
            <a:r>
              <a:rPr lang="en-US"/>
              <a:t>=2</a:t>
            </a: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7999991" y="2182813"/>
            <a:ext cx="820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</a:t>
            </a:r>
            <a:r>
              <a:rPr lang="en-US" baseline="-25000"/>
              <a:t>5</a:t>
            </a:r>
            <a:r>
              <a:rPr lang="en-US"/>
              <a:t>=1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7999991" y="2716213"/>
            <a:ext cx="820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/>
              <a:t>g</a:t>
            </a:r>
            <a:r>
              <a:rPr lang="en-US" baseline="-25000"/>
              <a:t>4</a:t>
            </a:r>
            <a:r>
              <a:rPr lang="en-US"/>
              <a:t>=1</a:t>
            </a: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7999991" y="3706813"/>
            <a:ext cx="820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</a:t>
            </a:r>
            <a:r>
              <a:rPr lang="en-US" baseline="-25000"/>
              <a:t>3</a:t>
            </a:r>
            <a:r>
              <a:rPr lang="en-US"/>
              <a:t>=3</a:t>
            </a: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7999991" y="4240213"/>
            <a:ext cx="820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</a:t>
            </a:r>
            <a:r>
              <a:rPr lang="en-US" baseline="-25000"/>
              <a:t>2</a:t>
            </a:r>
            <a:r>
              <a:rPr lang="en-US"/>
              <a:t>=1</a:t>
            </a: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7999991" y="4549775"/>
            <a:ext cx="82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</a:t>
            </a:r>
            <a:r>
              <a:rPr lang="en-US" baseline="-25000"/>
              <a:t>1</a:t>
            </a:r>
            <a:r>
              <a:rPr lang="en-US"/>
              <a:t>=4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3084298" y="3444081"/>
            <a:ext cx="2819400" cy="1587"/>
          </a:xfrm>
          <a:prstGeom prst="line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9"/>
          <p:cNvSpPr txBox="1">
            <a:spLocks noChangeArrowheads="1"/>
          </p:cNvSpPr>
          <p:nvPr/>
        </p:nvSpPr>
        <p:spPr bwMode="auto">
          <a:xfrm rot="16200000">
            <a:off x="3607378" y="3222626"/>
            <a:ext cx="1160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7181634" y="2037557"/>
            <a:ext cx="157163" cy="1524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84016" y="2192338"/>
            <a:ext cx="152400" cy="1524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336416" y="2035175"/>
            <a:ext cx="609600" cy="4763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336416" y="2339975"/>
            <a:ext cx="609600" cy="4763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7168141" y="3824288"/>
            <a:ext cx="155575" cy="1524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69729" y="3978275"/>
            <a:ext cx="152400" cy="1524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322129" y="3822700"/>
            <a:ext cx="609600" cy="31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322129" y="4127500"/>
            <a:ext cx="609600" cy="31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169729" y="3978275"/>
            <a:ext cx="762000" cy="952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7159410" y="4623594"/>
            <a:ext cx="157162" cy="1524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61791" y="4778375"/>
            <a:ext cx="152400" cy="1524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314191" y="4621213"/>
            <a:ext cx="609600" cy="476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314191" y="4926013"/>
            <a:ext cx="609600" cy="476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161791" y="4778375"/>
            <a:ext cx="762000" cy="952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314191" y="5083175"/>
            <a:ext cx="609600" cy="4763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7096704" y="4843462"/>
            <a:ext cx="304800" cy="17462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8536" y="1664720"/>
            <a:ext cx="3745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If more than one quantum state corresponds to an energy level, this energy level is called </a:t>
            </a:r>
            <a:r>
              <a:rPr lang="en-US" dirty="0" smtClean="0">
                <a:solidFill>
                  <a:srgbClr val="0000FF"/>
                </a:solidFill>
              </a:rPr>
              <a:t>degenerate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08536" y="5369626"/>
            <a:ext cx="3745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00FF"/>
                </a:solidFill>
              </a:rPr>
              <a:t>Degeneracy can be removed. For example, in magnetic field: Zeeman effect.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1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 transitions: </a:t>
            </a:r>
            <a:r>
              <a:rPr lang="en-US" dirty="0" smtClean="0">
                <a:solidFill>
                  <a:srgbClr val="FF0000"/>
                </a:solidFill>
              </a:rPr>
              <a:t>spontaneous emission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927600" y="318166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4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5384800" y="3388040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384800" y="4367528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927600" y="410082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3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384800" y="2800665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384800" y="4858065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384800" y="5162865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384800" y="2572065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927600" y="462470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2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927600" y="492950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1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27600" y="257206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5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927600" y="231330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6</a:t>
            </a: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8128000" y="2267265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8128000" y="2567303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8128000" y="3100703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8128000" y="4091303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8128000" y="4624703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8128000" y="4934265"/>
            <a:ext cx="855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1</a:t>
            </a:r>
            <a:r>
              <a:rPr lang="en-US"/>
              <a:t>=0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3212307" y="3828571"/>
            <a:ext cx="2819400" cy="1587"/>
          </a:xfrm>
          <a:prstGeom prst="line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9"/>
          <p:cNvSpPr txBox="1">
            <a:spLocks noChangeArrowheads="1"/>
          </p:cNvSpPr>
          <p:nvPr/>
        </p:nvSpPr>
        <p:spPr bwMode="auto">
          <a:xfrm rot="16200000">
            <a:off x="3735387" y="3607116"/>
            <a:ext cx="1160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sp>
        <p:nvSpPr>
          <p:cNvPr id="32" name="Oval 31"/>
          <p:cNvSpPr/>
          <p:nvPr/>
        </p:nvSpPr>
        <p:spPr>
          <a:xfrm>
            <a:off x="5918200" y="33118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5516562" y="3888103"/>
            <a:ext cx="95726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918200" y="43024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6" name="Group 57"/>
          <p:cNvGrpSpPr>
            <a:grpSpLocks/>
          </p:cNvGrpSpPr>
          <p:nvPr/>
        </p:nvGrpSpPr>
        <p:grpSpPr bwMode="auto">
          <a:xfrm>
            <a:off x="5994400" y="3257865"/>
            <a:ext cx="1828800" cy="609600"/>
            <a:chOff x="6096000" y="2057400"/>
            <a:chExt cx="1828800" cy="60960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6096000" y="2665413"/>
              <a:ext cx="1828800" cy="158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56"/>
            <p:cNvSpPr txBox="1">
              <a:spLocks noChangeArrowheads="1"/>
            </p:cNvSpPr>
            <p:nvPr/>
          </p:nvSpPr>
          <p:spPr bwMode="auto">
            <a:xfrm>
              <a:off x="7413842" y="2057400"/>
              <a:ext cx="2872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00FF"/>
                  </a:solidFill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58764" y="1980443"/>
            <a:ext cx="3314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If there is a free place on a lower energy level, an electron can jump down from a higher energy level: this is called </a:t>
            </a:r>
            <a:r>
              <a:rPr lang="en-US" dirty="0" smtClean="0">
                <a:solidFill>
                  <a:srgbClr val="0000FF"/>
                </a:solidFill>
              </a:rPr>
              <a:t>spontaneous emission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58764" y="4091303"/>
            <a:ext cx="3314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Einstein coefficients</a:t>
            </a:r>
            <a:r>
              <a:rPr lang="en-US" dirty="0" smtClean="0"/>
              <a:t>: they describe the </a:t>
            </a:r>
            <a:r>
              <a:rPr lang="en-US" dirty="0" smtClean="0">
                <a:solidFill>
                  <a:srgbClr val="0000FF"/>
                </a:solidFill>
              </a:rPr>
              <a:t>probability</a:t>
            </a:r>
            <a:r>
              <a:rPr lang="en-US" dirty="0" smtClean="0"/>
              <a:t> of an electron to jump between the levels.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04539" y="5668658"/>
            <a:ext cx="698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Einstein A-coefficient describes a probability of spontaneous emission:</a:t>
            </a:r>
            <a:endParaRPr lang="en-US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531242"/>
              </p:ext>
            </p:extLst>
          </p:nvPr>
        </p:nvGraphicFramePr>
        <p:xfrm>
          <a:off x="4252118" y="6124643"/>
          <a:ext cx="588963" cy="52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3" imgW="254000" imgH="215900" progId="Equation.3">
                  <p:embed/>
                </p:oleObj>
              </mc:Choice>
              <mc:Fallback>
                <p:oleObj name="Equation" r:id="rId3" imgW="25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2118" y="6124643"/>
                        <a:ext cx="588963" cy="52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25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transitions: </a:t>
            </a:r>
            <a:r>
              <a:rPr lang="en-US" dirty="0" smtClean="0">
                <a:solidFill>
                  <a:srgbClr val="FF0000"/>
                </a:solidFill>
              </a:rPr>
              <a:t>absorption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5029200" y="317925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4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5486400" y="3385626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486400" y="4365114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029200" y="4098414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3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486400" y="2798251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486400" y="4855651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486400" y="5160451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486400" y="2569651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029200" y="4622289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2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29200" y="4927089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1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29200" y="256965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5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029200" y="2310889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6</a:t>
            </a: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8229600" y="2264851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8229600" y="2564889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8229600" y="3098289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8229600" y="4088889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8229600" y="4622289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8229600" y="4931851"/>
            <a:ext cx="855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1</a:t>
            </a:r>
            <a:r>
              <a:rPr lang="en-US"/>
              <a:t>=0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3313907" y="3826157"/>
            <a:ext cx="2819400" cy="1587"/>
          </a:xfrm>
          <a:prstGeom prst="line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9"/>
          <p:cNvSpPr txBox="1">
            <a:spLocks noChangeArrowheads="1"/>
          </p:cNvSpPr>
          <p:nvPr/>
        </p:nvSpPr>
        <p:spPr bwMode="auto">
          <a:xfrm rot="16200000">
            <a:off x="3836987" y="3604702"/>
            <a:ext cx="1160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sp>
        <p:nvSpPr>
          <p:cNvPr id="32" name="Oval 31"/>
          <p:cNvSpPr/>
          <p:nvPr/>
        </p:nvSpPr>
        <p:spPr>
          <a:xfrm>
            <a:off x="6019800" y="3309426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6200000" flipV="1">
            <a:off x="5618162" y="3885689"/>
            <a:ext cx="95726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019800" y="4300026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6" name="Group 57"/>
          <p:cNvGrpSpPr>
            <a:grpSpLocks/>
          </p:cNvGrpSpPr>
          <p:nvPr/>
        </p:nvGrpSpPr>
        <p:grpSpPr bwMode="auto">
          <a:xfrm>
            <a:off x="5181600" y="3331651"/>
            <a:ext cx="914400" cy="609600"/>
            <a:chOff x="7162800" y="2057400"/>
            <a:chExt cx="914400" cy="60960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7162800" y="2665413"/>
              <a:ext cx="914400" cy="158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56"/>
            <p:cNvSpPr txBox="1">
              <a:spLocks noChangeArrowheads="1"/>
            </p:cNvSpPr>
            <p:nvPr/>
          </p:nvSpPr>
          <p:spPr bwMode="auto">
            <a:xfrm>
              <a:off x="7413842" y="2057400"/>
              <a:ext cx="2872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00FF"/>
                  </a:solidFill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44414" y="1714948"/>
            <a:ext cx="3587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If there is a free place on the energy level above, </a:t>
            </a:r>
            <a:r>
              <a:rPr lang="en-US" dirty="0" smtClean="0">
                <a:solidFill>
                  <a:srgbClr val="FF0000"/>
                </a:solidFill>
              </a:rPr>
              <a:t>the electron can absorb photon, </a:t>
            </a:r>
            <a:r>
              <a:rPr lang="en-US" dirty="0" smtClean="0"/>
              <a:t>and jump a level up. </a:t>
            </a:r>
            <a:r>
              <a:rPr lang="en-US" dirty="0" smtClean="0">
                <a:solidFill>
                  <a:srgbClr val="0000FF"/>
                </a:solidFill>
              </a:rPr>
              <a:t>This is what causes absorption lines in the solar atmosphere.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3506" y="5668658"/>
            <a:ext cx="8825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Einstein B-coefficient describes a probability of absorption (</a:t>
            </a:r>
            <a:r>
              <a:rPr lang="en-US" dirty="0" err="1" smtClean="0"/>
              <a:t>radiative</a:t>
            </a:r>
            <a:r>
              <a:rPr lang="en-US" dirty="0" smtClean="0"/>
              <a:t> absorption coefficient):</a:t>
            </a:r>
            <a:endParaRPr lang="en-US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291586"/>
              </p:ext>
            </p:extLst>
          </p:nvPr>
        </p:nvGraphicFramePr>
        <p:xfrm>
          <a:off x="4252118" y="6124643"/>
          <a:ext cx="588963" cy="52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3" imgW="254000" imgH="215900" progId="Equation.3">
                  <p:embed/>
                </p:oleObj>
              </mc:Choice>
              <mc:Fallback>
                <p:oleObj name="Equation" r:id="rId3" imgW="25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2118" y="6124643"/>
                        <a:ext cx="588963" cy="52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18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 transitions: </a:t>
            </a:r>
            <a:r>
              <a:rPr lang="en-US" dirty="0" smtClean="0">
                <a:solidFill>
                  <a:srgbClr val="FF0000"/>
                </a:solidFill>
              </a:rPr>
              <a:t>stimulated emission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5029199" y="2765804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4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5486399" y="2972179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486399" y="3951667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029199" y="3684967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3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486399" y="2384804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486399" y="4442204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486399" y="4747004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486399" y="2156204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029199" y="4208842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2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29199" y="4513642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1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29199" y="2156204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5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029199" y="1897442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6</a:t>
            </a: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8229599" y="1851404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8229599" y="2151442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8229599" y="2684842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8229599" y="3675442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8229599" y="4208842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8229599" y="4518404"/>
            <a:ext cx="855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1</a:t>
            </a:r>
            <a:r>
              <a:rPr lang="en-US"/>
              <a:t>=0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3313906" y="3412710"/>
            <a:ext cx="2819400" cy="1587"/>
          </a:xfrm>
          <a:prstGeom prst="line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9"/>
          <p:cNvSpPr txBox="1">
            <a:spLocks noChangeArrowheads="1"/>
          </p:cNvSpPr>
          <p:nvPr/>
        </p:nvSpPr>
        <p:spPr bwMode="auto">
          <a:xfrm rot="16200000">
            <a:off x="3836986" y="3191255"/>
            <a:ext cx="1160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sp>
        <p:nvSpPr>
          <p:cNvPr id="32" name="Oval 31"/>
          <p:cNvSpPr/>
          <p:nvPr/>
        </p:nvSpPr>
        <p:spPr>
          <a:xfrm>
            <a:off x="6019799" y="388657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5618161" y="3472242"/>
            <a:ext cx="95726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019799" y="289597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6" name="Group 57"/>
          <p:cNvGrpSpPr>
            <a:grpSpLocks/>
          </p:cNvGrpSpPr>
          <p:nvPr/>
        </p:nvGrpSpPr>
        <p:grpSpPr bwMode="auto">
          <a:xfrm>
            <a:off x="5181599" y="3070604"/>
            <a:ext cx="2743200" cy="614363"/>
            <a:chOff x="7162800" y="2057400"/>
            <a:chExt cx="2743200" cy="614263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7162800" y="2665314"/>
              <a:ext cx="2743200" cy="634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56"/>
            <p:cNvSpPr txBox="1">
              <a:spLocks noChangeArrowheads="1"/>
            </p:cNvSpPr>
            <p:nvPr/>
          </p:nvSpPr>
          <p:spPr bwMode="auto">
            <a:xfrm>
              <a:off x="7413842" y="2057400"/>
              <a:ext cx="2872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00FF"/>
                  </a:solidFill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grpSp>
        <p:nvGrpSpPr>
          <p:cNvPr id="39" name="Group 53"/>
          <p:cNvGrpSpPr>
            <a:grpSpLocks/>
          </p:cNvGrpSpPr>
          <p:nvPr/>
        </p:nvGrpSpPr>
        <p:grpSpPr bwMode="auto">
          <a:xfrm>
            <a:off x="6095999" y="2842004"/>
            <a:ext cx="1828800" cy="609600"/>
            <a:chOff x="6096000" y="2057400"/>
            <a:chExt cx="1828800" cy="609600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096000" y="2665413"/>
              <a:ext cx="1828800" cy="158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59"/>
            <p:cNvSpPr txBox="1">
              <a:spLocks noChangeArrowheads="1"/>
            </p:cNvSpPr>
            <p:nvPr/>
          </p:nvSpPr>
          <p:spPr bwMode="auto">
            <a:xfrm>
              <a:off x="7413842" y="2057400"/>
              <a:ext cx="2872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00FF"/>
                  </a:solidFill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57200" y="1514034"/>
            <a:ext cx="3729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Interaction of electron at higher energy state with incident photon of a certain energy can result in the electron dropping to a lower energy level and radiating a photon with the same energy as the incident one: </a:t>
            </a:r>
            <a:r>
              <a:rPr lang="en-US" dirty="0" smtClean="0">
                <a:solidFill>
                  <a:srgbClr val="0000FF"/>
                </a:solidFill>
              </a:rPr>
              <a:t>stimulated emission</a:t>
            </a:r>
            <a:r>
              <a:rPr lang="en-US" dirty="0" smtClean="0"/>
              <a:t>. Used in lasers (natural or human-made).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43506" y="5668658"/>
            <a:ext cx="8825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Einstein B-coefficient describes also a probability of stimulated emission:</a:t>
            </a:r>
            <a:endParaRPr lang="en-US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651468"/>
              </p:ext>
            </p:extLst>
          </p:nvPr>
        </p:nvGraphicFramePr>
        <p:xfrm>
          <a:off x="4252118" y="6124643"/>
          <a:ext cx="588963" cy="52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3" imgW="254000" imgH="215900" progId="Equation.3">
                  <p:embed/>
                </p:oleObj>
              </mc:Choice>
              <mc:Fallback>
                <p:oleObj name="Equation" r:id="rId3" imgW="25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2118" y="6124643"/>
                        <a:ext cx="588963" cy="52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5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transitions</a:t>
            </a:r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903787" y="3509963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4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5360987" y="3716338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360987" y="4695826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903787" y="4429126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3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360987" y="3128963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360987" y="5186363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360987" y="5491163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360987" y="2900363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903787" y="4953001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2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903787" y="5257801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1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03787" y="2900363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5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903787" y="2641601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6</a:t>
            </a: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8104187" y="2595563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8104187" y="2895601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8104187" y="3429001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8104187" y="4419601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8104187" y="4953001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8104187" y="5262563"/>
            <a:ext cx="855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1</a:t>
            </a:r>
            <a:r>
              <a:rPr lang="en-US"/>
              <a:t>=0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3188494" y="4156869"/>
            <a:ext cx="2819400" cy="1587"/>
          </a:xfrm>
          <a:prstGeom prst="line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9"/>
          <p:cNvSpPr txBox="1">
            <a:spLocks noChangeArrowheads="1"/>
          </p:cNvSpPr>
          <p:nvPr/>
        </p:nvSpPr>
        <p:spPr bwMode="auto">
          <a:xfrm rot="16200000">
            <a:off x="3711574" y="3935414"/>
            <a:ext cx="1160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sp>
        <p:nvSpPr>
          <p:cNvPr id="24" name="Oval 23"/>
          <p:cNvSpPr/>
          <p:nvPr/>
        </p:nvSpPr>
        <p:spPr>
          <a:xfrm>
            <a:off x="5665787" y="541496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894387" y="511016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27787" y="541496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46787" y="541496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08787" y="541496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427787" y="511016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656387" y="4618038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656387" y="3640138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894387" y="3640138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275387" y="282416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4" name="Straight Arrow Connector 33"/>
          <p:cNvCxnSpPr>
            <a:stCxn id="33" idx="4"/>
          </p:cNvCxnSpPr>
          <p:nvPr/>
        </p:nvCxnSpPr>
        <p:spPr>
          <a:xfrm rot="5400000">
            <a:off x="5491162" y="3835401"/>
            <a:ext cx="1719263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275387" y="4630738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6" name="Group 57"/>
          <p:cNvGrpSpPr>
            <a:grpSpLocks/>
          </p:cNvGrpSpPr>
          <p:nvPr/>
        </p:nvGrpSpPr>
        <p:grpSpPr bwMode="auto">
          <a:xfrm>
            <a:off x="6350000" y="3586163"/>
            <a:ext cx="1525587" cy="609600"/>
            <a:chOff x="6399212" y="2057400"/>
            <a:chExt cx="1525588" cy="60960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6399212" y="2665413"/>
              <a:ext cx="1525588" cy="158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56"/>
            <p:cNvSpPr txBox="1">
              <a:spLocks noChangeArrowheads="1"/>
            </p:cNvSpPr>
            <p:nvPr/>
          </p:nvSpPr>
          <p:spPr bwMode="auto">
            <a:xfrm>
              <a:off x="7413842" y="2057400"/>
              <a:ext cx="2872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00FF"/>
                  </a:solidFill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cxnSp>
        <p:nvCxnSpPr>
          <p:cNvPr id="40" name="Straight Arrow Connector 39"/>
          <p:cNvCxnSpPr>
            <a:stCxn id="25" idx="0"/>
            <a:endCxn id="32" idx="4"/>
          </p:cNvCxnSpPr>
          <p:nvPr/>
        </p:nvCxnSpPr>
        <p:spPr>
          <a:xfrm flipV="1">
            <a:off x="5970587" y="3792538"/>
            <a:ext cx="0" cy="1317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57"/>
          <p:cNvGrpSpPr>
            <a:grpSpLocks/>
          </p:cNvGrpSpPr>
          <p:nvPr/>
        </p:nvGrpSpPr>
        <p:grpSpPr bwMode="auto">
          <a:xfrm>
            <a:off x="4656758" y="3804583"/>
            <a:ext cx="1313829" cy="609600"/>
            <a:chOff x="6399212" y="2057400"/>
            <a:chExt cx="1525588" cy="60960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399212" y="2665413"/>
              <a:ext cx="1525588" cy="158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56"/>
            <p:cNvSpPr txBox="1">
              <a:spLocks noChangeArrowheads="1"/>
            </p:cNvSpPr>
            <p:nvPr/>
          </p:nvSpPr>
          <p:spPr bwMode="auto">
            <a:xfrm>
              <a:off x="7413842" y="2057400"/>
              <a:ext cx="2872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00FF"/>
                  </a:solidFill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57200" y="150685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transitions (absorption/emission) can be from any pair of the energy levels, if the transition obeys </a:t>
            </a:r>
            <a:r>
              <a:rPr lang="en-US" dirty="0" smtClean="0">
                <a:solidFill>
                  <a:srgbClr val="FF0000"/>
                </a:solidFill>
              </a:rPr>
              <a:t>selection rules.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One of the most complicated topics in astrophysics</a:t>
            </a:r>
          </a:p>
          <a:p>
            <a:pPr algn="just"/>
            <a:r>
              <a:rPr lang="en-US" dirty="0" smtClean="0">
                <a:solidFill>
                  <a:srgbClr val="0000FF"/>
                </a:solidFill>
              </a:rPr>
              <a:t>“We choose … to do the other things not because they are easy, but because they are hard” (J.F. Kennedy)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74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rules</a:t>
            </a:r>
            <a:endParaRPr lang="en-US" dirty="0"/>
          </a:p>
        </p:txBody>
      </p:sp>
      <p:pic>
        <p:nvPicPr>
          <p:cNvPr id="4" name="Picture 3" descr="Screen Shot 2013-04-17 at 12.42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086990" cy="3162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7098" y="4579759"/>
            <a:ext cx="1463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Wikipedia…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6847" y="5044388"/>
            <a:ext cx="7899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/>
              <a:t>J=L+S </a:t>
            </a:r>
            <a:r>
              <a:rPr lang="en-US" dirty="0" smtClean="0"/>
              <a:t>– total angular momentum; </a:t>
            </a:r>
            <a:r>
              <a:rPr lang="en-US" i="1" dirty="0" smtClean="0"/>
              <a:t>L</a:t>
            </a:r>
            <a:r>
              <a:rPr lang="en-US" dirty="0" smtClean="0"/>
              <a:t> – azimuthal angular momentum, </a:t>
            </a:r>
            <a:r>
              <a:rPr lang="en-US" i="1" dirty="0" smtClean="0"/>
              <a:t>S</a:t>
            </a:r>
            <a:r>
              <a:rPr lang="en-US" dirty="0" smtClean="0"/>
              <a:t> – spin angular momentum, </a:t>
            </a:r>
            <a:r>
              <a:rPr lang="en-US" i="1" dirty="0" smtClean="0"/>
              <a:t>M</a:t>
            </a:r>
            <a:r>
              <a:rPr lang="en-US" i="1" baseline="-25000" dirty="0" smtClean="0"/>
              <a:t>J</a:t>
            </a:r>
            <a:r>
              <a:rPr lang="en-US" dirty="0" smtClean="0"/>
              <a:t> – secondary total angular momentum. Those are related to n, l, m</a:t>
            </a:r>
            <a:r>
              <a:rPr lang="en-US" baseline="-25000" dirty="0" smtClean="0"/>
              <a:t>l</a:t>
            </a:r>
            <a:r>
              <a:rPr lang="en-US" dirty="0" smtClean="0"/>
              <a:t>,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</a:t>
            </a:r>
            <a:r>
              <a:rPr lang="en-US" dirty="0" smtClean="0"/>
              <a:t> – principal, azimuthal, magnetic, spin quantum numbers. Very </a:t>
            </a:r>
            <a:r>
              <a:rPr lang="en-US" dirty="0" err="1" smtClean="0"/>
              <a:t>laborous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97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Anyway: absorption coefficient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305171"/>
              </p:ext>
            </p:extLst>
          </p:nvPr>
        </p:nvGraphicFramePr>
        <p:xfrm>
          <a:off x="457200" y="2084258"/>
          <a:ext cx="45164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Equation" r:id="rId3" imgW="1930400" imgH="368300" progId="Equation.3">
                  <p:embed/>
                </p:oleObj>
              </mc:Choice>
              <mc:Fallback>
                <p:oleObj name="Equation" r:id="rId3" imgW="1930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84258"/>
                        <a:ext cx="451643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764" y="1521210"/>
            <a:ext cx="762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absorption coefficient is related to Einstein’s coefficients: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236158"/>
            <a:ext cx="775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Here,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k</a:t>
            </a:r>
            <a:r>
              <a:rPr lang="en-US" dirty="0" smtClean="0"/>
              <a:t> and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dirty="0" smtClean="0"/>
              <a:t> are populations for levels </a:t>
            </a:r>
            <a:r>
              <a:rPr lang="en-US" i="1" dirty="0" smtClean="0"/>
              <a:t>k</a:t>
            </a:r>
            <a:r>
              <a:rPr lang="en-US" dirty="0" smtClean="0"/>
              <a:t> and </a:t>
            </a:r>
            <a:r>
              <a:rPr lang="en-US" i="1" dirty="0" err="1" smtClean="0"/>
              <a:t>i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708973"/>
              </p:ext>
            </p:extLst>
          </p:nvPr>
        </p:nvGraphicFramePr>
        <p:xfrm>
          <a:off x="543304" y="4056263"/>
          <a:ext cx="1369712" cy="684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Equation" r:id="rId5" imgW="812800" imgH="406400" progId="Equation.3">
                  <p:embed/>
                </p:oleObj>
              </mc:Choice>
              <mc:Fallback>
                <p:oleObj name="Equation" r:id="rId5" imgW="812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304" y="4056263"/>
                        <a:ext cx="1369712" cy="684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3654235"/>
            <a:ext cx="766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find populations </a:t>
            </a:r>
            <a:r>
              <a:rPr lang="en-US" dirty="0" smtClean="0">
                <a:solidFill>
                  <a:srgbClr val="FF0000"/>
                </a:solidFill>
              </a:rPr>
              <a:t>(in LTE) </a:t>
            </a:r>
            <a:r>
              <a:rPr lang="en-US" dirty="0" smtClean="0"/>
              <a:t>use Maxwell-Boltzmann distribution: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304" y="4850649"/>
            <a:ext cx="800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partition function</a:t>
            </a:r>
            <a:r>
              <a:rPr lang="en-US" dirty="0" smtClean="0"/>
              <a:t>, temperature dependent (available in tables online…):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813703"/>
              </p:ext>
            </p:extLst>
          </p:nvPr>
        </p:nvGraphicFramePr>
        <p:xfrm>
          <a:off x="593530" y="5397504"/>
          <a:ext cx="1846189" cy="608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Equation" r:id="rId7" imgW="1117600" imgH="368300" progId="Equation.3">
                  <p:embed/>
                </p:oleObj>
              </mc:Choice>
              <mc:Fallback>
                <p:oleObj name="Equation" r:id="rId7" imgW="11176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3530" y="5397504"/>
                        <a:ext cx="1846189" cy="608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3304" y="6156593"/>
            <a:ext cx="809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Note, works only in LTE. In non-LTE populations depend on the radiation field…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7641" y="5454908"/>
            <a:ext cx="367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g</a:t>
            </a:r>
            <a:r>
              <a:rPr lang="en-US" i="1" baseline="-25000" dirty="0" err="1" smtClean="0"/>
              <a:t>i</a:t>
            </a:r>
            <a:r>
              <a:rPr lang="en-US" dirty="0" smtClean="0"/>
              <a:t> – degeneracy of level </a:t>
            </a:r>
            <a:r>
              <a:rPr lang="en-US" i="1" dirty="0" err="1" smtClean="0"/>
              <a:t>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72150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Einstein coefficients again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5775" y="1528385"/>
            <a:ext cx="775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Einstein coefficients can be related to a single parameter for electron transition: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21221"/>
              </p:ext>
            </p:extLst>
          </p:nvPr>
        </p:nvGraphicFramePr>
        <p:xfrm>
          <a:off x="767755" y="2057399"/>
          <a:ext cx="1722068" cy="1897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Equation" r:id="rId3" imgW="1244600" imgH="1371600" progId="Equation.3">
                  <p:embed/>
                </p:oleObj>
              </mc:Choice>
              <mc:Fallback>
                <p:oleObj name="Equation" r:id="rId3" imgW="1244600" imgH="137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7755" y="2057399"/>
                        <a:ext cx="1722068" cy="1897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0353" y="4061342"/>
            <a:ext cx="82874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i="1" baseline="-25000" dirty="0" smtClean="0"/>
              <a:t>12</a:t>
            </a:r>
            <a:r>
              <a:rPr lang="en-US" dirty="0" smtClean="0"/>
              <a:t> is called </a:t>
            </a:r>
            <a:r>
              <a:rPr lang="en-US" dirty="0" smtClean="0">
                <a:solidFill>
                  <a:srgbClr val="FF0000"/>
                </a:solidFill>
              </a:rPr>
              <a:t>“oscillator strength”</a:t>
            </a:r>
            <a:r>
              <a:rPr lang="en-US" dirty="0" smtClean="0"/>
              <a:t>, given by expression from quantum mechanics: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 is operator sum of electron coordinates, m – quantum states.</a:t>
            </a:r>
          </a:p>
          <a:p>
            <a:r>
              <a:rPr lang="en-US" dirty="0" smtClean="0"/>
              <a:t>Well, given in tables sometimes, or calculated explicitly for simple atoms…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303987"/>
              </p:ext>
            </p:extLst>
          </p:nvPr>
        </p:nvGraphicFramePr>
        <p:xfrm>
          <a:off x="767755" y="4700083"/>
          <a:ext cx="3612588" cy="631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5" imgW="2616200" imgH="457200" progId="Equation.3">
                  <p:embed/>
                </p:oleObj>
              </mc:Choice>
              <mc:Fallback>
                <p:oleObj name="Equation" r:id="rId5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7755" y="4700083"/>
                        <a:ext cx="3612588" cy="631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409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8"/>
            <a:ext cx="8229600" cy="1143000"/>
          </a:xfrm>
        </p:spPr>
        <p:txBody>
          <a:bodyPr/>
          <a:lstStyle/>
          <a:p>
            <a:r>
              <a:rPr lang="en-US" dirty="0" smtClean="0"/>
              <a:t>Thermal line broadening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624466"/>
              </p:ext>
            </p:extLst>
          </p:nvPr>
        </p:nvGraphicFramePr>
        <p:xfrm>
          <a:off x="2536060" y="1056881"/>
          <a:ext cx="3921694" cy="749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Equation" r:id="rId3" imgW="1930400" imgH="368300" progId="Equation.3">
                  <p:embed/>
                </p:oleObj>
              </mc:Choice>
              <mc:Fallback>
                <p:oleObj name="Equation" r:id="rId3" imgW="1930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060" y="1056881"/>
                        <a:ext cx="3921694" cy="749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0063" y="1806758"/>
            <a:ext cx="84740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We know (in principle) how to calculate n and B. There is one more thing: </a:t>
            </a:r>
            <a:r>
              <a:rPr lang="en-US" i="1" dirty="0" err="1" smtClean="0"/>
              <a:t>ϕ</a:t>
            </a:r>
            <a:r>
              <a:rPr lang="en-US" i="1" baseline="-25000" dirty="0" err="1" smtClean="0"/>
              <a:t>ik</a:t>
            </a:r>
            <a:endParaRPr lang="en-US" i="1" baseline="-25000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If there was nothing in the world but quantum mechanics, the atom would absorb exactly at its frequency. </a:t>
            </a:r>
            <a:r>
              <a:rPr lang="en-US" dirty="0" smtClean="0">
                <a:solidFill>
                  <a:srgbClr val="FF0000"/>
                </a:solidFill>
              </a:rPr>
              <a:t>But the atoms move (</a:t>
            </a:r>
            <a:r>
              <a:rPr lang="en-US" dirty="0" smtClean="0">
                <a:solidFill>
                  <a:srgbClr val="0000FF"/>
                </a:solidFill>
              </a:rPr>
              <a:t>thermal motion</a:t>
            </a:r>
            <a:r>
              <a:rPr lang="en-US" dirty="0" smtClean="0">
                <a:solidFill>
                  <a:srgbClr val="FF0000"/>
                </a:solidFill>
              </a:rPr>
              <a:t>). </a:t>
            </a: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</a:rPr>
              <a:t>Motion of atom which radiates results in Doppler frequency shift (Doppler effect):</a:t>
            </a:r>
          </a:p>
          <a:p>
            <a:pPr algn="just"/>
            <a:endParaRPr lang="en-US" dirty="0">
              <a:solidFill>
                <a:srgbClr val="000000"/>
              </a:solidFill>
            </a:endParaRPr>
          </a:p>
          <a:p>
            <a:pPr algn="just"/>
            <a:endParaRPr lang="en-US" dirty="0" smtClean="0">
              <a:solidFill>
                <a:srgbClr val="000000"/>
              </a:solidFill>
            </a:endParaRPr>
          </a:p>
          <a:p>
            <a:pPr algn="just"/>
            <a:endParaRPr lang="en-US" dirty="0">
              <a:solidFill>
                <a:srgbClr val="000000"/>
              </a:solidFill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</a:rPr>
              <a:t>Atoms move randomly according to Maxwell distribution, which, if substituted into the frequency shift, will result in Gaussian thermal broadening of dependence of absorption coefficient on frequency.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677868"/>
              </p:ext>
            </p:extLst>
          </p:nvPr>
        </p:nvGraphicFramePr>
        <p:xfrm>
          <a:off x="3928748" y="3596639"/>
          <a:ext cx="12176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Equation" r:id="rId5" imgW="838200" imgH="431800" progId="Equation.3">
                  <p:embed/>
                </p:oleObj>
              </mc:Choice>
              <mc:Fallback>
                <p:oleObj name="Equation" r:id="rId5" imgW="838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8748" y="3596639"/>
                        <a:ext cx="1217613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253600"/>
              </p:ext>
            </p:extLst>
          </p:nvPr>
        </p:nvGraphicFramePr>
        <p:xfrm>
          <a:off x="1681591" y="5223077"/>
          <a:ext cx="1708938" cy="1470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Equation" r:id="rId7" imgW="1003300" imgH="863600" progId="Equation.3">
                  <p:embed/>
                </p:oleObj>
              </mc:Choice>
              <mc:Fallback>
                <p:oleObj name="Equation" r:id="rId7" imgW="1003300" imgH="86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81591" y="5223077"/>
                        <a:ext cx="1708938" cy="1470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5904356" y="5352473"/>
            <a:ext cx="1151905" cy="1250284"/>
            <a:chOff x="2112" y="1920"/>
            <a:chExt cx="2311" cy="703"/>
          </a:xfrm>
        </p:grpSpPr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2112" y="1920"/>
              <a:ext cx="1159" cy="703"/>
            </a:xfrm>
            <a:custGeom>
              <a:avLst/>
              <a:gdLst>
                <a:gd name="T0" fmla="*/ 0 w 1159"/>
                <a:gd name="T1" fmla="*/ 703 h 703"/>
                <a:gd name="T2" fmla="*/ 432 w 1159"/>
                <a:gd name="T3" fmla="*/ 655 h 703"/>
                <a:gd name="T4" fmla="*/ 720 w 1159"/>
                <a:gd name="T5" fmla="*/ 463 h 703"/>
                <a:gd name="T6" fmla="*/ 908 w 1159"/>
                <a:gd name="T7" fmla="*/ 188 h 703"/>
                <a:gd name="T8" fmla="*/ 1056 w 1159"/>
                <a:gd name="T9" fmla="*/ 31 h 703"/>
                <a:gd name="T10" fmla="*/ 1159 w 1159"/>
                <a:gd name="T11" fmla="*/ 2 h 7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9"/>
                <a:gd name="T19" fmla="*/ 0 h 703"/>
                <a:gd name="T20" fmla="*/ 1159 w 1159"/>
                <a:gd name="T21" fmla="*/ 703 h 7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9" h="703">
                  <a:moveTo>
                    <a:pt x="0" y="703"/>
                  </a:moveTo>
                  <a:cubicBezTo>
                    <a:pt x="156" y="699"/>
                    <a:pt x="312" y="695"/>
                    <a:pt x="432" y="655"/>
                  </a:cubicBezTo>
                  <a:cubicBezTo>
                    <a:pt x="552" y="615"/>
                    <a:pt x="641" y="541"/>
                    <a:pt x="720" y="463"/>
                  </a:cubicBezTo>
                  <a:cubicBezTo>
                    <a:pt x="799" y="385"/>
                    <a:pt x="852" y="260"/>
                    <a:pt x="908" y="188"/>
                  </a:cubicBezTo>
                  <a:cubicBezTo>
                    <a:pt x="964" y="116"/>
                    <a:pt x="1014" y="62"/>
                    <a:pt x="1056" y="31"/>
                  </a:cubicBezTo>
                  <a:cubicBezTo>
                    <a:pt x="1098" y="0"/>
                    <a:pt x="1138" y="8"/>
                    <a:pt x="1159" y="2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 flipH="1">
              <a:off x="3264" y="1920"/>
              <a:ext cx="1159" cy="703"/>
            </a:xfrm>
            <a:custGeom>
              <a:avLst/>
              <a:gdLst>
                <a:gd name="T0" fmla="*/ 0 w 1159"/>
                <a:gd name="T1" fmla="*/ 703 h 703"/>
                <a:gd name="T2" fmla="*/ 432 w 1159"/>
                <a:gd name="T3" fmla="*/ 655 h 703"/>
                <a:gd name="T4" fmla="*/ 720 w 1159"/>
                <a:gd name="T5" fmla="*/ 463 h 703"/>
                <a:gd name="T6" fmla="*/ 908 w 1159"/>
                <a:gd name="T7" fmla="*/ 188 h 703"/>
                <a:gd name="T8" fmla="*/ 1056 w 1159"/>
                <a:gd name="T9" fmla="*/ 31 h 703"/>
                <a:gd name="T10" fmla="*/ 1159 w 1159"/>
                <a:gd name="T11" fmla="*/ 2 h 7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9"/>
                <a:gd name="T19" fmla="*/ 0 h 703"/>
                <a:gd name="T20" fmla="*/ 1159 w 1159"/>
                <a:gd name="T21" fmla="*/ 703 h 7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9" h="703">
                  <a:moveTo>
                    <a:pt x="0" y="703"/>
                  </a:moveTo>
                  <a:cubicBezTo>
                    <a:pt x="156" y="699"/>
                    <a:pt x="312" y="695"/>
                    <a:pt x="432" y="655"/>
                  </a:cubicBezTo>
                  <a:cubicBezTo>
                    <a:pt x="552" y="615"/>
                    <a:pt x="641" y="541"/>
                    <a:pt x="720" y="463"/>
                  </a:cubicBezTo>
                  <a:cubicBezTo>
                    <a:pt x="799" y="385"/>
                    <a:pt x="852" y="260"/>
                    <a:pt x="908" y="188"/>
                  </a:cubicBezTo>
                  <a:cubicBezTo>
                    <a:pt x="964" y="116"/>
                    <a:pt x="1014" y="62"/>
                    <a:pt x="1056" y="31"/>
                  </a:cubicBezTo>
                  <a:cubicBezTo>
                    <a:pt x="1098" y="0"/>
                    <a:pt x="1138" y="8"/>
                    <a:pt x="1159" y="2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5327130" y="5117575"/>
            <a:ext cx="571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 err="1">
                <a:latin typeface="Times New Roman" charset="0"/>
                <a:cs typeface="Times New Roman" charset="0"/>
              </a:rPr>
              <a:t>ρκ</a:t>
            </a:r>
            <a:r>
              <a:rPr lang="en-GB" sz="1800" baseline="-25000" dirty="0" err="1">
                <a:latin typeface="Times New Roman" charset="0"/>
                <a:cs typeface="Times New Roman" charset="0"/>
              </a:rPr>
              <a:t>ν</a:t>
            </a:r>
            <a:endParaRPr lang="en-GB" sz="1800" baseline="-25000" dirty="0">
              <a:latin typeface="Times New Roman" charset="0"/>
              <a:cs typeface="Times New Roman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6998497" y="6525084"/>
            <a:ext cx="313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 err="1">
                <a:latin typeface="Times New Roman" charset="0"/>
                <a:cs typeface="Times New Roman" charset="0"/>
              </a:rPr>
              <a:t>ν</a:t>
            </a:r>
            <a:endParaRPr lang="en-GB" sz="1800" dirty="0">
              <a:latin typeface="Times New Roman" charset="0"/>
              <a:cs typeface="Times New Roman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677347" y="6567157"/>
            <a:ext cx="1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56474" y="6616403"/>
            <a:ext cx="1444180" cy="5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85016" y="6164503"/>
            <a:ext cx="209750" cy="50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416821" y="6031231"/>
            <a:ext cx="485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 err="1">
                <a:latin typeface="Times New Roman" charset="0"/>
                <a:cs typeface="Times New Roman" charset="0"/>
              </a:rPr>
              <a:t>σ</a:t>
            </a:r>
            <a:endParaRPr lang="en-GB" baseline="-25000" dirty="0">
              <a:latin typeface="Times New Roman" charset="0"/>
              <a:cs typeface="Times New Roman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478564" y="5345069"/>
            <a:ext cx="6452" cy="127183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248756" y="6510526"/>
            <a:ext cx="5247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 smtClean="0">
                <a:latin typeface="Times New Roman" charset="0"/>
                <a:cs typeface="Times New Roman" charset="0"/>
              </a:rPr>
              <a:t>ν</a:t>
            </a:r>
            <a:r>
              <a:rPr lang="en-GB" sz="1800" baseline="-25000" dirty="0">
                <a:latin typeface="Times New Roman" charset="0"/>
                <a:cs typeface="Times New Roman" charset="0"/>
              </a:rPr>
              <a:t>0</a:t>
            </a:r>
            <a:endParaRPr lang="en-GB" sz="1800" dirty="0">
              <a:latin typeface="Times New Roman" charset="0"/>
              <a:cs typeface="Times New Roman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769349" y="5221326"/>
            <a:ext cx="1" cy="139507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213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line broadening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5321" y="1628842"/>
            <a:ext cx="81199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Spontaneous excitation/</a:t>
            </a:r>
            <a:r>
              <a:rPr lang="en-US" dirty="0" err="1" smtClean="0"/>
              <a:t>deexcitation</a:t>
            </a:r>
            <a:r>
              <a:rPr lang="en-US" dirty="0" smtClean="0"/>
              <a:t> leads to a </a:t>
            </a:r>
            <a:r>
              <a:rPr lang="en-US" dirty="0" smtClean="0">
                <a:solidFill>
                  <a:srgbClr val="FF0000"/>
                </a:solidFill>
              </a:rPr>
              <a:t>limited lifetime</a:t>
            </a:r>
            <a:r>
              <a:rPr lang="en-US" dirty="0" smtClean="0"/>
              <a:t> of an electron in excited state.</a:t>
            </a:r>
          </a:p>
          <a:p>
            <a:pPr algn="just"/>
            <a:r>
              <a:rPr lang="en-US" dirty="0" smtClean="0"/>
              <a:t>If we have limited lifetime </a:t>
            </a:r>
            <a:r>
              <a:rPr lang="en-US" dirty="0" err="1" smtClean="0"/>
              <a:t>Δt</a:t>
            </a:r>
            <a:r>
              <a:rPr lang="en-US" dirty="0" smtClean="0"/>
              <a:t>, we have also Heisenberg uncertainty principle: 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From it we can derive: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It can be shown that the line profile shape becomes to be of the form: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/>
              <a:t>w</a:t>
            </a:r>
            <a:r>
              <a:rPr lang="en-US" dirty="0" smtClean="0"/>
              <a:t>hich is Lorentz profile, where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475571"/>
              </p:ext>
            </p:extLst>
          </p:nvPr>
        </p:nvGraphicFramePr>
        <p:xfrm>
          <a:off x="3829507" y="2636900"/>
          <a:ext cx="1021323" cy="29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3" imgW="609600" imgH="177800" progId="Equation.3">
                  <p:embed/>
                </p:oleObj>
              </mc:Choice>
              <mc:Fallback>
                <p:oleObj name="Equation" r:id="rId3" imgW="609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9507" y="2636900"/>
                        <a:ext cx="1021323" cy="297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97159"/>
              </p:ext>
            </p:extLst>
          </p:nvPr>
        </p:nvGraphicFramePr>
        <p:xfrm>
          <a:off x="3607949" y="3311413"/>
          <a:ext cx="1562884" cy="563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Equation" r:id="rId5" imgW="1092200" imgH="393700" progId="Equation.3">
                  <p:embed/>
                </p:oleObj>
              </mc:Choice>
              <mc:Fallback>
                <p:oleObj name="Equation" r:id="rId5" imgW="1092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7949" y="3311413"/>
                        <a:ext cx="1562884" cy="563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688222"/>
              </p:ext>
            </p:extLst>
          </p:nvPr>
        </p:nvGraphicFramePr>
        <p:xfrm>
          <a:off x="3281758" y="4500111"/>
          <a:ext cx="2436942" cy="70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Equation" r:id="rId7" imgW="1676400" imgH="482600" progId="Equation.3">
                  <p:embed/>
                </p:oleObj>
              </mc:Choice>
              <mc:Fallback>
                <p:oleObj name="Equation" r:id="rId7" imgW="1676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81758" y="4500111"/>
                        <a:ext cx="2436942" cy="701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013660"/>
              </p:ext>
            </p:extLst>
          </p:nvPr>
        </p:nvGraphicFramePr>
        <p:xfrm>
          <a:off x="3897459" y="5520314"/>
          <a:ext cx="959689" cy="56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Equation" r:id="rId9" imgW="647700" imgH="381000" progId="Equation.3">
                  <p:embed/>
                </p:oleObj>
              </mc:Choice>
              <mc:Fallback>
                <p:oleObj name="Equation" r:id="rId9" imgW="6477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97459" y="5520314"/>
                        <a:ext cx="959689" cy="564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753" y="6285753"/>
            <a:ext cx="901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Nice manifestation of quantum mechanics. </a:t>
            </a:r>
            <a:r>
              <a:rPr lang="en-US" dirty="0" smtClean="0"/>
              <a:t>There is also collisional broadening (similar).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3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profile</a:t>
            </a:r>
            <a:endParaRPr lang="en-US" dirty="0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104964" y="2940144"/>
            <a:ext cx="1151905" cy="1250284"/>
            <a:chOff x="2112" y="1920"/>
            <a:chExt cx="2311" cy="703"/>
          </a:xfrm>
        </p:grpSpPr>
        <p:sp>
          <p:nvSpPr>
            <p:cNvPr id="5" name="Freeform 22"/>
            <p:cNvSpPr>
              <a:spLocks/>
            </p:cNvSpPr>
            <p:nvPr/>
          </p:nvSpPr>
          <p:spPr bwMode="auto">
            <a:xfrm>
              <a:off x="2112" y="1920"/>
              <a:ext cx="1159" cy="703"/>
            </a:xfrm>
            <a:custGeom>
              <a:avLst/>
              <a:gdLst>
                <a:gd name="T0" fmla="*/ 0 w 1159"/>
                <a:gd name="T1" fmla="*/ 703 h 703"/>
                <a:gd name="T2" fmla="*/ 432 w 1159"/>
                <a:gd name="T3" fmla="*/ 655 h 703"/>
                <a:gd name="T4" fmla="*/ 720 w 1159"/>
                <a:gd name="T5" fmla="*/ 463 h 703"/>
                <a:gd name="T6" fmla="*/ 908 w 1159"/>
                <a:gd name="T7" fmla="*/ 188 h 703"/>
                <a:gd name="T8" fmla="*/ 1056 w 1159"/>
                <a:gd name="T9" fmla="*/ 31 h 703"/>
                <a:gd name="T10" fmla="*/ 1159 w 1159"/>
                <a:gd name="T11" fmla="*/ 2 h 7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9"/>
                <a:gd name="T19" fmla="*/ 0 h 703"/>
                <a:gd name="T20" fmla="*/ 1159 w 1159"/>
                <a:gd name="T21" fmla="*/ 703 h 7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9" h="703">
                  <a:moveTo>
                    <a:pt x="0" y="703"/>
                  </a:moveTo>
                  <a:cubicBezTo>
                    <a:pt x="156" y="699"/>
                    <a:pt x="312" y="695"/>
                    <a:pt x="432" y="655"/>
                  </a:cubicBezTo>
                  <a:cubicBezTo>
                    <a:pt x="552" y="615"/>
                    <a:pt x="641" y="541"/>
                    <a:pt x="720" y="463"/>
                  </a:cubicBezTo>
                  <a:cubicBezTo>
                    <a:pt x="799" y="385"/>
                    <a:pt x="852" y="260"/>
                    <a:pt x="908" y="188"/>
                  </a:cubicBezTo>
                  <a:cubicBezTo>
                    <a:pt x="964" y="116"/>
                    <a:pt x="1014" y="62"/>
                    <a:pt x="1056" y="31"/>
                  </a:cubicBezTo>
                  <a:cubicBezTo>
                    <a:pt x="1098" y="0"/>
                    <a:pt x="1138" y="8"/>
                    <a:pt x="1159" y="2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reeform 23"/>
            <p:cNvSpPr>
              <a:spLocks/>
            </p:cNvSpPr>
            <p:nvPr/>
          </p:nvSpPr>
          <p:spPr bwMode="auto">
            <a:xfrm flipH="1">
              <a:off x="3264" y="1920"/>
              <a:ext cx="1159" cy="703"/>
            </a:xfrm>
            <a:custGeom>
              <a:avLst/>
              <a:gdLst>
                <a:gd name="T0" fmla="*/ 0 w 1159"/>
                <a:gd name="T1" fmla="*/ 703 h 703"/>
                <a:gd name="T2" fmla="*/ 432 w 1159"/>
                <a:gd name="T3" fmla="*/ 655 h 703"/>
                <a:gd name="T4" fmla="*/ 720 w 1159"/>
                <a:gd name="T5" fmla="*/ 463 h 703"/>
                <a:gd name="T6" fmla="*/ 908 w 1159"/>
                <a:gd name="T7" fmla="*/ 188 h 703"/>
                <a:gd name="T8" fmla="*/ 1056 w 1159"/>
                <a:gd name="T9" fmla="*/ 31 h 703"/>
                <a:gd name="T10" fmla="*/ 1159 w 1159"/>
                <a:gd name="T11" fmla="*/ 2 h 7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9"/>
                <a:gd name="T19" fmla="*/ 0 h 703"/>
                <a:gd name="T20" fmla="*/ 1159 w 1159"/>
                <a:gd name="T21" fmla="*/ 703 h 7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9" h="703">
                  <a:moveTo>
                    <a:pt x="0" y="703"/>
                  </a:moveTo>
                  <a:cubicBezTo>
                    <a:pt x="156" y="699"/>
                    <a:pt x="312" y="695"/>
                    <a:pt x="432" y="655"/>
                  </a:cubicBezTo>
                  <a:cubicBezTo>
                    <a:pt x="552" y="615"/>
                    <a:pt x="641" y="541"/>
                    <a:pt x="720" y="463"/>
                  </a:cubicBezTo>
                  <a:cubicBezTo>
                    <a:pt x="799" y="385"/>
                    <a:pt x="852" y="260"/>
                    <a:pt x="908" y="188"/>
                  </a:cubicBezTo>
                  <a:cubicBezTo>
                    <a:pt x="964" y="116"/>
                    <a:pt x="1014" y="62"/>
                    <a:pt x="1056" y="31"/>
                  </a:cubicBezTo>
                  <a:cubicBezTo>
                    <a:pt x="1098" y="0"/>
                    <a:pt x="1138" y="8"/>
                    <a:pt x="1159" y="2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527738" y="2705246"/>
            <a:ext cx="571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 err="1">
                <a:latin typeface="Times New Roman" charset="0"/>
                <a:cs typeface="Times New Roman" charset="0"/>
              </a:rPr>
              <a:t>ρκ</a:t>
            </a:r>
            <a:r>
              <a:rPr lang="en-GB" sz="1800" baseline="-25000" dirty="0" err="1">
                <a:latin typeface="Times New Roman" charset="0"/>
                <a:cs typeface="Times New Roman" charset="0"/>
              </a:rPr>
              <a:t>ν</a:t>
            </a:r>
            <a:endParaRPr lang="en-GB" sz="1800" baseline="-25000" dirty="0">
              <a:latin typeface="Times New Roman" charset="0"/>
              <a:cs typeface="Times New Roman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2199105" y="4112755"/>
            <a:ext cx="313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 err="1">
                <a:latin typeface="Times New Roman" charset="0"/>
                <a:cs typeface="Times New Roman" charset="0"/>
              </a:rPr>
              <a:t>ν</a:t>
            </a:r>
            <a:endParaRPr lang="en-GB" sz="1800" dirty="0">
              <a:latin typeface="Times New Roman" charset="0"/>
              <a:cs typeface="Times New Roman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77955" y="4154828"/>
            <a:ext cx="1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57082" y="4204074"/>
            <a:ext cx="1444180" cy="5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85624" y="3752174"/>
            <a:ext cx="209750" cy="50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617429" y="3618902"/>
            <a:ext cx="485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 err="1">
                <a:latin typeface="Times New Roman" charset="0"/>
                <a:cs typeface="Times New Roman" charset="0"/>
              </a:rPr>
              <a:t>σ</a:t>
            </a:r>
            <a:endParaRPr lang="en-GB" baseline="-25000" dirty="0">
              <a:latin typeface="Times New Roman" charset="0"/>
              <a:cs typeface="Times New Roman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79172" y="2932740"/>
            <a:ext cx="6452" cy="127183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449364" y="4098197"/>
            <a:ext cx="5247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 smtClean="0">
                <a:latin typeface="Times New Roman" charset="0"/>
                <a:cs typeface="Times New Roman" charset="0"/>
              </a:rPr>
              <a:t>ν</a:t>
            </a:r>
            <a:r>
              <a:rPr lang="en-GB" sz="1800" baseline="-25000" dirty="0">
                <a:latin typeface="Times New Roman" charset="0"/>
                <a:cs typeface="Times New Roman" charset="0"/>
              </a:rPr>
              <a:t>0</a:t>
            </a:r>
            <a:endParaRPr lang="en-GB" sz="1800" dirty="0">
              <a:latin typeface="Times New Roman" charset="0"/>
              <a:cs typeface="Times New Roman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69957" y="2808997"/>
            <a:ext cx="1" cy="139507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6784" y="1327471"/>
            <a:ext cx="8710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we substitute everything into </a:t>
            </a:r>
            <a:r>
              <a:rPr lang="en-US" dirty="0" err="1" smtClean="0"/>
              <a:t>radiative</a:t>
            </a:r>
            <a:r>
              <a:rPr lang="en-US" dirty="0" smtClean="0"/>
              <a:t> transport equation, we get an (absorption or emission) line profile:</a:t>
            </a:r>
            <a:endParaRPr lang="en-US" dirty="0"/>
          </a:p>
        </p:txBody>
      </p:sp>
      <p:pic>
        <p:nvPicPr>
          <p:cNvPr id="17" name="Picture 16" descr="Screen Shot 2013-04-17 at 3.00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23" y="2118337"/>
            <a:ext cx="3720161" cy="3042419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3020794" y="2805627"/>
            <a:ext cx="1528335" cy="10548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63933" y="5410340"/>
            <a:ext cx="437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Absorption line profiles calculated for a line of neutral iron in the solar photosphere.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37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19"/>
            <a:ext cx="8229600" cy="1143000"/>
          </a:xfrm>
        </p:spPr>
        <p:txBody>
          <a:bodyPr/>
          <a:lstStyle/>
          <a:p>
            <a:r>
              <a:rPr lang="en-US" dirty="0" smtClean="0"/>
              <a:t>Zeeman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303"/>
            <a:ext cx="8229600" cy="18368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level degeneracy is removed, a level splits into a number of levels. Degeneracy can be removed by magnetic (</a:t>
            </a:r>
            <a:r>
              <a:rPr lang="en-US" sz="2800" dirty="0" smtClean="0">
                <a:solidFill>
                  <a:srgbClr val="0000FF"/>
                </a:solidFill>
              </a:rPr>
              <a:t>Zeeman effect</a:t>
            </a:r>
            <a:r>
              <a:rPr lang="en-US" sz="2800" dirty="0" smtClean="0"/>
              <a:t>) or electric (</a:t>
            </a:r>
            <a:r>
              <a:rPr lang="en-US" sz="2800" dirty="0" smtClean="0">
                <a:solidFill>
                  <a:srgbClr val="0000FF"/>
                </a:solidFill>
              </a:rPr>
              <a:t>Stark effect</a:t>
            </a:r>
            <a:r>
              <a:rPr lang="en-US" sz="2800" dirty="0" smtClean="0"/>
              <a:t>) fields.</a:t>
            </a:r>
            <a:endParaRPr lang="en-US" sz="2800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2705" y="390207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4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599905" y="4108450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599905" y="5087938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42705" y="48212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3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599905" y="3521075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599905" y="5578475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599905" y="5883275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599905" y="3292475"/>
            <a:ext cx="192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142705" y="53451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2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2705" y="56499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1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42705" y="329247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5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142705" y="30337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/>
              <a:t>6</a:t>
            </a: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4343105" y="2987675"/>
            <a:ext cx="82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</a:t>
            </a:r>
            <a:r>
              <a:rPr lang="en-US" baseline="-25000"/>
              <a:t>6</a:t>
            </a:r>
            <a:r>
              <a:rPr lang="en-US"/>
              <a:t>=2</a:t>
            </a: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4343105" y="3287713"/>
            <a:ext cx="820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</a:t>
            </a:r>
            <a:r>
              <a:rPr lang="en-US" baseline="-25000"/>
              <a:t>5</a:t>
            </a:r>
            <a:r>
              <a:rPr lang="en-US"/>
              <a:t>=1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4343105" y="3821113"/>
            <a:ext cx="820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/>
              <a:t>g</a:t>
            </a:r>
            <a:r>
              <a:rPr lang="en-US" baseline="-25000"/>
              <a:t>4</a:t>
            </a:r>
            <a:r>
              <a:rPr lang="en-US"/>
              <a:t>=1</a:t>
            </a: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4343105" y="4811713"/>
            <a:ext cx="820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</a:t>
            </a:r>
            <a:r>
              <a:rPr lang="en-US" baseline="-25000"/>
              <a:t>3</a:t>
            </a:r>
            <a:r>
              <a:rPr lang="en-US"/>
              <a:t>=3</a:t>
            </a: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4343105" y="5345113"/>
            <a:ext cx="820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</a:t>
            </a:r>
            <a:r>
              <a:rPr lang="en-US" baseline="-25000"/>
              <a:t>2</a:t>
            </a:r>
            <a:r>
              <a:rPr lang="en-US"/>
              <a:t>=1</a:t>
            </a: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4343105" y="5654675"/>
            <a:ext cx="82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</a:t>
            </a:r>
            <a:r>
              <a:rPr lang="en-US" baseline="-25000"/>
              <a:t>1</a:t>
            </a:r>
            <a:r>
              <a:rPr lang="en-US"/>
              <a:t>=4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-572588" y="4548981"/>
            <a:ext cx="2819400" cy="1587"/>
          </a:xfrm>
          <a:prstGeom prst="line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9"/>
          <p:cNvSpPr txBox="1">
            <a:spLocks noChangeArrowheads="1"/>
          </p:cNvSpPr>
          <p:nvPr/>
        </p:nvSpPr>
        <p:spPr bwMode="auto">
          <a:xfrm rot="16200000">
            <a:off x="-49508" y="4327526"/>
            <a:ext cx="1160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3524748" y="3142457"/>
            <a:ext cx="157163" cy="1524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27130" y="3297238"/>
            <a:ext cx="152400" cy="1524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679530" y="3140075"/>
            <a:ext cx="609600" cy="4763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679530" y="3444875"/>
            <a:ext cx="609600" cy="4763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511255" y="4929188"/>
            <a:ext cx="155575" cy="1524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12843" y="5083175"/>
            <a:ext cx="152400" cy="1524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665243" y="4927600"/>
            <a:ext cx="609600" cy="31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665243" y="5232400"/>
            <a:ext cx="609600" cy="31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512843" y="5083175"/>
            <a:ext cx="762000" cy="952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3502524" y="5728494"/>
            <a:ext cx="157162" cy="1524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04905" y="5883275"/>
            <a:ext cx="152400" cy="1524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657305" y="5726113"/>
            <a:ext cx="609600" cy="476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657305" y="6030913"/>
            <a:ext cx="609600" cy="476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04905" y="5883275"/>
            <a:ext cx="762000" cy="952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657305" y="6188075"/>
            <a:ext cx="609600" cy="4763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439818" y="5948362"/>
            <a:ext cx="304800" cy="17462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Screen Shot 2013-04-17 at 3.0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57" y="3287713"/>
            <a:ext cx="2101031" cy="2667821"/>
          </a:xfrm>
          <a:prstGeom prst="rect">
            <a:avLst/>
          </a:prstGeom>
        </p:spPr>
      </p:pic>
      <p:sp>
        <p:nvSpPr>
          <p:cNvPr id="41" name="Right Arrow 40"/>
          <p:cNvSpPr/>
          <p:nvPr/>
        </p:nvSpPr>
        <p:spPr>
          <a:xfrm>
            <a:off x="5388637" y="4283075"/>
            <a:ext cx="947137" cy="647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198767" y="6084302"/>
            <a:ext cx="294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Distinct pattern of Zeeman-split absorption line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84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Bulk plasma motions, Doppler effect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103419"/>
              </p:ext>
            </p:extLst>
          </p:nvPr>
        </p:nvGraphicFramePr>
        <p:xfrm>
          <a:off x="375690" y="1527686"/>
          <a:ext cx="1708938" cy="1470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3" imgW="1003300" imgH="863600" progId="Equation.3">
                  <p:embed/>
                </p:oleObj>
              </mc:Choice>
              <mc:Fallback>
                <p:oleObj name="Equation" r:id="rId3" imgW="1003300" imgH="86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690" y="1527686"/>
                        <a:ext cx="1708938" cy="1470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8310" y="1417638"/>
            <a:ext cx="1922976" cy="18113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8032" y="2059373"/>
            <a:ext cx="397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 profile without bulk Doppler shift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790280"/>
              </p:ext>
            </p:extLst>
          </p:nvPr>
        </p:nvGraphicFramePr>
        <p:xfrm>
          <a:off x="375690" y="3926777"/>
          <a:ext cx="2227262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5" imgW="1308100" imgH="863600" progId="Equation.3">
                  <p:embed/>
                </p:oleObj>
              </mc:Choice>
              <mc:Fallback>
                <p:oleObj name="Equation" r:id="rId5" imgW="1308100" imgH="86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690" y="3926777"/>
                        <a:ext cx="2227262" cy="147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58310" y="3830326"/>
            <a:ext cx="2583102" cy="18113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94362" y="3926777"/>
            <a:ext cx="5309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 profile with Doppler shift:</a:t>
            </a:r>
          </a:p>
          <a:p>
            <a:endParaRPr lang="en-US" dirty="0" smtClean="0"/>
          </a:p>
          <a:p>
            <a:r>
              <a:rPr lang="en-US" b="1" dirty="0" err="1" smtClean="0"/>
              <a:t>u</a:t>
            </a:r>
            <a:r>
              <a:rPr lang="en-US" b="1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b="1" dirty="0" err="1" smtClean="0">
                <a:sym typeface="Wingdings"/>
              </a:rPr>
              <a:t>l</a:t>
            </a:r>
            <a:r>
              <a:rPr lang="en-US" b="1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– projection of velocity vector onto line of sight</a:t>
            </a:r>
          </a:p>
          <a:p>
            <a:endParaRPr lang="en-US" b="1" dirty="0">
              <a:sym typeface="Wingdings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Results in a shift of whole line profile</a:t>
            </a:r>
            <a:r>
              <a:rPr lang="en-US" dirty="0" smtClean="0">
                <a:sym typeface="Wingdings"/>
              </a:rPr>
              <a:t>, not broadening.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78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we get from line profiles?</a:t>
            </a:r>
            <a:endParaRPr lang="en-US" dirty="0"/>
          </a:p>
        </p:txBody>
      </p:sp>
      <p:pic>
        <p:nvPicPr>
          <p:cNvPr id="4" name="Picture 3" descr="Screen Shot 2013-04-17 at 3.00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1856"/>
            <a:ext cx="2911049" cy="2380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3971" y="1321856"/>
            <a:ext cx="52164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1: Presence of a line profile from a particular atom – chemistry, abundance of elements.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2: Transition, line width – temperature in the region of line formation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3: Central line wavelength – plasma velocity in the region of line formation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4: Zeeman splitting – wavelength distance between Zeeman components is a direct measure of magnetic field strength.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6" name="Picture 5" descr="Screen Shot 2013-04-17 at 3.06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45" y="4541782"/>
            <a:ext cx="1661662" cy="210992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155220" y="3616460"/>
            <a:ext cx="789281" cy="1392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5437" y="4807596"/>
            <a:ext cx="3022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Note: those profiles are calculated from MHD box you have. They agree well with the observations (black line).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5437" y="4820547"/>
            <a:ext cx="3022812" cy="11873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5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Bound-free and free-free transitions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497" y="1571438"/>
            <a:ext cx="82085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90"/>
                </a:solidFill>
              </a:rPr>
              <a:t>We covered here bound-bound transitions – when an electron jumps between the energy levels.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00009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/>
              <a:t>There is a possibility for electron to absorb a light and be ripped off an atom (ionization – recombination process). This is called </a:t>
            </a:r>
            <a:r>
              <a:rPr lang="en-US" dirty="0" smtClean="0">
                <a:solidFill>
                  <a:srgbClr val="FF0000"/>
                </a:solidFill>
              </a:rPr>
              <a:t>bound-free transition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Bound-free transitions do not have exact wavelength: they contribute to continuum radiation, or everything except absorption lines.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There are also </a:t>
            </a:r>
            <a:r>
              <a:rPr lang="en-US" dirty="0" smtClean="0">
                <a:solidFill>
                  <a:srgbClr val="FF0000"/>
                </a:solidFill>
              </a:rPr>
              <a:t>free-free transitions: </a:t>
            </a:r>
            <a:r>
              <a:rPr lang="en-US" dirty="0" smtClean="0"/>
              <a:t>absorbing/emitting of photon by a free electron, also continuum.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7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Radiative</a:t>
            </a:r>
            <a:r>
              <a:rPr lang="en-US" dirty="0" smtClean="0"/>
              <a:t>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In the </a:t>
            </a:r>
            <a:r>
              <a:rPr lang="en-US" dirty="0" err="1" smtClean="0">
                <a:solidFill>
                  <a:srgbClr val="3366FF"/>
                </a:solidFill>
              </a:rPr>
              <a:t>radiative</a:t>
            </a:r>
            <a:r>
              <a:rPr lang="en-US" dirty="0" smtClean="0">
                <a:solidFill>
                  <a:srgbClr val="3366FF"/>
                </a:solidFill>
              </a:rPr>
              <a:t> zone of the solar interior, the energy is transported by radiation: mean free path of photons is small (~2 cm).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The </a:t>
            </a:r>
            <a:r>
              <a:rPr lang="en-US" dirty="0" err="1" smtClean="0">
                <a:solidFill>
                  <a:srgbClr val="FF6600"/>
                </a:solidFill>
              </a:rPr>
              <a:t>radiative</a:t>
            </a:r>
            <a:r>
              <a:rPr lang="en-US" dirty="0" smtClean="0">
                <a:solidFill>
                  <a:srgbClr val="FF6600"/>
                </a:solidFill>
              </a:rPr>
              <a:t> energy exchange in the photosphere defines its temperature structure and is responsible for convective instability.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In the photosphere photons escape: mean free path becomes infinite. This is wavelength-dependent.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Radiation passes through the solar atmosphere, collects the information about it and reaches our telescopes.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84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8"/>
            <a:ext cx="8229600" cy="1143000"/>
          </a:xfrm>
        </p:spPr>
        <p:txBody>
          <a:bodyPr/>
          <a:lstStyle/>
          <a:p>
            <a:r>
              <a:rPr lang="en-US" dirty="0" smtClean="0"/>
              <a:t>All this leads us to:</a:t>
            </a:r>
            <a:endParaRPr lang="en-US" dirty="0"/>
          </a:p>
        </p:txBody>
      </p:sp>
      <p:pic>
        <p:nvPicPr>
          <p:cNvPr id="4" name="Picture 3" descr="Screen shot 2011-08-26 at 15.09.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82" y="1779528"/>
            <a:ext cx="6246545" cy="4778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4425" y="1399226"/>
            <a:ext cx="1664666" cy="38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 spectrum!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62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</a:t>
            </a:r>
            <a:r>
              <a:rPr lang="en-US" dirty="0" err="1"/>
              <a:t>p</a:t>
            </a:r>
            <a:r>
              <a:rPr lang="en-US" dirty="0" err="1" smtClean="0"/>
              <a:t>olarimetry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94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Light gets polarized </a:t>
            </a:r>
            <a:r>
              <a:rPr lang="en-US" sz="2400" dirty="0" smtClean="0"/>
              <a:t>when it passes through </a:t>
            </a:r>
            <a:r>
              <a:rPr lang="en-US" sz="2400" dirty="0" smtClean="0">
                <a:solidFill>
                  <a:srgbClr val="FF0000"/>
                </a:solidFill>
              </a:rPr>
              <a:t>magnetic field</a:t>
            </a:r>
            <a:r>
              <a:rPr lang="en-US" sz="2400" dirty="0" smtClean="0"/>
              <a:t>. The stronger magnetic field – the stronger polarization.</a:t>
            </a:r>
          </a:p>
          <a:p>
            <a:r>
              <a:rPr lang="en-US" sz="2400" dirty="0" smtClean="0"/>
              <a:t>This process is direction-dependent: magnetic field is vector, electro-magnetic field is vector too.</a:t>
            </a:r>
            <a:endParaRPr lang="en-US" sz="2400" dirty="0"/>
          </a:p>
        </p:txBody>
      </p:sp>
      <p:sp>
        <p:nvSpPr>
          <p:cNvPr id="4" name="Down Arrow 3"/>
          <p:cNvSpPr/>
          <p:nvPr/>
        </p:nvSpPr>
        <p:spPr>
          <a:xfrm>
            <a:off x="4046859" y="3358143"/>
            <a:ext cx="1284376" cy="118573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543876"/>
            <a:ext cx="8229600" cy="1856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6"/>
                </a:solidFill>
              </a:rPr>
              <a:t>Measuring polarization of radiation coming from the Sun can provide an information not only on magnetic field strength, but also on magnetic field direction</a:t>
            </a:r>
            <a:r>
              <a:rPr lang="en-US" sz="2400" dirty="0" smtClean="0">
                <a:solidFill>
                  <a:srgbClr val="F79646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Stokes parameters: I, V, Q, U. I</a:t>
            </a:r>
            <a:r>
              <a:rPr lang="en-US" sz="2400" dirty="0" smtClean="0">
                <a:solidFill>
                  <a:srgbClr val="FF0000"/>
                </a:solidFill>
              </a:rPr>
              <a:t> is for usual intensity, </a:t>
            </a:r>
            <a:r>
              <a:rPr lang="en-US" sz="2400" dirty="0" smtClean="0">
                <a:solidFill>
                  <a:srgbClr val="0000FF"/>
                </a:solidFill>
              </a:rPr>
              <a:t>V</a:t>
            </a:r>
            <a:r>
              <a:rPr lang="en-US" sz="2400" dirty="0" smtClean="0">
                <a:solidFill>
                  <a:srgbClr val="FF0000"/>
                </a:solidFill>
              </a:rPr>
              <a:t> (circularly polarized) is for line-of-sight magnetic field, </a:t>
            </a:r>
            <a:r>
              <a:rPr lang="en-US" sz="2400" dirty="0" smtClean="0">
                <a:solidFill>
                  <a:srgbClr val="0000FF"/>
                </a:solidFill>
              </a:rPr>
              <a:t>Q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dirty="0" smtClean="0">
                <a:solidFill>
                  <a:srgbClr val="0000FF"/>
                </a:solidFill>
              </a:rPr>
              <a:t>U</a:t>
            </a:r>
            <a:r>
              <a:rPr lang="en-US" sz="2400" dirty="0" smtClean="0">
                <a:solidFill>
                  <a:srgbClr val="FF0000"/>
                </a:solidFill>
              </a:rPr>
              <a:t> are linear polarizations and for magnetic fields perpendicular to the line of sight.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59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</a:t>
            </a:r>
            <a:r>
              <a:rPr lang="en-US" dirty="0" err="1" smtClean="0"/>
              <a:t>spectropolarimetry</a:t>
            </a:r>
            <a:endParaRPr lang="en-US" dirty="0"/>
          </a:p>
        </p:txBody>
      </p:sp>
      <p:pic>
        <p:nvPicPr>
          <p:cNvPr id="4" name="Picture 3" descr="Screen Shot 2013-04-17 at 4.24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900"/>
            <a:ext cx="9151976" cy="49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12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it. Few notes: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07" y="1600200"/>
            <a:ext cx="877537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more mechanisms for line broadening: in computation </a:t>
            </a:r>
            <a:r>
              <a:rPr lang="en-US" dirty="0" smtClean="0">
                <a:solidFill>
                  <a:srgbClr val="FF0000"/>
                </a:solidFill>
              </a:rPr>
              <a:t>Voigt profiles </a:t>
            </a:r>
            <a:r>
              <a:rPr lang="en-US" dirty="0" smtClean="0"/>
              <a:t>are used instead of Gaussians/</a:t>
            </a:r>
            <a:r>
              <a:rPr lang="en-US" dirty="0" err="1" smtClean="0"/>
              <a:t>Lorentzians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Molecules radiate/absorb too</a:t>
            </a:r>
            <a:r>
              <a:rPr lang="en-US" dirty="0" smtClean="0">
                <a:solidFill>
                  <a:srgbClr val="F79646"/>
                </a:solidFill>
              </a:rPr>
              <a:t>.</a:t>
            </a:r>
            <a:r>
              <a:rPr lang="en-US" dirty="0" smtClean="0"/>
              <a:t> They are more complicated than atoms: more degrees of freedom (rotational, vibrational states) . Leads to absorption line bands observed at the Sun.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We did not cover emission lines. </a:t>
            </a:r>
            <a:r>
              <a:rPr lang="en-US" dirty="0" smtClean="0"/>
              <a:t>They are slightly simpler. Used for temperature diagnostics in corona.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Actually, we did not </a:t>
            </a:r>
            <a:r>
              <a:rPr lang="en-US" smtClean="0">
                <a:solidFill>
                  <a:srgbClr val="0000FF"/>
                </a:solidFill>
              </a:rPr>
              <a:t>cover so </a:t>
            </a:r>
            <a:r>
              <a:rPr lang="en-US" dirty="0" smtClean="0">
                <a:solidFill>
                  <a:srgbClr val="0000FF"/>
                </a:solidFill>
              </a:rPr>
              <a:t>many things…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+ MHD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We already have system of equations which describes solar plasma dynamics: MHD</a:t>
            </a:r>
          </a:p>
          <a:p>
            <a:r>
              <a:rPr lang="en-US" dirty="0" smtClean="0"/>
              <a:t>Provides us with temperature, pressure, density, magnetic field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We should include </a:t>
            </a:r>
            <a:r>
              <a:rPr lang="en-US" dirty="0" err="1" smtClean="0">
                <a:solidFill>
                  <a:srgbClr val="0000FF"/>
                </a:solidFill>
              </a:rPr>
              <a:t>radiative</a:t>
            </a:r>
            <a:r>
              <a:rPr lang="en-US" dirty="0" smtClean="0">
                <a:solidFill>
                  <a:srgbClr val="0000FF"/>
                </a:solidFill>
              </a:rPr>
              <a:t> source term to take into account </a:t>
            </a:r>
            <a:r>
              <a:rPr lang="en-US" dirty="0" err="1" smtClean="0">
                <a:solidFill>
                  <a:srgbClr val="0000FF"/>
                </a:solidFill>
              </a:rPr>
              <a:t>radiative</a:t>
            </a:r>
            <a:r>
              <a:rPr lang="en-US" dirty="0" smtClean="0">
                <a:solidFill>
                  <a:srgbClr val="0000FF"/>
                </a:solidFill>
              </a:rPr>
              <a:t> energy exchange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Then our Sun will be complete (and visible!)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8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Radiative</a:t>
            </a:r>
            <a:r>
              <a:rPr lang="en-US" dirty="0" smtClean="0"/>
              <a:t> source term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673564"/>
              </p:ext>
            </p:extLst>
          </p:nvPr>
        </p:nvGraphicFramePr>
        <p:xfrm>
          <a:off x="457200" y="1958656"/>
          <a:ext cx="2771677" cy="2105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3" imgW="1320800" imgH="1003300" progId="Equation.3">
                  <p:embed/>
                </p:oleObj>
              </mc:Choice>
              <mc:Fallback>
                <p:oleObj name="Equation" r:id="rId3" imgW="1320800" imgH="1003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958656"/>
                        <a:ext cx="2771677" cy="2105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1223" y="2016320"/>
            <a:ext cx="320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Radiation intensity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7709" y="2549022"/>
            <a:ext cx="320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Radiative</a:t>
            </a:r>
            <a:r>
              <a:rPr lang="en-US" dirty="0" smtClean="0"/>
              <a:t> flux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13060" y="3404622"/>
            <a:ext cx="4660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Frequency-integrated </a:t>
            </a:r>
            <a:r>
              <a:rPr lang="en-US" dirty="0" err="1"/>
              <a:t>r</a:t>
            </a:r>
            <a:r>
              <a:rPr lang="en-US" dirty="0" err="1" smtClean="0"/>
              <a:t>adiative</a:t>
            </a:r>
            <a:r>
              <a:rPr lang="en-US" dirty="0" smtClean="0"/>
              <a:t> heating rate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499" y="4405767"/>
            <a:ext cx="748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latter quantity can be directly included into the MHD energy equation as the source term in the right-hand side.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33329" y="5819343"/>
            <a:ext cx="397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big question is to find </a:t>
            </a:r>
            <a:r>
              <a:rPr lang="en-US" i="1" dirty="0" err="1" smtClean="0"/>
              <a:t>I</a:t>
            </a:r>
            <a:r>
              <a:rPr lang="en-US" i="1" baseline="-25000" dirty="0" err="1" smtClean="0"/>
              <a:t>ν</a:t>
            </a:r>
            <a:r>
              <a:rPr lang="en-US" i="1" baseline="-25000" dirty="0" smtClean="0"/>
              <a:t> </a:t>
            </a:r>
            <a:r>
              <a:rPr lang="en-US" dirty="0" smtClean="0"/>
              <a:t>…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410539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Radiative</a:t>
            </a:r>
            <a:r>
              <a:rPr lang="en-US" dirty="0" smtClean="0"/>
              <a:t> transport equation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82918" y="2642503"/>
            <a:ext cx="2758275" cy="28734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03648" y="1552150"/>
            <a:ext cx="2193790" cy="49386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408796">
            <a:off x="2072796" y="2386922"/>
            <a:ext cx="619561" cy="3192146"/>
          </a:xfrm>
          <a:prstGeom prst="leftBrace">
            <a:avLst>
              <a:gd name="adj1" fmla="val 8333"/>
              <a:gd name="adj2" fmla="val 49614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04101" y="3591616"/>
            <a:ext cx="500338" cy="37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ds</a:t>
            </a:r>
            <a:endParaRPr lang="en-US" dirty="0"/>
          </a:p>
        </p:txBody>
      </p:sp>
      <p:cxnSp>
        <p:nvCxnSpPr>
          <p:cNvPr id="12" name="Straight Connector 11"/>
          <p:cNvCxnSpPr>
            <a:stCxn id="9" idx="0"/>
          </p:cNvCxnSpPr>
          <p:nvPr/>
        </p:nvCxnSpPr>
        <p:spPr>
          <a:xfrm flipV="1">
            <a:off x="3302627" y="1552150"/>
            <a:ext cx="1" cy="10903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3300630" y="2136103"/>
            <a:ext cx="179382" cy="102658"/>
          </a:xfrm>
          <a:custGeom>
            <a:avLst/>
            <a:gdLst>
              <a:gd name="connsiteX0" fmla="*/ 179382 w 179382"/>
              <a:gd name="connsiteY0" fmla="*/ 102658 h 102658"/>
              <a:gd name="connsiteX1" fmla="*/ 107629 w 179382"/>
              <a:gd name="connsiteY1" fmla="*/ 2201 h 102658"/>
              <a:gd name="connsiteX2" fmla="*/ 0 w 179382"/>
              <a:gd name="connsiteY2" fmla="*/ 30903 h 102658"/>
              <a:gd name="connsiteX3" fmla="*/ 0 w 179382"/>
              <a:gd name="connsiteY3" fmla="*/ 30903 h 10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382" h="102658">
                <a:moveTo>
                  <a:pt x="179382" y="102658"/>
                </a:moveTo>
                <a:cubicBezTo>
                  <a:pt x="158454" y="58409"/>
                  <a:pt x="137526" y="14160"/>
                  <a:pt x="107629" y="2201"/>
                </a:cubicBezTo>
                <a:cubicBezTo>
                  <a:pt x="77732" y="-9758"/>
                  <a:pt x="0" y="30903"/>
                  <a:pt x="0" y="30903"/>
                </a:cubicBezTo>
                <a:lnTo>
                  <a:pt x="0" y="30903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79102" y="1795473"/>
            <a:ext cx="37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θ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67478" y="1552150"/>
            <a:ext cx="115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baseline="-25000" dirty="0" err="1" smtClean="0"/>
              <a:t>ν</a:t>
            </a:r>
            <a:r>
              <a:rPr lang="en-US" dirty="0" err="1" smtClean="0"/>
              <a:t>+d</a:t>
            </a:r>
            <a:r>
              <a:rPr lang="en-US" dirty="0" err="1" smtClean="0"/>
              <a:t>I</a:t>
            </a:r>
            <a:r>
              <a:rPr lang="en-US" baseline="-25000" dirty="0" err="1" smtClean="0"/>
              <a:t>ν</a:t>
            </a:r>
            <a:endParaRPr lang="en-US" baseline="-25000" dirty="0" smtClean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82560" y="2920435"/>
            <a:ext cx="7175" cy="1043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5302" y="322228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63391" y="3846077"/>
            <a:ext cx="904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</a:t>
            </a:r>
            <a:r>
              <a:rPr lang="en-US" dirty="0" smtClean="0"/>
              <a:t>(</a:t>
            </a:r>
            <a:r>
              <a:rPr lang="en-US" dirty="0" err="1" smtClean="0"/>
              <a:t>ν</a:t>
            </a:r>
            <a:r>
              <a:rPr lang="en-US" dirty="0" smtClean="0"/>
              <a:t>)</a:t>
            </a:r>
          </a:p>
          <a:p>
            <a:endParaRPr lang="en-AU" dirty="0" smtClean="0"/>
          </a:p>
          <a:p>
            <a:r>
              <a:rPr lang="en-AU" dirty="0" smtClean="0"/>
              <a:t>J</a:t>
            </a:r>
            <a:r>
              <a:rPr lang="en-US" dirty="0" smtClean="0"/>
              <a:t>(</a:t>
            </a:r>
            <a:r>
              <a:rPr lang="en-US" dirty="0" err="1" smtClean="0"/>
              <a:t>ν,θ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22864" y="2298954"/>
            <a:ext cx="4527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describe a change in intensity for photons travelling a distance ds though plasma in a specific direction at a given position.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322862" y="3516003"/>
            <a:ext cx="4481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</a:t>
            </a:r>
            <a:r>
              <a:rPr lang="en-US" dirty="0" smtClean="0"/>
              <a:t>(</a:t>
            </a:r>
            <a:r>
              <a:rPr lang="en-US" dirty="0" err="1" smtClean="0"/>
              <a:t>ν</a:t>
            </a:r>
            <a:r>
              <a:rPr lang="en-US" dirty="0" smtClean="0"/>
              <a:t>) - a</a:t>
            </a:r>
            <a:r>
              <a:rPr lang="en-US" dirty="0" smtClean="0"/>
              <a:t>bsorption coefficient (how much is absorbed from I coming into; units 1/cm)</a:t>
            </a:r>
          </a:p>
          <a:p>
            <a:endParaRPr lang="en-US" dirty="0" smtClean="0"/>
          </a:p>
          <a:p>
            <a:r>
              <a:rPr lang="en-US" dirty="0" smtClean="0"/>
              <a:t>j(</a:t>
            </a:r>
            <a:r>
              <a:rPr lang="en-US" dirty="0" err="1" smtClean="0"/>
              <a:t>ν,θ</a:t>
            </a:r>
            <a:r>
              <a:rPr lang="en-US" dirty="0" smtClean="0"/>
              <a:t>) - </a:t>
            </a:r>
            <a:r>
              <a:rPr lang="en-US" dirty="0"/>
              <a:t>e</a:t>
            </a:r>
            <a:r>
              <a:rPr lang="en-US" dirty="0" smtClean="0"/>
              <a:t>mission coefficient (how much is emitted; units erg/s/cm^3/Hz/</a:t>
            </a:r>
            <a:r>
              <a:rPr lang="en-US" dirty="0" err="1" smtClean="0"/>
              <a:t>ster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88365" y="6146956"/>
            <a:ext cx="72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baseline="-25000" dirty="0" err="1" smtClean="0"/>
              <a:t>ν</a:t>
            </a:r>
            <a:r>
              <a:rPr lang="en-US" dirty="0" smtClean="0"/>
              <a:t>(</a:t>
            </a:r>
            <a:r>
              <a:rPr lang="en-US" dirty="0" err="1" smtClean="0"/>
              <a:t>x,θ</a:t>
            </a:r>
            <a:r>
              <a:rPr lang="en-US" dirty="0" smtClean="0"/>
              <a:t>)</a:t>
            </a:r>
            <a:endParaRPr lang="en-US" baseline="-250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889615"/>
              </p:ext>
            </p:extLst>
          </p:nvPr>
        </p:nvGraphicFramePr>
        <p:xfrm>
          <a:off x="4567238" y="5360988"/>
          <a:ext cx="40370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3" imgW="2095500" imgH="215900" progId="Equation.3">
                  <p:embed/>
                </p:oleObj>
              </mc:Choice>
              <mc:Fallback>
                <p:oleObj name="Equation" r:id="rId3" imgW="2095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7238" y="5360988"/>
                        <a:ext cx="4037012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eft Brace 26"/>
          <p:cNvSpPr/>
          <p:nvPr/>
        </p:nvSpPr>
        <p:spPr>
          <a:xfrm rot="16200000">
            <a:off x="4877835" y="5407437"/>
            <a:ext cx="320830" cy="91509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16200000">
            <a:off x="6598700" y="5311647"/>
            <a:ext cx="320830" cy="1090643"/>
          </a:xfrm>
          <a:prstGeom prst="leftBrace">
            <a:avLst>
              <a:gd name="adj1" fmla="val 19515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6200000">
            <a:off x="7896914" y="5318064"/>
            <a:ext cx="320830" cy="109384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/>
          <p:cNvSpPr/>
          <p:nvPr/>
        </p:nvSpPr>
        <p:spPr>
          <a:xfrm rot="16200000">
            <a:off x="5771018" y="5742628"/>
            <a:ext cx="320830" cy="25324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98811" y="6079834"/>
            <a:ext cx="1008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Came out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484864" y="6079834"/>
            <a:ext cx="820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Came in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304960" y="6079834"/>
            <a:ext cx="877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Absorbed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595879" y="6074830"/>
            <a:ext cx="1008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Emitted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098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Radiative</a:t>
            </a:r>
            <a:r>
              <a:rPr lang="en-US" dirty="0" smtClean="0"/>
              <a:t> transport equation 2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685381"/>
              </p:ext>
            </p:extLst>
          </p:nvPr>
        </p:nvGraphicFramePr>
        <p:xfrm>
          <a:off x="332587" y="1557338"/>
          <a:ext cx="4038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" name="Equation" r:id="rId3" imgW="2095500" imgH="215900" progId="Equation.3">
                  <p:embed/>
                </p:oleObj>
              </mc:Choice>
              <mc:Fallback>
                <p:oleObj name="Equation" r:id="rId3" imgW="2095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587" y="1557338"/>
                        <a:ext cx="40386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327121"/>
              </p:ext>
            </p:extLst>
          </p:nvPr>
        </p:nvGraphicFramePr>
        <p:xfrm>
          <a:off x="435258" y="2563238"/>
          <a:ext cx="3366538" cy="644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" name="Equation" r:id="rId5" imgW="2057400" imgH="393700" progId="Equation.3">
                  <p:embed/>
                </p:oleObj>
              </mc:Choice>
              <mc:Fallback>
                <p:oleObj name="Equation" r:id="rId5" imgW="2057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258" y="2563238"/>
                        <a:ext cx="3366538" cy="644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6745" y="2188533"/>
            <a:ext cx="374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Rewrite, in direction </a:t>
            </a:r>
            <a:r>
              <a:rPr lang="en-US" dirty="0" err="1" smtClean="0"/>
              <a:t>θ</a:t>
            </a:r>
            <a:r>
              <a:rPr lang="en-US" dirty="0"/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087271"/>
              </p:ext>
            </p:extLst>
          </p:nvPr>
        </p:nvGraphicFramePr>
        <p:xfrm>
          <a:off x="435257" y="3659475"/>
          <a:ext cx="1007243" cy="358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" name="Equation" r:id="rId7" imgW="584200" imgH="203200" progId="Equation.3">
                  <p:embed/>
                </p:oleObj>
              </mc:Choice>
              <mc:Fallback>
                <p:oleObj name="Equation" r:id="rId7" imgW="584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5257" y="3659475"/>
                        <a:ext cx="1007243" cy="358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655567"/>
              </p:ext>
            </p:extLst>
          </p:nvPr>
        </p:nvGraphicFramePr>
        <p:xfrm>
          <a:off x="435257" y="4257323"/>
          <a:ext cx="1706511" cy="1016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" name="Equation" r:id="rId9" imgW="1193800" imgH="711200" progId="Equation.3">
                  <p:embed/>
                </p:oleObj>
              </mc:Choice>
              <mc:Fallback>
                <p:oleObj name="Equation" r:id="rId9" imgW="11938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5257" y="4257323"/>
                        <a:ext cx="1706511" cy="1016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303556"/>
              </p:ext>
            </p:extLst>
          </p:nvPr>
        </p:nvGraphicFramePr>
        <p:xfrm>
          <a:off x="457200" y="5569110"/>
          <a:ext cx="878959" cy="63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9" name="Equation" r:id="rId11" imgW="647700" imgH="469900" progId="Equation.3">
                  <p:embed/>
                </p:oleObj>
              </mc:Choice>
              <mc:Fallback>
                <p:oleObj name="Equation" r:id="rId11" imgW="647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" y="5569110"/>
                        <a:ext cx="878959" cy="637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5257" y="3202171"/>
            <a:ext cx="29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39143" y="4649698"/>
            <a:ext cx="183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“optical depth”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1886" y="5697324"/>
            <a:ext cx="166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function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32587" y="3659475"/>
            <a:ext cx="3618361" cy="35877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2587" y="4306983"/>
            <a:ext cx="3618361" cy="103874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2587" y="5569110"/>
            <a:ext cx="3618361" cy="63767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4254942" y="2188533"/>
            <a:ext cx="602724" cy="456362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230846"/>
              </p:ext>
            </p:extLst>
          </p:nvPr>
        </p:nvGraphicFramePr>
        <p:xfrm>
          <a:off x="5750126" y="3970351"/>
          <a:ext cx="2166906" cy="882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" name="Equation" r:id="rId13" imgW="965200" imgH="393700" progId="Equation.3">
                  <p:embed/>
                </p:oleObj>
              </mc:Choice>
              <mc:Fallback>
                <p:oleObj name="Equation" r:id="rId13" imgW="965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50126" y="3970351"/>
                        <a:ext cx="2166906" cy="882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24058" y="3494477"/>
            <a:ext cx="293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Radiative</a:t>
            </a:r>
            <a:r>
              <a:rPr lang="en-US" dirty="0" smtClean="0"/>
              <a:t> transport equation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7426" y="6316170"/>
            <a:ext cx="374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 x is downwards.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7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Radiative</a:t>
            </a:r>
            <a:r>
              <a:rPr lang="en-US" dirty="0" smtClean="0"/>
              <a:t> transport equation 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930811"/>
              </p:ext>
            </p:extLst>
          </p:nvPr>
        </p:nvGraphicFramePr>
        <p:xfrm>
          <a:off x="655676" y="1559378"/>
          <a:ext cx="2166906" cy="882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3" imgW="965200" imgH="393700" progId="Equation.3">
                  <p:embed/>
                </p:oleObj>
              </mc:Choice>
              <mc:Fallback>
                <p:oleObj name="Equation" r:id="rId3" imgW="965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676" y="1559378"/>
                        <a:ext cx="2166906" cy="882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5676" y="2712345"/>
            <a:ext cx="616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Formal solution: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863394"/>
              </p:ext>
            </p:extLst>
          </p:nvPr>
        </p:nvGraphicFramePr>
        <p:xfrm>
          <a:off x="655676" y="3293681"/>
          <a:ext cx="3678971" cy="93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5" imgW="1803400" imgH="457200" progId="Equation.3">
                  <p:embed/>
                </p:oleObj>
              </mc:Choice>
              <mc:Fallback>
                <p:oleObj name="Equation" r:id="rId5" imgW="1803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676" y="3293681"/>
                        <a:ext cx="3678971" cy="932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0807" y="4298134"/>
            <a:ext cx="7713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Still looks quite simple: sum of the intensity which escaped absorption and the emitted intensity. If S is known, easy to integrate.</a:t>
            </a:r>
          </a:p>
          <a:p>
            <a:r>
              <a:rPr lang="en-US" dirty="0" smtClean="0"/>
              <a:t>Note: if source function depends on intensity – integral equation, much more difficult, since can depend on wavelength.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3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Optically thin / optically thick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9593" y="2099796"/>
            <a:ext cx="2758275" cy="971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875" y="2760718"/>
            <a:ext cx="457267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79593" y="1951258"/>
            <a:ext cx="27582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28849" y="1581926"/>
            <a:ext cx="48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x, </a:t>
            </a:r>
            <a:r>
              <a:rPr lang="en-US" dirty="0" err="1" smtClean="0"/>
              <a:t>τ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9895" y="2204050"/>
            <a:ext cx="38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123911" y="2291870"/>
            <a:ext cx="38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1885590" y="2119384"/>
            <a:ext cx="88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r>
              <a:rPr lang="en-US" dirty="0" smtClean="0"/>
              <a:t> , κ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29419" y="1836932"/>
            <a:ext cx="3845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Plane-parallel, homogeneous plasma.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0</a:t>
            </a:r>
            <a:r>
              <a:rPr lang="en-US" dirty="0" smtClean="0"/>
              <a:t> intensity comes from the left.</a:t>
            </a:r>
          </a:p>
          <a:p>
            <a:r>
              <a:rPr lang="en-US" dirty="0" smtClean="0"/>
              <a:t>No scattering.  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152626"/>
              </p:ext>
            </p:extLst>
          </p:nvPr>
        </p:nvGraphicFramePr>
        <p:xfrm>
          <a:off x="3422352" y="3611154"/>
          <a:ext cx="2408391" cy="512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Equation" r:id="rId3" imgW="1371600" imgH="292100" progId="Equation.3">
                  <p:embed/>
                </p:oleObj>
              </mc:Choice>
              <mc:Fallback>
                <p:oleObj name="Equation" r:id="rId3" imgW="13716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2352" y="3611154"/>
                        <a:ext cx="2408391" cy="512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018890" y="4276608"/>
            <a:ext cx="25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Optically thick: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824465"/>
              </p:ext>
            </p:extLst>
          </p:nvPr>
        </p:nvGraphicFramePr>
        <p:xfrm>
          <a:off x="1018890" y="4679289"/>
          <a:ext cx="1646126" cy="3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Equation" r:id="rId5" imgW="927100" imgH="215900" progId="Equation.3">
                  <p:embed/>
                </p:oleObj>
              </mc:Choice>
              <mc:Fallback>
                <p:oleObj name="Equation" r:id="rId5" imgW="927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8890" y="4679289"/>
                        <a:ext cx="1646126" cy="383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05328" y="5227670"/>
            <a:ext cx="3874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on incident radiation </a:t>
            </a:r>
            <a:r>
              <a:rPr lang="en-US" i="1" dirty="0" smtClean="0"/>
              <a:t>I</a:t>
            </a:r>
            <a:r>
              <a:rPr lang="en-US" i="1" baseline="-25000" dirty="0" smtClean="0"/>
              <a:t>0</a:t>
            </a:r>
            <a:r>
              <a:rPr lang="en-US" dirty="0" smtClean="0"/>
              <a:t> is totally lost! We see only the source </a:t>
            </a:r>
            <a:r>
              <a:rPr lang="en-US" i="1" dirty="0" smtClean="0"/>
              <a:t>S</a:t>
            </a:r>
            <a:r>
              <a:rPr lang="en-US" i="1" baseline="-25000" dirty="0" smtClean="0"/>
              <a:t>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885441" y="4276608"/>
            <a:ext cx="25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Optically thin:</a:t>
            </a:r>
            <a:endParaRPr lang="en-US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177706"/>
              </p:ext>
            </p:extLst>
          </p:nvPr>
        </p:nvGraphicFramePr>
        <p:xfrm>
          <a:off x="5064754" y="4677236"/>
          <a:ext cx="33607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Equation" r:id="rId7" imgW="1892300" imgH="508000" progId="Equation.3">
                  <p:embed/>
                </p:oleObj>
              </mc:Choice>
              <mc:Fallback>
                <p:oleObj name="Equation" r:id="rId7" imgW="18923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64754" y="4677236"/>
                        <a:ext cx="3360737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070448" y="5689335"/>
            <a:ext cx="3874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the photons generated by </a:t>
            </a:r>
            <a:r>
              <a:rPr lang="en-US" i="1" dirty="0" smtClean="0"/>
              <a:t>S</a:t>
            </a:r>
            <a:r>
              <a:rPr lang="en-US" i="1" baseline="-25000" dirty="0" smtClean="0"/>
              <a:t>0  </a:t>
            </a:r>
            <a:r>
              <a:rPr lang="en-US" b="1" dirty="0" smtClean="0"/>
              <a:t>and</a:t>
            </a:r>
            <a:r>
              <a:rPr lang="en-US" baseline="-25000" dirty="0" smtClean="0"/>
              <a:t> </a:t>
            </a:r>
            <a:r>
              <a:rPr lang="en-US" dirty="0" smtClean="0"/>
              <a:t>all but small part τ</a:t>
            </a:r>
            <a:r>
              <a:rPr lang="en-US" baseline="-25000" dirty="0" smtClean="0"/>
              <a:t>0</a:t>
            </a:r>
            <a:r>
              <a:rPr lang="en-US" dirty="0" smtClean="0"/>
              <a:t> of incident radiation.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05328" y="4212028"/>
            <a:ext cx="4056790" cy="25760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915502" y="4220917"/>
            <a:ext cx="4056790" cy="25760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723971" y="3286387"/>
            <a:ext cx="197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 of RTE: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3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1975</Words>
  <Application>Microsoft Macintosh PowerPoint</Application>
  <PresentationFormat>On-screen Show (4:3)</PresentationFormat>
  <Paragraphs>303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Microsoft Equation</vt:lpstr>
      <vt:lpstr>PowerPoint Presentation</vt:lpstr>
      <vt:lpstr>Radiation</vt:lpstr>
      <vt:lpstr>Radiative transport</vt:lpstr>
      <vt:lpstr>Radiation + MHD</vt:lpstr>
      <vt:lpstr>Radiative source term</vt:lpstr>
      <vt:lpstr>Radiative transport equation 1</vt:lpstr>
      <vt:lpstr>Radiative transport equation 2</vt:lpstr>
      <vt:lpstr>Radiative transport equation 3</vt:lpstr>
      <vt:lpstr>Optically thin / optically thick</vt:lpstr>
      <vt:lpstr>Thin/thick examples:</vt:lpstr>
      <vt:lpstr>Local thermodynamic equilibrium</vt:lpstr>
      <vt:lpstr>LTE: works well for the Sun</vt:lpstr>
      <vt:lpstr>Optical depth and absorption coefficient: the devil is in the detail</vt:lpstr>
      <vt:lpstr>Atomic levels</vt:lpstr>
      <vt:lpstr>Atomic levels</vt:lpstr>
      <vt:lpstr>Level transitions: spontaneous emission</vt:lpstr>
      <vt:lpstr>Level transitions: absorption</vt:lpstr>
      <vt:lpstr>Level transitions: stimulated emission </vt:lpstr>
      <vt:lpstr>Level transitions</vt:lpstr>
      <vt:lpstr>Selection rules</vt:lpstr>
      <vt:lpstr>Anyway: absorption coefficient</vt:lpstr>
      <vt:lpstr>Einstein coefficients again</vt:lpstr>
      <vt:lpstr>Thermal line broadening</vt:lpstr>
      <vt:lpstr>Natural line broadening</vt:lpstr>
      <vt:lpstr>Line profile</vt:lpstr>
      <vt:lpstr>Zeeman effect</vt:lpstr>
      <vt:lpstr>Bulk plasma motions, Doppler effect</vt:lpstr>
      <vt:lpstr>What can we get from line profiles?</vt:lpstr>
      <vt:lpstr>Bound-free and free-free transitions</vt:lpstr>
      <vt:lpstr>All this leads us to:</vt:lpstr>
      <vt:lpstr>Solar polarimetry</vt:lpstr>
      <vt:lpstr>Solar spectropolarimetry</vt:lpstr>
      <vt:lpstr>That’s it. Few notes: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Radiative energy transport</dc:title>
  <dc:creator>Sergey</dc:creator>
  <cp:lastModifiedBy>Sergey</cp:lastModifiedBy>
  <cp:revision>74</cp:revision>
  <dcterms:created xsi:type="dcterms:W3CDTF">2013-04-15T05:59:02Z</dcterms:created>
  <dcterms:modified xsi:type="dcterms:W3CDTF">2013-04-17T06:50:34Z</dcterms:modified>
</cp:coreProperties>
</file>