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92" d="100"/>
          <a:sy n="192" d="100"/>
        </p:scale>
        <p:origin x="-28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8.emf"/><Relationship Id="rId5" Type="http://schemas.openxmlformats.org/officeDocument/2006/relationships/image" Target="../media/image9.emf"/><Relationship Id="rId6" Type="http://schemas.openxmlformats.org/officeDocument/2006/relationships/image" Target="../media/image10.emf"/><Relationship Id="rId7" Type="http://schemas.openxmlformats.org/officeDocument/2006/relationships/image" Target="../media/image11.emf"/><Relationship Id="rId8" Type="http://schemas.openxmlformats.org/officeDocument/2006/relationships/image" Target="../media/image12.emf"/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C767-4505-8D4A-95BC-D59CD5BEE0A5}" type="datetimeFigureOut">
              <a:rPr lang="en-US" smtClean="0"/>
              <a:t>19/03/13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E3F9-2B21-234D-A788-00CF6C11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610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C767-4505-8D4A-95BC-D59CD5BEE0A5}" type="datetimeFigureOut">
              <a:rPr lang="en-US" smtClean="0"/>
              <a:t>19/03/13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E3F9-2B21-234D-A788-00CF6C11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508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C767-4505-8D4A-95BC-D59CD5BEE0A5}" type="datetimeFigureOut">
              <a:rPr lang="en-US" smtClean="0"/>
              <a:t>19/03/13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E3F9-2B21-234D-A788-00CF6C11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167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C767-4505-8D4A-95BC-D59CD5BEE0A5}" type="datetimeFigureOut">
              <a:rPr lang="en-US" smtClean="0"/>
              <a:t>19/03/13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E3F9-2B21-234D-A788-00CF6C11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3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C767-4505-8D4A-95BC-D59CD5BEE0A5}" type="datetimeFigureOut">
              <a:rPr lang="en-US" smtClean="0"/>
              <a:t>19/03/13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E3F9-2B21-234D-A788-00CF6C11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783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C767-4505-8D4A-95BC-D59CD5BEE0A5}" type="datetimeFigureOut">
              <a:rPr lang="en-US" smtClean="0"/>
              <a:t>19/03/13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E3F9-2B21-234D-A788-00CF6C11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09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C767-4505-8D4A-95BC-D59CD5BEE0A5}" type="datetimeFigureOut">
              <a:rPr lang="en-US" smtClean="0"/>
              <a:t>19/03/13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E3F9-2B21-234D-A788-00CF6C11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826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C767-4505-8D4A-95BC-D59CD5BEE0A5}" type="datetimeFigureOut">
              <a:rPr lang="en-US" smtClean="0"/>
              <a:t>19/03/13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E3F9-2B21-234D-A788-00CF6C11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76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C767-4505-8D4A-95BC-D59CD5BEE0A5}" type="datetimeFigureOut">
              <a:rPr lang="en-US" smtClean="0"/>
              <a:t>19/03/13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E3F9-2B21-234D-A788-00CF6C11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507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C767-4505-8D4A-95BC-D59CD5BEE0A5}" type="datetimeFigureOut">
              <a:rPr lang="en-US" smtClean="0"/>
              <a:t>19/03/13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E3F9-2B21-234D-A788-00CF6C11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113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C767-4505-8D4A-95BC-D59CD5BEE0A5}" type="datetimeFigureOut">
              <a:rPr lang="en-US" smtClean="0"/>
              <a:t>19/03/13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E3F9-2B21-234D-A788-00CF6C11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60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DC767-4505-8D4A-95BC-D59CD5BEE0A5}" type="datetimeFigureOut">
              <a:rPr lang="en-US" smtClean="0"/>
              <a:t>19/03/13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AE3F9-2B21-234D-A788-00CF6C11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e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3.e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9.bin"/><Relationship Id="rId12" Type="http://schemas.openxmlformats.org/officeDocument/2006/relationships/image" Target="../media/image9.emf"/><Relationship Id="rId13" Type="http://schemas.openxmlformats.org/officeDocument/2006/relationships/oleObject" Target="../embeddings/oleObject10.bin"/><Relationship Id="rId14" Type="http://schemas.openxmlformats.org/officeDocument/2006/relationships/image" Target="../media/image10.emf"/><Relationship Id="rId15" Type="http://schemas.openxmlformats.org/officeDocument/2006/relationships/oleObject" Target="../embeddings/oleObject11.bin"/><Relationship Id="rId16" Type="http://schemas.openxmlformats.org/officeDocument/2006/relationships/image" Target="../media/image11.emf"/><Relationship Id="rId17" Type="http://schemas.openxmlformats.org/officeDocument/2006/relationships/oleObject" Target="../embeddings/oleObject12.bin"/><Relationship Id="rId18" Type="http://schemas.openxmlformats.org/officeDocument/2006/relationships/image" Target="../media/image1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.bin"/><Relationship Id="rId4" Type="http://schemas.openxmlformats.org/officeDocument/2006/relationships/image" Target="../media/image5.emf"/><Relationship Id="rId5" Type="http://schemas.openxmlformats.org/officeDocument/2006/relationships/oleObject" Target="../embeddings/oleObject6.bin"/><Relationship Id="rId6" Type="http://schemas.openxmlformats.org/officeDocument/2006/relationships/image" Target="../media/image6.emf"/><Relationship Id="rId7" Type="http://schemas.openxmlformats.org/officeDocument/2006/relationships/oleObject" Target="../embeddings/oleObject7.bin"/><Relationship Id="rId8" Type="http://schemas.openxmlformats.org/officeDocument/2006/relationships/image" Target="../media/image7.emf"/><Relationship Id="rId9" Type="http://schemas.openxmlformats.org/officeDocument/2006/relationships/oleObject" Target="../embeddings/oleObject8.bin"/><Relationship Id="rId10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Generalized transport equation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0629239"/>
              </p:ext>
            </p:extLst>
          </p:nvPr>
        </p:nvGraphicFramePr>
        <p:xfrm>
          <a:off x="422275" y="2517428"/>
          <a:ext cx="833718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3" imgW="457200" imgH="215900" progId="Equation.3">
                  <p:embed/>
                </p:oleObj>
              </mc:Choice>
              <mc:Fallback>
                <p:oleObj name="Equation" r:id="rId3" imgW="4572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2275" y="2517428"/>
                        <a:ext cx="833718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6036464"/>
              </p:ext>
            </p:extLst>
          </p:nvPr>
        </p:nvGraphicFramePr>
        <p:xfrm>
          <a:off x="422275" y="3344515"/>
          <a:ext cx="99536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5" imgW="546100" imgH="215900" progId="Equation.3">
                  <p:embed/>
                </p:oleObj>
              </mc:Choice>
              <mc:Fallback>
                <p:oleObj name="Equation" r:id="rId5" imgW="5461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2275" y="3344515"/>
                        <a:ext cx="995362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9055171"/>
              </p:ext>
            </p:extLst>
          </p:nvPr>
        </p:nvGraphicFramePr>
        <p:xfrm>
          <a:off x="387350" y="4212878"/>
          <a:ext cx="1065213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7" imgW="584200" imgH="241300" progId="Equation.3">
                  <p:embed/>
                </p:oleObj>
              </mc:Choice>
              <mc:Fallback>
                <p:oleObj name="Equation" r:id="rId7" imgW="5842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7350" y="4212878"/>
                        <a:ext cx="1065213" cy="439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341865"/>
              </p:ext>
            </p:extLst>
          </p:nvPr>
        </p:nvGraphicFramePr>
        <p:xfrm>
          <a:off x="422275" y="1447100"/>
          <a:ext cx="6207227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9" imgW="4229100" imgH="393700" progId="Equation.3">
                  <p:embed/>
                </p:oleObj>
              </mc:Choice>
              <mc:Fallback>
                <p:oleObj name="Equation" r:id="rId9" imgW="42291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22275" y="1447100"/>
                        <a:ext cx="6207227" cy="57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3804469" y="3202271"/>
            <a:ext cx="4594417" cy="2900687"/>
          </a:xfrm>
          <a:prstGeom prst="rect">
            <a:avLst/>
          </a:prstGeom>
          <a:noFill/>
          <a:ln w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55525" y="3470181"/>
            <a:ext cx="44994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Reynolds decomposition:</a:t>
            </a:r>
          </a:p>
          <a:p>
            <a:endParaRPr lang="en-US" dirty="0"/>
          </a:p>
          <a:p>
            <a:r>
              <a:rPr lang="en-US" dirty="0" smtClean="0"/>
              <a:t>Define “macroscopic”, bulk velocity </a:t>
            </a:r>
            <a:r>
              <a:rPr lang="en-US" i="1" dirty="0" smtClean="0">
                <a:solidFill>
                  <a:srgbClr val="C00000"/>
                </a:solidFill>
              </a:rPr>
              <a:t>u=&lt;v&gt;</a:t>
            </a:r>
          </a:p>
          <a:p>
            <a:r>
              <a:rPr lang="en-US" dirty="0" smtClean="0"/>
              <a:t>Then </a:t>
            </a:r>
            <a:r>
              <a:rPr lang="en-US" i="1" dirty="0" smtClean="0">
                <a:solidFill>
                  <a:srgbClr val="C00000"/>
                </a:solidFill>
              </a:rPr>
              <a:t>v=</a:t>
            </a:r>
            <a:r>
              <a:rPr lang="en-US" i="1" dirty="0" err="1" smtClean="0">
                <a:solidFill>
                  <a:srgbClr val="C00000"/>
                </a:solidFill>
              </a:rPr>
              <a:t>u+c</a:t>
            </a:r>
            <a:endParaRPr lang="en-US" i="1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Where </a:t>
            </a:r>
            <a:r>
              <a:rPr lang="en-US" i="1" dirty="0" smtClean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 is fluctuation </a:t>
            </a:r>
            <a:r>
              <a:rPr lang="en-US" dirty="0" smtClean="0"/>
              <a:t>of velocity. </a:t>
            </a:r>
          </a:p>
          <a:p>
            <a:endParaRPr lang="en-US" dirty="0"/>
          </a:p>
          <a:p>
            <a:r>
              <a:rPr lang="en-US" dirty="0" smtClean="0"/>
              <a:t>Note: </a:t>
            </a:r>
            <a:r>
              <a:rPr lang="en-US" dirty="0" smtClean="0">
                <a:solidFill>
                  <a:srgbClr val="C00000"/>
                </a:solidFill>
              </a:rPr>
              <a:t>&lt;c&gt;=0,  &lt;v&gt;=&lt;</a:t>
            </a:r>
            <a:r>
              <a:rPr lang="en-US" dirty="0" err="1" smtClean="0">
                <a:solidFill>
                  <a:srgbClr val="C00000"/>
                </a:solidFill>
              </a:rPr>
              <a:t>u+c</a:t>
            </a:r>
            <a:r>
              <a:rPr lang="en-US" dirty="0" smtClean="0">
                <a:solidFill>
                  <a:srgbClr val="C00000"/>
                </a:solidFill>
              </a:rPr>
              <a:t>&gt;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096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46707"/>
          </a:xfrm>
        </p:spPr>
        <p:txBody>
          <a:bodyPr/>
          <a:lstStyle/>
          <a:p>
            <a:r>
              <a:rPr lang="en-US" dirty="0" smtClean="0"/>
              <a:t>Multi-fluid equations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8635853"/>
              </p:ext>
            </p:extLst>
          </p:nvPr>
        </p:nvGraphicFramePr>
        <p:xfrm>
          <a:off x="356500" y="1527946"/>
          <a:ext cx="2770187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3" imgW="1778000" imgH="444500" progId="Equation.3">
                  <p:embed/>
                </p:oleObj>
              </mc:Choice>
              <mc:Fallback>
                <p:oleObj name="Equation" r:id="rId3" imgW="1778000" imgH="4445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6500" y="1527946"/>
                        <a:ext cx="2770187" cy="692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8645009"/>
              </p:ext>
            </p:extLst>
          </p:nvPr>
        </p:nvGraphicFramePr>
        <p:xfrm>
          <a:off x="338698" y="2379248"/>
          <a:ext cx="5062537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5" imgW="3581400" imgH="431800" progId="Equation.3">
                  <p:embed/>
                </p:oleObj>
              </mc:Choice>
              <mc:Fallback>
                <p:oleObj name="Equation" r:id="rId5" imgW="35814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8698" y="2379248"/>
                        <a:ext cx="5062537" cy="611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7229909"/>
              </p:ext>
            </p:extLst>
          </p:nvPr>
        </p:nvGraphicFramePr>
        <p:xfrm>
          <a:off x="346635" y="3165061"/>
          <a:ext cx="6062663" cy="62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7" imgW="3822700" imgH="393700" progId="Equation.3">
                  <p:embed/>
                </p:oleObj>
              </mc:Choice>
              <mc:Fallback>
                <p:oleObj name="Equation" r:id="rId7" imgW="38227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6635" y="3165061"/>
                        <a:ext cx="6062663" cy="623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1772644"/>
              </p:ext>
            </p:extLst>
          </p:nvPr>
        </p:nvGraphicFramePr>
        <p:xfrm>
          <a:off x="3556560" y="3131723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9" imgW="114300" imgH="165100" progId="Equation.3">
                  <p:embed/>
                </p:oleObj>
              </mc:Choice>
              <mc:Fallback>
                <p:oleObj name="Equation" r:id="rId9" imgW="1143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556560" y="3131723"/>
                        <a:ext cx="114300" cy="16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1877508"/>
              </p:ext>
            </p:extLst>
          </p:nvPr>
        </p:nvGraphicFramePr>
        <p:xfrm>
          <a:off x="346635" y="4283211"/>
          <a:ext cx="1639888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11" imgW="1143000" imgH="393700" progId="Equation.3">
                  <p:embed/>
                </p:oleObj>
              </mc:Choice>
              <mc:Fallback>
                <p:oleObj name="Equation" r:id="rId11" imgW="11430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46635" y="4283211"/>
                        <a:ext cx="1639888" cy="563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4820070"/>
              </p:ext>
            </p:extLst>
          </p:nvPr>
        </p:nvGraphicFramePr>
        <p:xfrm>
          <a:off x="356502" y="5003111"/>
          <a:ext cx="1367056" cy="297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13" imgW="990600" imgH="215900" progId="Equation.3">
                  <p:embed/>
                </p:oleObj>
              </mc:Choice>
              <mc:Fallback>
                <p:oleObj name="Equation" r:id="rId13" imgW="9906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56502" y="5003111"/>
                        <a:ext cx="1367056" cy="2979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5551635"/>
              </p:ext>
            </p:extLst>
          </p:nvPr>
        </p:nvGraphicFramePr>
        <p:xfrm>
          <a:off x="356500" y="5466931"/>
          <a:ext cx="1577675" cy="5316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15" imgW="1168400" imgH="393700" progId="Equation.3">
                  <p:embed/>
                </p:oleObj>
              </mc:Choice>
              <mc:Fallback>
                <p:oleObj name="Equation" r:id="rId15" imgW="11684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56500" y="5466931"/>
                        <a:ext cx="1577675" cy="5316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8410578"/>
              </p:ext>
            </p:extLst>
          </p:nvPr>
        </p:nvGraphicFramePr>
        <p:xfrm>
          <a:off x="356501" y="6132201"/>
          <a:ext cx="1577673" cy="61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17" imgW="1104900" imgH="431800" progId="Equation.3">
                  <p:embed/>
                </p:oleObj>
              </mc:Choice>
              <mc:Fallback>
                <p:oleObj name="Equation" r:id="rId17" imgW="11049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56501" y="6132201"/>
                        <a:ext cx="1577673" cy="616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399799" y="1667152"/>
            <a:ext cx="4712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Continuity equation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524728" y="2503871"/>
            <a:ext cx="2419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Momentum equation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565454" y="3189214"/>
            <a:ext cx="14779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Energy equation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0869" y="4381980"/>
            <a:ext cx="2419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Heat flux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986523" y="4931727"/>
            <a:ext cx="2419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Pressure tensor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297420" y="5547699"/>
            <a:ext cx="2419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Scalar pressure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285098" y="6258339"/>
            <a:ext cx="2419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Energy density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14389" y="780559"/>
            <a:ext cx="77193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After substituting Χ’s into </a:t>
            </a:r>
            <a:r>
              <a:rPr lang="en-US" smtClean="0"/>
              <a:t>the </a:t>
            </a:r>
            <a:r>
              <a:rPr lang="en-US" smtClean="0"/>
              <a:t>generalized </a:t>
            </a:r>
            <a:r>
              <a:rPr lang="en-US" dirty="0" smtClean="0"/>
              <a:t>transport equation and some work we get the multi-fluid equations for particle type </a:t>
            </a:r>
            <a:r>
              <a:rPr lang="en-US" i="1" dirty="0" smtClean="0"/>
              <a:t>a</a:t>
            </a:r>
            <a:r>
              <a:rPr lang="en-US" dirty="0" smtClean="0"/>
              <a:t>:</a:t>
            </a:r>
            <a:endParaRPr lang="en-US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356502" y="3842614"/>
            <a:ext cx="4712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Where: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774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91</Words>
  <Application>Microsoft Macintosh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Equation</vt:lpstr>
      <vt:lpstr>Generalized transport equation</vt:lpstr>
      <vt:lpstr>Multi-fluid equations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Generalized transport equation</dc:title>
  <dc:creator>Sergey</dc:creator>
  <cp:lastModifiedBy>Sergey</cp:lastModifiedBy>
  <cp:revision>3</cp:revision>
  <dcterms:created xsi:type="dcterms:W3CDTF">2013-03-19T00:56:50Z</dcterms:created>
  <dcterms:modified xsi:type="dcterms:W3CDTF">2013-03-19T01:00:33Z</dcterms:modified>
</cp:coreProperties>
</file>