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2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5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92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5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3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9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143D-779F-284E-ABC0-DCDBD616E67F}" type="datetimeFigureOut">
              <a:rPr lang="en-US" smtClean="0"/>
              <a:t>7/03/13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7D11-C6D9-244C-9843-5E5C20B76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Microsoft_Equation1.bin"/><Relationship Id="rId20" Type="http://schemas.openxmlformats.org/officeDocument/2006/relationships/image" Target="../media/image15.emf"/><Relationship Id="rId10" Type="http://schemas.openxmlformats.org/officeDocument/2006/relationships/image" Target="../media/image10.e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11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2.e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3.emf"/><Relationship Id="rId17" Type="http://schemas.openxmlformats.org/officeDocument/2006/relationships/oleObject" Target="../embeddings/oleObject7.bin"/><Relationship Id="rId18" Type="http://schemas.openxmlformats.org/officeDocument/2006/relationships/image" Target="../media/image14.emf"/><Relationship Id="rId19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oleObject" Target="../embeddings/oleObject18.bin"/><Relationship Id="rId21" Type="http://schemas.openxmlformats.org/officeDocument/2006/relationships/image" Target="../media/image29.emf"/><Relationship Id="rId22" Type="http://schemas.openxmlformats.org/officeDocument/2006/relationships/oleObject" Target="../embeddings/Microsoft_Equation5.bin"/><Relationship Id="rId23" Type="http://schemas.openxmlformats.org/officeDocument/2006/relationships/image" Target="../media/image30.e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24.e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25.e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26.emf"/><Relationship Id="rId16" Type="http://schemas.openxmlformats.org/officeDocument/2006/relationships/oleObject" Target="../embeddings/oleObject16.bin"/><Relationship Id="rId17" Type="http://schemas.openxmlformats.org/officeDocument/2006/relationships/image" Target="../media/image27.emf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2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6.bin"/><Relationship Id="rId12" Type="http://schemas.openxmlformats.org/officeDocument/2006/relationships/image" Target="../media/image3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Solar interior</a:t>
            </a:r>
          </a:p>
          <a:p>
            <a:r>
              <a:rPr lang="en-US" dirty="0"/>
              <a:t>Standard solar model</a:t>
            </a:r>
          </a:p>
          <a:p>
            <a:r>
              <a:rPr lang="en-US" dirty="0"/>
              <a:t>Solar evolution, past, present and future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stellar physics to remind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know: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latin typeface="Calibri"/>
                <a:ea typeface="Wingdings"/>
                <a:cs typeface="Calibri"/>
              </a:rPr>
              <a:t>,</a:t>
            </a:r>
            <a:r>
              <a:rPr lang="en-US" baseline="-25000" dirty="0" smtClean="0">
                <a:latin typeface="Calibri"/>
                <a:ea typeface="Wingdings"/>
                <a:cs typeface="Calibri"/>
              </a:rPr>
              <a:t> </a:t>
            </a:r>
            <a:r>
              <a:rPr lang="en-US" dirty="0" smtClean="0">
                <a:latin typeface="Calibri"/>
                <a:ea typeface="Wingdings"/>
                <a:cs typeface="Calibri"/>
              </a:rPr>
              <a:t>L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ea typeface="Wingdings"/>
                <a:cs typeface="Calibri"/>
              </a:rPr>
              <a:t>, R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>
                <a:ea typeface="Wingdings"/>
                <a:cs typeface="Calibri"/>
              </a:rPr>
              <a:t>.</a:t>
            </a:r>
          </a:p>
          <a:p>
            <a:r>
              <a:rPr lang="en-US" dirty="0" smtClean="0">
                <a:latin typeface="Calibri"/>
                <a:ea typeface="Wingdings"/>
                <a:cs typeface="Calibri"/>
              </a:rPr>
              <a:t>We also know that the Sun is in (more or less) equilibrium.</a:t>
            </a:r>
          </a:p>
          <a:p>
            <a:r>
              <a:rPr lang="en-US" dirty="0" smtClean="0">
                <a:latin typeface="Calibri"/>
                <a:ea typeface="Wingdings"/>
                <a:cs typeface="Calibri"/>
              </a:rPr>
              <a:t>We have gas pressure, </a:t>
            </a:r>
            <a:r>
              <a:rPr lang="en-US" dirty="0" err="1" smtClean="0">
                <a:latin typeface="Calibri"/>
                <a:ea typeface="Wingdings"/>
                <a:cs typeface="Calibri"/>
              </a:rPr>
              <a:t>radiative</a:t>
            </a:r>
            <a:r>
              <a:rPr lang="en-US" dirty="0" smtClean="0">
                <a:latin typeface="Calibri"/>
                <a:ea typeface="Wingdings"/>
                <a:cs typeface="Calibri"/>
              </a:rPr>
              <a:t> pressure and gravity. We also have an energy source – the core.</a:t>
            </a:r>
          </a:p>
          <a:p>
            <a:r>
              <a:rPr lang="en-US" dirty="0" smtClean="0">
                <a:latin typeface="Calibri"/>
                <a:ea typeface="Wingdings"/>
                <a:cs typeface="Calibri"/>
              </a:rPr>
              <a:t>We assume the Sun is non-rotating and spherically symmetric.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50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752848" y="2525599"/>
            <a:ext cx="5293942" cy="42592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851" y="72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Equations of stellar (gas ball) structure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07288"/>
              </p:ext>
            </p:extLst>
          </p:nvPr>
        </p:nvGraphicFramePr>
        <p:xfrm>
          <a:off x="434845" y="2211052"/>
          <a:ext cx="1826399" cy="629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143000" imgH="393700" progId="Equation.3">
                  <p:embed/>
                </p:oleObj>
              </mc:Choice>
              <mc:Fallback>
                <p:oleObj name="Equation" r:id="rId3" imgW="1143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45" y="2211052"/>
                        <a:ext cx="1826399" cy="629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32796"/>
              </p:ext>
            </p:extLst>
          </p:nvPr>
        </p:nvGraphicFramePr>
        <p:xfrm>
          <a:off x="457200" y="3234155"/>
          <a:ext cx="20637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371600" imgH="393700" progId="Equation.3">
                  <p:embed/>
                </p:oleObj>
              </mc:Choice>
              <mc:Fallback>
                <p:oleObj name="Equation" r:id="rId5" imgW="137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34155"/>
                        <a:ext cx="206375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115089"/>
              </p:ext>
            </p:extLst>
          </p:nvPr>
        </p:nvGraphicFramePr>
        <p:xfrm>
          <a:off x="457200" y="1450871"/>
          <a:ext cx="2404246" cy="49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536700" imgH="304800" progId="Equation.3">
                  <p:embed/>
                </p:oleObj>
              </mc:Choice>
              <mc:Fallback>
                <p:oleObj name="Equation" r:id="rId7" imgW="1536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50871"/>
                        <a:ext cx="2404246" cy="4967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38654"/>
              </p:ext>
            </p:extLst>
          </p:nvPr>
        </p:nvGraphicFramePr>
        <p:xfrm>
          <a:off x="5808663" y="1473200"/>
          <a:ext cx="28781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9" imgW="1892300" imgH="469900" progId="Equation.3">
                  <p:embed/>
                </p:oleObj>
              </mc:Choice>
              <mc:Fallback>
                <p:oleObj name="Equation" r:id="rId9" imgW="1892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1473200"/>
                        <a:ext cx="28781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320221"/>
              </p:ext>
            </p:extLst>
          </p:nvPr>
        </p:nvGraphicFramePr>
        <p:xfrm>
          <a:off x="457201" y="4185516"/>
          <a:ext cx="1322636" cy="36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1" imgW="838200" imgH="228600" progId="Equation.3">
                  <p:embed/>
                </p:oleObj>
              </mc:Choice>
              <mc:Fallback>
                <p:oleObj name="Equation" r:id="rId11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185516"/>
                        <a:ext cx="1322636" cy="3607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858352"/>
              </p:ext>
            </p:extLst>
          </p:nvPr>
        </p:nvGraphicFramePr>
        <p:xfrm>
          <a:off x="457201" y="4795838"/>
          <a:ext cx="23558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3" imgW="1549400" imgH="393700" progId="Equation.3">
                  <p:embed/>
                </p:oleObj>
              </mc:Choice>
              <mc:Fallback>
                <p:oleObj name="Equation" r:id="rId13" imgW="1549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795838"/>
                        <a:ext cx="235585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0050" y="1232972"/>
            <a:ext cx="246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Mass: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425" y="1905225"/>
            <a:ext cx="246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Mass continuity: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4741" y="2840145"/>
            <a:ext cx="276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 Hydrostatic equilibrium: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845" y="3826293"/>
            <a:ext cx="2460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pressure, e.g.: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1425" y="4486380"/>
            <a:ext cx="318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Luminosity equation: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02905" y="1351227"/>
            <a:ext cx="2126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 and (2) can be grouped into Lane-Emden equation: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995428" y="2536879"/>
            <a:ext cx="483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Equation of state: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2735" y="2906211"/>
            <a:ext cx="5079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Connects pressure, density, temperature, energy generation rate, chemical composition, opacity etc. Cannot be expressed as a single/simple equation. Simple approximations available: </a:t>
            </a:r>
            <a:endParaRPr lang="en-US" sz="1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855706"/>
              </p:ext>
            </p:extLst>
          </p:nvPr>
        </p:nvGraphicFramePr>
        <p:xfrm>
          <a:off x="3945483" y="3736975"/>
          <a:ext cx="6683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5" imgW="558800" imgH="241300" progId="Equation.3">
                  <p:embed/>
                </p:oleObj>
              </mc:Choice>
              <mc:Fallback>
                <p:oleObj name="Equation" r:id="rId15" imgW="558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483" y="3736975"/>
                        <a:ext cx="668337" cy="30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815921" y="3638984"/>
            <a:ext cx="364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Polytrope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 err="1" smtClean="0"/>
              <a:t>polytropic</a:t>
            </a:r>
            <a:r>
              <a:rPr lang="en-US" sz="1400" dirty="0" smtClean="0"/>
              <a:t> index n=1/(γ-1); analytical solutions exist for n=0,1,5 for Lane-Emden eqn.</a:t>
            </a:r>
            <a:endParaRPr lang="en-US" sz="1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96590"/>
              </p:ext>
            </p:extLst>
          </p:nvPr>
        </p:nvGraphicFramePr>
        <p:xfrm>
          <a:off x="3945483" y="4279900"/>
          <a:ext cx="8651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723900" imgH="431800" progId="Equation.3">
                  <p:embed/>
                </p:oleObj>
              </mc:Choice>
              <mc:Fallback>
                <p:oleObj name="Equation" r:id="rId17" imgW="723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483" y="4279900"/>
                        <a:ext cx="865187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815921" y="4363269"/>
            <a:ext cx="3645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Ideal gas equation of state</a:t>
            </a:r>
            <a:endParaRPr lang="en-US" sz="1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392573"/>
              </p:ext>
            </p:extLst>
          </p:nvPr>
        </p:nvGraphicFramePr>
        <p:xfrm>
          <a:off x="3945483" y="4968149"/>
          <a:ext cx="891302" cy="46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9" imgW="749300" imgH="393700" progId="Equation.3">
                  <p:embed/>
                </p:oleObj>
              </mc:Choice>
              <mc:Fallback>
                <p:oleObj name="Equation" r:id="rId19" imgW="749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483" y="4968149"/>
                        <a:ext cx="891302" cy="4683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815920" y="4951381"/>
            <a:ext cx="395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Include </a:t>
            </a:r>
            <a:r>
              <a:rPr lang="en-US" sz="1400" dirty="0" err="1" smtClean="0"/>
              <a:t>radiative</a:t>
            </a:r>
            <a:r>
              <a:rPr lang="en-US" sz="1400" dirty="0" smtClean="0"/>
              <a:t> pressure? (find if and where it is important for the Sun! What about other stars?)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852735" y="5600561"/>
            <a:ext cx="507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Although they give an idea of how a star behaves, they are crude approximations. Reality is much more complex! Normally, tabular equations of state for numerical </a:t>
            </a:r>
            <a:r>
              <a:rPr lang="en-US" dirty="0" smtClean="0">
                <a:solidFill>
                  <a:srgbClr val="FF0000"/>
                </a:solidFill>
              </a:rPr>
              <a:t>integration etc.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793" y="5674895"/>
            <a:ext cx="325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transport – next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5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Equations of stellar structure II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Energy transport in </a:t>
            </a:r>
            <a:r>
              <a:rPr lang="en-US" sz="3100" dirty="0" err="1" smtClean="0"/>
              <a:t>radiative</a:t>
            </a:r>
            <a:r>
              <a:rPr lang="en-US" sz="3100" dirty="0" smtClean="0"/>
              <a:t> zone</a:t>
            </a:r>
            <a:endParaRPr lang="en-US" sz="31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172037"/>
              </p:ext>
            </p:extLst>
          </p:nvPr>
        </p:nvGraphicFramePr>
        <p:xfrm>
          <a:off x="510672" y="5966645"/>
          <a:ext cx="2132932" cy="59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1498600" imgH="419100" progId="Equation.3">
                  <p:embed/>
                </p:oleObj>
              </mc:Choice>
              <mc:Fallback>
                <p:oleObj name="Equation" r:id="rId3" imgW="149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72" y="5966645"/>
                        <a:ext cx="2132932" cy="596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199" y="4418005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equilibrium -&gt; Planck function for intensity.</a:t>
            </a:r>
          </a:p>
          <a:p>
            <a:r>
              <a:rPr lang="en-US" dirty="0" smtClean="0"/>
              <a:t>Not going into details for a while (we could have some time later): we </a:t>
            </a:r>
            <a:r>
              <a:rPr lang="en-US" dirty="0"/>
              <a:t>s</a:t>
            </a:r>
            <a:r>
              <a:rPr lang="en-US" dirty="0" smtClean="0"/>
              <a:t>ubstitute Planck function into </a:t>
            </a:r>
            <a:r>
              <a:rPr lang="en-US" dirty="0" err="1" smtClean="0"/>
              <a:t>radiative</a:t>
            </a:r>
            <a:r>
              <a:rPr lang="en-US" dirty="0" smtClean="0"/>
              <a:t> transport equation, integrate it over angle and frequency, </a:t>
            </a:r>
            <a:r>
              <a:rPr lang="en-AU" dirty="0" smtClean="0"/>
              <a:t>calculate opacities and </a:t>
            </a:r>
            <a:r>
              <a:rPr lang="en-US" dirty="0" smtClean="0"/>
              <a:t>introduce </a:t>
            </a:r>
            <a:r>
              <a:rPr lang="en-US" dirty="0" err="1" smtClean="0"/>
              <a:t>Rosseland</a:t>
            </a:r>
            <a:r>
              <a:rPr lang="en-US" dirty="0" smtClean="0"/>
              <a:t> opacity, after some tweaking to get the temperature gradient if the energy is transported by </a:t>
            </a:r>
            <a:r>
              <a:rPr lang="en-US" dirty="0" err="1" smtClean="0"/>
              <a:t>radiative</a:t>
            </a:r>
            <a:r>
              <a:rPr lang="en-US" dirty="0" smtClean="0"/>
              <a:t> diffusion:  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484249"/>
              </p:ext>
            </p:extLst>
          </p:nvPr>
        </p:nvGraphicFramePr>
        <p:xfrm>
          <a:off x="510672" y="1696118"/>
          <a:ext cx="1144576" cy="65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762000" imgH="444500" progId="Equation.3">
                  <p:embed/>
                </p:oleObj>
              </mc:Choice>
              <mc:Fallback>
                <p:oleObj name="Equation" r:id="rId5" imgW="762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72" y="1696118"/>
                        <a:ext cx="1144576" cy="6567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390316"/>
            <a:ext cx="413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mean free path: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42405" y="1781401"/>
            <a:ext cx="690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where </a:t>
            </a:r>
            <a:r>
              <a:rPr lang="en-US" sz="1600" dirty="0" err="1" smtClean="0"/>
              <a:t>σ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is Thompson scattering constant, &lt;N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&gt; is electron number density.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408380"/>
            <a:ext cx="6900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Sun is neutral, so &lt;N</a:t>
            </a:r>
            <a:r>
              <a:rPr lang="en-US" sz="1600" baseline="-25000" dirty="0" smtClean="0"/>
              <a:t>e</a:t>
            </a:r>
            <a:r>
              <a:rPr lang="en-US" sz="1600" dirty="0" smtClean="0"/>
              <a:t>&gt; = &lt;N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&gt; - mean proton number density, which is equal 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044655"/>
              </p:ext>
            </p:extLst>
          </p:nvPr>
        </p:nvGraphicFramePr>
        <p:xfrm>
          <a:off x="510672" y="2818732"/>
          <a:ext cx="2423123" cy="610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1714500" imgH="431800" progId="Equation.3">
                  <p:embed/>
                </p:oleObj>
              </mc:Choice>
              <mc:Fallback>
                <p:oleObj name="Equation" r:id="rId7" imgW="171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72" y="2818732"/>
                        <a:ext cx="2423123" cy="610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7199" y="3429000"/>
            <a:ext cx="8098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Then, </a:t>
            </a:r>
            <a:r>
              <a:rPr lang="en-US" sz="1600" dirty="0" err="1" smtClean="0">
                <a:solidFill>
                  <a:srgbClr val="FF0000"/>
                </a:solidFill>
              </a:rPr>
              <a:t>λ</a:t>
            </a:r>
            <a:r>
              <a:rPr lang="en-US" sz="1600" dirty="0" smtClean="0">
                <a:solidFill>
                  <a:srgbClr val="FF0000"/>
                </a:solidFill>
              </a:rPr>
              <a:t>=0.018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en-AU" sz="1600" dirty="0" smtClean="0">
                <a:solidFill>
                  <a:srgbClr val="FF0000"/>
                </a:solidFill>
              </a:rPr>
              <a:t>m</a:t>
            </a:r>
            <a:r>
              <a:rPr lang="en-AU" sz="1600" dirty="0" smtClean="0"/>
              <a:t>.</a:t>
            </a:r>
            <a:r>
              <a:rPr lang="en-US" sz="1600" dirty="0" smtClean="0"/>
              <a:t> Time for a photon to travel this distance is </a:t>
            </a:r>
            <a:r>
              <a:rPr lang="en-US" sz="1600" dirty="0" err="1" smtClean="0"/>
              <a:t>λ</a:t>
            </a:r>
            <a:r>
              <a:rPr lang="en-US" sz="1600" dirty="0" smtClean="0"/>
              <a:t>/c=6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-11 </a:t>
            </a:r>
            <a:r>
              <a:rPr lang="en-US" sz="1600" dirty="0" smtClean="0"/>
              <a:t>s.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3833229"/>
            <a:ext cx="844616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Random walk:</a:t>
            </a:r>
            <a:r>
              <a:rPr lang="en-US" sz="1600" dirty="0" smtClean="0"/>
              <a:t> total number of walks for a photon to travel from the core to the surface is (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Sun</a:t>
            </a:r>
            <a:r>
              <a:rPr lang="en-US" sz="1600" dirty="0" smtClean="0"/>
              <a:t>/</a:t>
            </a:r>
            <a:r>
              <a:rPr lang="en-US" sz="1600" dirty="0" err="1" smtClean="0"/>
              <a:t>λ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= </a:t>
            </a:r>
          </a:p>
          <a:p>
            <a:r>
              <a:rPr lang="en-US" sz="1600" dirty="0" smtClean="0"/>
              <a:t>1.5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21</a:t>
            </a:r>
            <a:r>
              <a:rPr lang="en-US" sz="1600" dirty="0" smtClean="0"/>
              <a:t>. The time for a photon to travel from the core to the surface is then 9</a:t>
            </a:r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 smtClean="0"/>
              <a:t>10</a:t>
            </a:r>
            <a:r>
              <a:rPr lang="en-US" sz="1600" baseline="30000" dirty="0" smtClean="0"/>
              <a:t>10 </a:t>
            </a:r>
            <a:r>
              <a:rPr lang="en-US" sz="1600" dirty="0" smtClean="0"/>
              <a:t>s = </a:t>
            </a:r>
            <a:r>
              <a:rPr lang="en-US" sz="1600" dirty="0" smtClean="0">
                <a:solidFill>
                  <a:srgbClr val="FF0000"/>
                </a:solidFill>
              </a:rPr>
              <a:t>3000 years.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99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Radiative</a:t>
            </a:r>
            <a:r>
              <a:rPr lang="en-US" dirty="0" smtClean="0"/>
              <a:t> zone and convective zone </a:t>
            </a:r>
            <a:endParaRPr lang="en-US" dirty="0"/>
          </a:p>
        </p:txBody>
      </p:sp>
      <p:pic>
        <p:nvPicPr>
          <p:cNvPr id="4" name="Picture 3" descr="radvsconvzo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90" y="893525"/>
            <a:ext cx="5263146" cy="4111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051" y="5016015"/>
            <a:ext cx="822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temperature decreases towards the solar surface, fully ionized gas begins to recombine: opacity </a:t>
            </a:r>
            <a:r>
              <a:rPr lang="en-US" dirty="0" err="1" smtClean="0"/>
              <a:t>κ</a:t>
            </a:r>
            <a:r>
              <a:rPr lang="en-US" dirty="0" smtClean="0"/>
              <a:t> increases, and plasma becomes less transparent. Thus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639595"/>
              </p:ext>
            </p:extLst>
          </p:nvPr>
        </p:nvGraphicFramePr>
        <p:xfrm>
          <a:off x="441155" y="5635834"/>
          <a:ext cx="2132932" cy="596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4" imgW="1498600" imgH="419100" progId="Equation.3">
                  <p:embed/>
                </p:oleObj>
              </mc:Choice>
              <mc:Fallback>
                <p:oleObj name="Equation" r:id="rId4" imgW="1498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55" y="5635834"/>
                        <a:ext cx="2132932" cy="5964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1051" y="6114664"/>
            <a:ext cx="846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ives stronger temperature gradient. </a:t>
            </a:r>
            <a:r>
              <a:rPr lang="en-US" dirty="0" err="1" smtClean="0"/>
              <a:t>Radiative</a:t>
            </a:r>
            <a:r>
              <a:rPr lang="en-US" dirty="0" smtClean="0"/>
              <a:t> transport becomes inefficient, convective transport gets into play.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7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164"/>
            <a:ext cx="8229600" cy="1143000"/>
          </a:xfrm>
        </p:spPr>
        <p:txBody>
          <a:bodyPr/>
          <a:lstStyle/>
          <a:p>
            <a:r>
              <a:rPr lang="en-US" dirty="0" smtClean="0"/>
              <a:t>Adiabatic convection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7737" y="1310105"/>
            <a:ext cx="5247105" cy="53072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4737" y="1403684"/>
            <a:ext cx="1129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243263" y="4999789"/>
            <a:ext cx="1203158" cy="71521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49157" y="2483852"/>
            <a:ext cx="1791369" cy="1024021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0"/>
            <a:endCxn id="7" idx="4"/>
          </p:cNvCxnSpPr>
          <p:nvPr/>
        </p:nvCxnSpPr>
        <p:spPr>
          <a:xfrm flipV="1">
            <a:off x="1844842" y="3507873"/>
            <a:ext cx="0" cy="1491916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131" y="5200316"/>
            <a:ext cx="795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ρ</a:t>
            </a:r>
            <a:r>
              <a:rPr lang="en-US" sz="1200" baseline="-25000" dirty="0" smtClean="0"/>
              <a:t>1</a:t>
            </a:r>
            <a:r>
              <a:rPr lang="en-US" sz="1200" baseline="30000" dirty="0" smtClean="0"/>
              <a:t>’</a:t>
            </a:r>
            <a:r>
              <a:rPr lang="en-US" sz="1200" dirty="0" smtClean="0"/>
              <a:t>, p</a:t>
            </a:r>
            <a:r>
              <a:rPr lang="en-US" sz="1200" baseline="-25000" dirty="0" smtClean="0"/>
              <a:t>1</a:t>
            </a:r>
            <a:r>
              <a:rPr lang="en-US" sz="1200" baseline="30000" dirty="0" smtClean="0"/>
              <a:t>’</a:t>
            </a:r>
            <a:r>
              <a:rPr lang="en-US" sz="1200" baseline="-25000" dirty="0" smtClean="0"/>
              <a:t>,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1</a:t>
            </a:r>
            <a:r>
              <a:rPr lang="en-US" sz="1200" baseline="30000" dirty="0" smtClean="0"/>
              <a:t>’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7131" y="2832769"/>
            <a:ext cx="82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ρ</a:t>
            </a:r>
            <a:r>
              <a:rPr lang="en-US" sz="1200" baseline="-25000" dirty="0" smtClean="0"/>
              <a:t>2</a:t>
            </a:r>
            <a:r>
              <a:rPr lang="en-US" sz="1200" baseline="30000" dirty="0" smtClean="0"/>
              <a:t>’</a:t>
            </a:r>
            <a:r>
              <a:rPr lang="en-US" sz="1200" dirty="0" smtClean="0"/>
              <a:t>, p</a:t>
            </a:r>
            <a:r>
              <a:rPr lang="en-US" sz="1200" baseline="-25000" dirty="0" smtClean="0"/>
              <a:t>2</a:t>
            </a:r>
            <a:r>
              <a:rPr lang="en-US" sz="1200" baseline="30000" dirty="0" smtClean="0"/>
              <a:t>’</a:t>
            </a:r>
            <a:r>
              <a:rPr lang="en-US" sz="1200" baseline="-25000" dirty="0" smtClean="0"/>
              <a:t>,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2</a:t>
            </a:r>
            <a:r>
              <a:rPr lang="en-US" sz="1200" baseline="30000" dirty="0" smtClean="0"/>
              <a:t>’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32321" y="2832769"/>
            <a:ext cx="8288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ρ</a:t>
            </a:r>
            <a:r>
              <a:rPr lang="en-US" sz="1200" baseline="-25000" dirty="0"/>
              <a:t>2</a:t>
            </a:r>
            <a:r>
              <a:rPr lang="en-US" sz="1200" dirty="0" smtClean="0"/>
              <a:t>, p</a:t>
            </a:r>
            <a:r>
              <a:rPr lang="en-US" sz="1200" baseline="-25000" dirty="0"/>
              <a:t>2</a:t>
            </a:r>
            <a:r>
              <a:rPr lang="en-US" sz="1200" baseline="-25000" dirty="0" smtClean="0"/>
              <a:t>,</a:t>
            </a:r>
            <a:r>
              <a:rPr lang="en-US" sz="1200" dirty="0" smtClean="0"/>
              <a:t> T</a:t>
            </a:r>
            <a:r>
              <a:rPr lang="en-US" sz="1200" baseline="-25000" dirty="0"/>
              <a:t>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32321" y="5198979"/>
            <a:ext cx="795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ρ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p</a:t>
            </a:r>
            <a:r>
              <a:rPr lang="en-US" sz="1200" baseline="-25000" dirty="0" smtClean="0"/>
              <a:t>1,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1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243263" y="2112211"/>
            <a:ext cx="120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Gas element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628189" y="2110722"/>
            <a:ext cx="1203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Gas outside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841999" y="1310105"/>
            <a:ext cx="32084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 understand what is convection, we follow a gas element which rises </a:t>
            </a:r>
            <a:r>
              <a:rPr lang="en-US" sz="1600" dirty="0" smtClean="0">
                <a:solidFill>
                  <a:srgbClr val="FF0000"/>
                </a:solidFill>
              </a:rPr>
              <a:t>adiabatically</a:t>
            </a:r>
            <a:r>
              <a:rPr lang="en-US" sz="1600" dirty="0" smtClean="0"/>
              <a:t> (does not exchange heat with surrounding gas).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dirty="0" smtClean="0">
                <a:solidFill>
                  <a:srgbClr val="000000"/>
                </a:solidFill>
              </a:rPr>
              <a:t>Now, if </a:t>
            </a:r>
            <a:r>
              <a:rPr lang="en-US" sz="1600" dirty="0"/>
              <a:t>ρ</a:t>
            </a:r>
            <a:r>
              <a:rPr lang="en-US" sz="1600" baseline="-25000" dirty="0"/>
              <a:t>2</a:t>
            </a:r>
            <a:r>
              <a:rPr lang="en-US" sz="1600" baseline="30000" dirty="0" smtClean="0"/>
              <a:t>’</a:t>
            </a:r>
            <a:r>
              <a:rPr lang="en-US" sz="1600" dirty="0"/>
              <a:t>&lt;</a:t>
            </a:r>
            <a:r>
              <a:rPr lang="en-US" sz="1600" dirty="0" smtClean="0"/>
              <a:t>ρ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(density within gas element is smaller than outside density), the gas element will keep rising. At the top, the gas element radiates/looses heat, cools and falls down.</a:t>
            </a:r>
          </a:p>
          <a:p>
            <a:endParaRPr lang="en-US" sz="1600" dirty="0"/>
          </a:p>
          <a:p>
            <a:r>
              <a:rPr lang="en-US" sz="1600" dirty="0" smtClean="0"/>
              <a:t>This is the convective cycle.</a:t>
            </a:r>
          </a:p>
          <a:p>
            <a:endParaRPr lang="en-US" sz="1600" dirty="0"/>
          </a:p>
          <a:p>
            <a:r>
              <a:rPr lang="en-US" sz="1600" dirty="0" smtClean="0"/>
              <a:t>Evidence of convection: dynamic granulation at the solar surface.</a:t>
            </a:r>
          </a:p>
        </p:txBody>
      </p:sp>
    </p:spTree>
    <p:extLst>
      <p:ext uri="{BB962C8B-B14F-4D97-AF65-F5344CB8AC3E}">
        <p14:creationId xmlns:p14="http://schemas.microsoft.com/office/powerpoint/2010/main" val="230123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surface granulation</a:t>
            </a:r>
            <a:endParaRPr lang="en-US" dirty="0"/>
          </a:p>
        </p:txBody>
      </p:sp>
      <p:pic>
        <p:nvPicPr>
          <p:cNvPr id="4" name="Picture 3" descr="granul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" y="1547395"/>
            <a:ext cx="7967579" cy="474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4368" y="1081562"/>
            <a:ext cx="840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gas element rises quickly compared to the time to absorb or emit radiation, it can be considered as </a:t>
            </a:r>
            <a:r>
              <a:rPr lang="en-US" dirty="0" smtClean="0">
                <a:solidFill>
                  <a:schemeClr val="accent6"/>
                </a:solidFill>
              </a:rPr>
              <a:t>adiabatic</a:t>
            </a:r>
            <a:r>
              <a:rPr lang="en-US" dirty="0" smtClean="0"/>
              <a:t> process, for which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673378"/>
              </p:ext>
            </p:extLst>
          </p:nvPr>
        </p:nvGraphicFramePr>
        <p:xfrm>
          <a:off x="404813" y="1700520"/>
          <a:ext cx="12620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812800" imgH="228600" progId="Equation.3">
                  <p:embed/>
                </p:oleObj>
              </mc:Choice>
              <mc:Fallback>
                <p:oleObj name="Equation" r:id="rId3" imgW="8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700520"/>
                        <a:ext cx="1262062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368" y="2087505"/>
            <a:ext cx="8402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                   - ratio of specific heat capacities at constant pressure and volume. It is 5/3 for a fully ionized hydrogen.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633303"/>
              </p:ext>
            </p:extLst>
          </p:nvPr>
        </p:nvGraphicFramePr>
        <p:xfrm>
          <a:off x="1007645" y="2146240"/>
          <a:ext cx="9255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5" imgW="596900" imgH="228600" progId="Equation.3">
                  <p:embed/>
                </p:oleObj>
              </mc:Choice>
              <mc:Fallback>
                <p:oleObj name="Equation" r:id="rId5" imgW="596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45" y="2146240"/>
                        <a:ext cx="925513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76754"/>
              </p:ext>
            </p:extLst>
          </p:nvPr>
        </p:nvGraphicFramePr>
        <p:xfrm>
          <a:off x="1726624" y="1699821"/>
          <a:ext cx="118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762000" imgH="228600" progId="Equation.3">
                  <p:embed/>
                </p:oleObj>
              </mc:Choice>
              <mc:Fallback>
                <p:oleObj name="Equation" r:id="rId7" imgW="762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624" y="1699821"/>
                        <a:ext cx="11811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convins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68" y="3011784"/>
            <a:ext cx="2742253" cy="27555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5474" y="2699710"/>
            <a:ext cx="163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Same gas element:</a:t>
            </a:r>
            <a:endParaRPr lang="en-US" sz="1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993708"/>
              </p:ext>
            </p:extLst>
          </p:nvPr>
        </p:nvGraphicFramePr>
        <p:xfrm>
          <a:off x="3419976" y="2938674"/>
          <a:ext cx="3350327" cy="503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10" imgW="2959100" imgH="444500" progId="Equation.3">
                  <p:embed/>
                </p:oleObj>
              </mc:Choice>
              <mc:Fallback>
                <p:oleObj name="Equation" r:id="rId10" imgW="2959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976" y="2938674"/>
                        <a:ext cx="3350327" cy="5032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373190" y="3395206"/>
            <a:ext cx="791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Bottom:</a:t>
            </a:r>
            <a:endParaRPr lang="en-US" sz="1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823130"/>
              </p:ext>
            </p:extLst>
          </p:nvPr>
        </p:nvGraphicFramePr>
        <p:xfrm>
          <a:off x="4160587" y="3421889"/>
          <a:ext cx="1609753" cy="261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2" imgW="1409700" imgH="228600" progId="Equation.3">
                  <p:embed/>
                </p:oleObj>
              </mc:Choice>
              <mc:Fallback>
                <p:oleObj name="Equation" r:id="rId12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587" y="3421889"/>
                        <a:ext cx="1609753" cy="261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366505" y="3794926"/>
            <a:ext cx="212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Pressures equal at the top:</a:t>
            </a:r>
            <a:endParaRPr lang="en-US" sz="1400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43112"/>
              </p:ext>
            </p:extLst>
          </p:nvPr>
        </p:nvGraphicFramePr>
        <p:xfrm>
          <a:off x="5517403" y="3827591"/>
          <a:ext cx="1148765" cy="26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4" imgW="990600" imgH="228600" progId="Equation.3">
                  <p:embed/>
                </p:oleObj>
              </mc:Choice>
              <mc:Fallback>
                <p:oleObj name="Equation" r:id="rId14" imgW="990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403" y="3827591"/>
                        <a:ext cx="1148765" cy="261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355474" y="4201631"/>
            <a:ext cx="1577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Density at the top:</a:t>
            </a:r>
            <a:endParaRPr lang="en-US" sz="1400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102195"/>
              </p:ext>
            </p:extLst>
          </p:nvPr>
        </p:nvGraphicFramePr>
        <p:xfrm>
          <a:off x="4866272" y="4230290"/>
          <a:ext cx="82867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6" imgW="723900" imgH="228600" progId="Equation.3">
                  <p:embed/>
                </p:oleObj>
              </mc:Choice>
              <mc:Fallback>
                <p:oleObj name="Equation" r:id="rId16" imgW="723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6272" y="4230290"/>
                        <a:ext cx="828675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53137" y="4584918"/>
            <a:ext cx="5570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Using                              and                     , and assuming P=P(r), T=T(r), </a:t>
            </a:r>
            <a:r>
              <a:rPr lang="en-US" sz="1400" dirty="0" err="1" smtClean="0"/>
              <a:t>ρ</a:t>
            </a:r>
            <a:r>
              <a:rPr lang="en-US" sz="1400" dirty="0" smtClean="0"/>
              <a:t>=</a:t>
            </a:r>
            <a:r>
              <a:rPr lang="en-US" sz="1400" dirty="0" err="1" smtClean="0"/>
              <a:t>ρ</a:t>
            </a:r>
            <a:r>
              <a:rPr lang="en-US" sz="1400" dirty="0" smtClean="0"/>
              <a:t>(r), we derive:</a:t>
            </a:r>
            <a:endParaRPr lang="en-US" sz="14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683903"/>
              </p:ext>
            </p:extLst>
          </p:nvPr>
        </p:nvGraphicFramePr>
        <p:xfrm>
          <a:off x="3922545" y="4609900"/>
          <a:ext cx="10906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8" imgW="952500" imgH="228600" progId="Equation.3">
                  <p:embed/>
                </p:oleObj>
              </mc:Choice>
              <mc:Fallback>
                <p:oleObj name="Equation" r:id="rId18" imgW="952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545" y="4609900"/>
                        <a:ext cx="1090612" cy="261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51759"/>
              </p:ext>
            </p:extLst>
          </p:nvPr>
        </p:nvGraphicFramePr>
        <p:xfrm>
          <a:off x="5451644" y="4663697"/>
          <a:ext cx="66833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20" imgW="584200" imgH="190500" progId="Equation.3">
                  <p:embed/>
                </p:oleObj>
              </mc:Choice>
              <mc:Fallback>
                <p:oleObj name="Equation" r:id="rId20" imgW="5842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644" y="4663697"/>
                        <a:ext cx="668338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691219"/>
              </p:ext>
            </p:extLst>
          </p:nvPr>
        </p:nvGraphicFramePr>
        <p:xfrm>
          <a:off x="3419976" y="5128776"/>
          <a:ext cx="1873250" cy="673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22" imgW="1308100" imgH="469900" progId="Equation.3">
                  <p:embed/>
                </p:oleObj>
              </mc:Choice>
              <mc:Fallback>
                <p:oleObj name="Equation" r:id="rId22" imgW="1308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976" y="5128776"/>
                        <a:ext cx="1873250" cy="673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694947" y="5128776"/>
            <a:ext cx="310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Schwarzschild instability criterion</a:t>
            </a:r>
            <a:endParaRPr lang="en-US" dirty="0"/>
          </a:p>
        </p:txBody>
      </p:sp>
      <p:sp>
        <p:nvSpPr>
          <p:cNvPr id="35" name="Right Brace 34"/>
          <p:cNvSpPr/>
          <p:nvPr/>
        </p:nvSpPr>
        <p:spPr>
          <a:xfrm rot="5400000">
            <a:off x="4513717" y="5116579"/>
            <a:ext cx="291783" cy="137984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682491" y="5869426"/>
            <a:ext cx="1993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Adiabatic temperature gradient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299960" y="6279653"/>
            <a:ext cx="8558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Convection occurs when the actual temperature gradient is greater than adiabatic temperature gradient.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93180" y="5109630"/>
            <a:ext cx="5061031" cy="100226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3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292"/>
            <a:ext cx="8229600" cy="1143000"/>
          </a:xfrm>
        </p:spPr>
        <p:txBody>
          <a:bodyPr/>
          <a:lstStyle/>
          <a:p>
            <a:r>
              <a:rPr lang="en-US" dirty="0" smtClean="0"/>
              <a:t>Brunt-</a:t>
            </a:r>
            <a:r>
              <a:rPr lang="en-US" dirty="0" err="1" smtClean="0"/>
              <a:t>Väisälä</a:t>
            </a:r>
            <a:r>
              <a:rPr lang="en-US" dirty="0" smtClean="0"/>
              <a:t> frequency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6390" y="1231273"/>
            <a:ext cx="5814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Imagine a parcel of gas with density ρ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in vertically stratified (arbitrary, non-adiabatic) gas background with </a:t>
            </a:r>
            <a:r>
              <a:rPr lang="en-US" sz="1400" dirty="0" err="1" smtClean="0"/>
              <a:t>ρ</a:t>
            </a:r>
            <a:r>
              <a:rPr lang="en-US" sz="1400" dirty="0" smtClean="0"/>
              <a:t>(r), P(r), T(r), and ρ</a:t>
            </a:r>
            <a:r>
              <a:rPr lang="en-US" sz="1400" baseline="-25000" dirty="0" smtClean="0"/>
              <a:t>2</a:t>
            </a:r>
            <a:r>
              <a:rPr lang="en-US" sz="1400" dirty="0"/>
              <a:t>&lt;</a:t>
            </a:r>
            <a:r>
              <a:rPr lang="en-US" sz="1400" dirty="0" smtClean="0"/>
              <a:t>ρ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. A small adiabatic displacement </a:t>
            </a:r>
            <a:r>
              <a:rPr lang="en-US" sz="1400" i="1" dirty="0" smtClean="0"/>
              <a:t>r</a:t>
            </a:r>
            <a:r>
              <a:rPr lang="en-US" sz="1400" dirty="0" smtClean="0"/>
              <a:t> of the parcel upwards will lead to an extra gravitational force directed downwards and acting on the parcel: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90746" y="1264168"/>
            <a:ext cx="2738654" cy="23229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99656" y="2881624"/>
            <a:ext cx="627972" cy="42373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V="1">
            <a:off x="1513642" y="1982046"/>
            <a:ext cx="0" cy="899578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97728" y="2931860"/>
            <a:ext cx="823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ρ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P</a:t>
            </a:r>
            <a:r>
              <a:rPr lang="en-US" sz="1200" baseline="-25000" dirty="0" smtClean="0"/>
              <a:t>1,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1201675" y="1558309"/>
            <a:ext cx="627972" cy="423737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97728" y="1630378"/>
            <a:ext cx="823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ρ</a:t>
            </a:r>
            <a:r>
              <a:rPr lang="en-US" sz="1200" baseline="-25000" dirty="0" smtClean="0"/>
              <a:t>2</a:t>
            </a:r>
            <a:r>
              <a:rPr lang="en-US" sz="1200" baseline="30000" dirty="0" smtClean="0"/>
              <a:t>’</a:t>
            </a:r>
            <a:r>
              <a:rPr lang="en-US" sz="1200" dirty="0" smtClean="0"/>
              <a:t>, P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T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’</a:t>
            </a:r>
            <a:endParaRPr lang="en-US" sz="12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67731" y="1423133"/>
            <a:ext cx="0" cy="196558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2300166" y="2233591"/>
            <a:ext cx="43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ρ</a:t>
            </a:r>
            <a:r>
              <a:rPr lang="en-US" sz="1200" dirty="0" smtClean="0"/>
              <a:t>(r)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121854" y="2353800"/>
            <a:ext cx="43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r</a:t>
            </a:r>
            <a:endParaRPr lang="en-US" sz="1200" i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09029" y="1615718"/>
            <a:ext cx="0" cy="732655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7992" y="2348373"/>
            <a:ext cx="402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166350"/>
              </p:ext>
            </p:extLst>
          </p:nvPr>
        </p:nvGraphicFramePr>
        <p:xfrm>
          <a:off x="3251200" y="2165355"/>
          <a:ext cx="2741613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3" imgW="2781300" imgH="1905000" progId="Equation.3">
                  <p:embed/>
                </p:oleObj>
              </mc:Choice>
              <mc:Fallback>
                <p:oleObj name="Equation" r:id="rId3" imgW="2781300" imgH="190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2165355"/>
                        <a:ext cx="2741613" cy="189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008316" y="3434373"/>
            <a:ext cx="39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Harmonic oscillator equation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35678" y="3994965"/>
            <a:ext cx="324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Straightforward solution:</a:t>
            </a:r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097812"/>
              </p:ext>
            </p:extLst>
          </p:nvPr>
        </p:nvGraphicFramePr>
        <p:xfrm>
          <a:off x="2622090" y="4007344"/>
          <a:ext cx="7540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5" imgW="533400" imgH="241300" progId="Equation.3">
                  <p:embed/>
                </p:oleObj>
              </mc:Choice>
              <mc:Fallback>
                <p:oleObj name="Equation" r:id="rId5" imgW="533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090" y="4007344"/>
                        <a:ext cx="754062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07150"/>
              </p:ext>
            </p:extLst>
          </p:nvPr>
        </p:nvGraphicFramePr>
        <p:xfrm>
          <a:off x="935002" y="4342600"/>
          <a:ext cx="22113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1562100" imgH="520700" progId="Equation.3">
                  <p:embed/>
                </p:oleObj>
              </mc:Choice>
              <mc:Fallback>
                <p:oleObj name="Equation" r:id="rId7" imgW="15621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02" y="4342600"/>
                        <a:ext cx="2211388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31264" y="4517499"/>
            <a:ext cx="5945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                                              - Brunt-</a:t>
            </a:r>
            <a:r>
              <a:rPr lang="en-US" dirty="0" err="1" smtClean="0"/>
              <a:t>Väisäl</a:t>
            </a:r>
            <a:r>
              <a:rPr lang="en-US" dirty="0" err="1"/>
              <a:t>ä</a:t>
            </a:r>
            <a:r>
              <a:rPr lang="en-US" dirty="0" smtClean="0"/>
              <a:t> frequency. 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669382"/>
              </p:ext>
            </p:extLst>
          </p:nvPr>
        </p:nvGraphicFramePr>
        <p:xfrm>
          <a:off x="5969000" y="4285194"/>
          <a:ext cx="663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9" imgW="457200" imgH="203200" progId="Equation.3">
                  <p:embed/>
                </p:oleObj>
              </mc:Choice>
              <mc:Fallback>
                <p:oleObj name="Equation" r:id="rId9" imgW="45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4285194"/>
                        <a:ext cx="6635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688461" y="4235876"/>
            <a:ext cx="24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oscillatory</a:t>
            </a:r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098541"/>
              </p:ext>
            </p:extLst>
          </p:nvPr>
        </p:nvGraphicFramePr>
        <p:xfrm>
          <a:off x="5969000" y="4748200"/>
          <a:ext cx="6635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1" imgW="457200" imgH="203200" progId="Equation.3">
                  <p:embed/>
                </p:oleObj>
              </mc:Choice>
              <mc:Fallback>
                <p:oleObj name="Equation" r:id="rId11" imgW="457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4748200"/>
                        <a:ext cx="663575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6681800" y="4705864"/>
            <a:ext cx="248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</a:t>
            </a:r>
            <a:r>
              <a:rPr lang="en-US" dirty="0" smtClean="0"/>
              <a:t>nstable (</a:t>
            </a:r>
            <a:r>
              <a:rPr lang="en-US" dirty="0" err="1" smtClean="0"/>
              <a:t>exp</a:t>
            </a:r>
            <a:r>
              <a:rPr lang="en-US" dirty="0" smtClean="0"/>
              <a:t> </a:t>
            </a:r>
            <a:r>
              <a:rPr lang="en-US" dirty="0" smtClean="0"/>
              <a:t>growth)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2968" y="5843389"/>
            <a:ext cx="8954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the way, we’ve just discovered solar </a:t>
            </a:r>
            <a:r>
              <a:rPr lang="en-US" dirty="0" smtClean="0">
                <a:solidFill>
                  <a:srgbClr val="C00000"/>
                </a:solidFill>
              </a:rPr>
              <a:t>internal g-modes</a:t>
            </a:r>
            <a:r>
              <a:rPr lang="en-US" dirty="0" smtClean="0"/>
              <a:t>. Currently not observed, since hidden below convective zone and evanescent. Expected </a:t>
            </a:r>
            <a:r>
              <a:rPr lang="en-US" dirty="0" smtClean="0"/>
              <a:t>~&lt;1mm</a:t>
            </a:r>
            <a:r>
              <a:rPr lang="en-US" dirty="0" smtClean="0"/>
              <a:t>/s solar surface </a:t>
            </a:r>
            <a:r>
              <a:rPr lang="en-US" dirty="0" smtClean="0"/>
              <a:t>velocity, very low frequency: </a:t>
            </a:r>
            <a:r>
              <a:rPr lang="en-US" dirty="0" smtClean="0"/>
              <a:t>one of the unsolved problems in solar physics…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859585" y="2931860"/>
            <a:ext cx="823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ρ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, P</a:t>
            </a:r>
            <a:r>
              <a:rPr lang="en-US" sz="1200" baseline="-25000" dirty="0" smtClean="0"/>
              <a:t>1,</a:t>
            </a:r>
            <a:r>
              <a:rPr lang="en-US" sz="1200" dirty="0" smtClean="0"/>
              <a:t> T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1867940" y="1630378"/>
            <a:ext cx="823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ρ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P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, T</a:t>
            </a:r>
            <a:r>
              <a:rPr lang="en-US" sz="1200" baseline="-25000" dirty="0" smtClean="0"/>
              <a:t>2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90746" y="5322612"/>
            <a:ext cx="6599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that N</a:t>
            </a:r>
            <a:r>
              <a:rPr lang="en-US" baseline="30000" dirty="0" smtClean="0"/>
              <a:t>2</a:t>
            </a:r>
            <a:r>
              <a:rPr lang="en-US" dirty="0" smtClean="0"/>
              <a:t>&lt;0 is equivalent to Schwarzschild instability criterion!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77981" y="5303466"/>
            <a:ext cx="6350940" cy="433736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9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Convection is complicated: complex interaction of non-linear flows, turbulence, which do not (currently?) allow analytical solutions. Some clues are from mixing length theory, want better description…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52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762"/>
            <a:ext cx="8229600" cy="1143000"/>
          </a:xfrm>
        </p:spPr>
        <p:txBody>
          <a:bodyPr/>
          <a:lstStyle/>
          <a:p>
            <a:r>
              <a:rPr lang="en-US" dirty="0" smtClean="0"/>
              <a:t>Internal structure of the Sun</a:t>
            </a:r>
            <a:endParaRPr lang="en-US" dirty="0"/>
          </a:p>
        </p:txBody>
      </p:sp>
      <p:pic>
        <p:nvPicPr>
          <p:cNvPr id="5" name="Picture 4" descr="structure_su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669" y="1295400"/>
            <a:ext cx="6699331" cy="513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02105"/>
            <a:ext cx="2582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structures are shown for ZAMS (zero-age-main-sequence, young, subscript </a:t>
            </a:r>
            <a:r>
              <a:rPr lang="en-US" dirty="0" err="1" smtClean="0">
                <a:solidFill>
                  <a:srgbClr val="FF0000"/>
                </a:solidFill>
              </a:rPr>
              <a:t>z</a:t>
            </a:r>
            <a:r>
              <a:rPr lang="en-US" dirty="0" smtClean="0"/>
              <a:t>) and present-day (subscript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, reaching 1 solar radius) Sun.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9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solar interior</a:t>
            </a:r>
            <a:endParaRPr lang="en-US" dirty="0"/>
          </a:p>
        </p:txBody>
      </p:sp>
      <p:pic>
        <p:nvPicPr>
          <p:cNvPr id="4" name="Picture 3" descr="solar_cuta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306830"/>
            <a:ext cx="5292461" cy="5259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306830"/>
            <a:ext cx="322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interior cannot be directly observed, information is from: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900000"/>
                </a:solidFill>
              </a:rPr>
              <a:t>Theoretical models</a:t>
            </a:r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Helioseismology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Solar neutrinos</a:t>
            </a:r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0" y="2875002"/>
            <a:ext cx="32075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Consists of the core, </a:t>
            </a:r>
            <a:r>
              <a:rPr lang="en-US" dirty="0" err="1" smtClean="0"/>
              <a:t>radiative</a:t>
            </a:r>
            <a:r>
              <a:rPr lang="en-US" dirty="0" smtClean="0"/>
              <a:t> zone, convection zone. The core produces energy, which is then transported </a:t>
            </a:r>
            <a:r>
              <a:rPr lang="en-US" dirty="0" err="1" smtClean="0"/>
              <a:t>radially</a:t>
            </a:r>
            <a:r>
              <a:rPr lang="en-US" dirty="0" smtClean="0"/>
              <a:t> outwards through the </a:t>
            </a:r>
            <a:r>
              <a:rPr lang="en-US" dirty="0" err="1" smtClean="0"/>
              <a:t>radiative</a:t>
            </a:r>
            <a:r>
              <a:rPr lang="en-US" dirty="0" smtClean="0"/>
              <a:t> zone (by radiation) and then through the convection zone (by convection).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20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evolution (sad but true…)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29" y="1352939"/>
            <a:ext cx="3580878" cy="510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3845" y="2438400"/>
            <a:ext cx="349856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9900"/>
                </a:solidFill>
                <a:latin typeface="Calibri" charset="0"/>
              </a:rPr>
              <a:t>Evolution of the Sun:</a:t>
            </a:r>
          </a:p>
          <a:p>
            <a:pPr eaLnBrk="1" hangingPunct="1">
              <a:buFontTx/>
              <a:buAutoNum type="alphaLcParenBoth"/>
            </a:pPr>
            <a:r>
              <a:rPr lang="en-US" sz="2000" b="1" dirty="0" smtClean="0">
                <a:solidFill>
                  <a:srgbClr val="009900"/>
                </a:solidFill>
                <a:latin typeface="Calibri" charset="0"/>
              </a:rPr>
              <a:t>Gravitational Contraction</a:t>
            </a:r>
            <a:endParaRPr lang="en-US" sz="2000" b="1" dirty="0">
              <a:solidFill>
                <a:srgbClr val="009900"/>
              </a:solidFill>
              <a:latin typeface="Calibri" charset="0"/>
            </a:endParaRPr>
          </a:p>
          <a:p>
            <a:pPr eaLnBrk="1" hangingPunct="1">
              <a:buFontTx/>
              <a:buAutoNum type="alphaLcParenBoth"/>
            </a:pPr>
            <a:r>
              <a:rPr lang="en-US" sz="2000" b="1" dirty="0">
                <a:solidFill>
                  <a:srgbClr val="009900"/>
                </a:solidFill>
                <a:latin typeface="Calibri" charset="0"/>
              </a:rPr>
              <a:t>Main Sequence</a:t>
            </a:r>
          </a:p>
          <a:p>
            <a:pPr eaLnBrk="1" hangingPunct="1">
              <a:buFontTx/>
              <a:buAutoNum type="alphaLcParenBoth"/>
            </a:pPr>
            <a:r>
              <a:rPr lang="en-US" sz="2000" b="1" dirty="0">
                <a:solidFill>
                  <a:srgbClr val="009900"/>
                </a:solidFill>
                <a:latin typeface="Calibri" charset="0"/>
              </a:rPr>
              <a:t>Red giant</a:t>
            </a:r>
          </a:p>
          <a:p>
            <a:pPr eaLnBrk="1" hangingPunct="1">
              <a:buFontTx/>
              <a:buAutoNum type="alphaLcParenBoth"/>
            </a:pPr>
            <a:r>
              <a:rPr lang="en-US" sz="2000" b="1" dirty="0">
                <a:solidFill>
                  <a:srgbClr val="009900"/>
                </a:solidFill>
                <a:latin typeface="Calibri" charset="0"/>
              </a:rPr>
              <a:t>He-burning stage</a:t>
            </a:r>
          </a:p>
          <a:p>
            <a:pPr eaLnBrk="1" hangingPunct="1">
              <a:buFontTx/>
              <a:buAutoNum type="alphaLcParenBoth"/>
            </a:pPr>
            <a:r>
              <a:rPr lang="en-US" sz="2000" b="1" dirty="0">
                <a:solidFill>
                  <a:srgbClr val="009900"/>
                </a:solidFill>
                <a:latin typeface="Calibri" charset="0"/>
              </a:rPr>
              <a:t>White dwarf</a:t>
            </a:r>
          </a:p>
        </p:txBody>
      </p:sp>
    </p:spTree>
    <p:extLst>
      <p:ext uri="{BB962C8B-B14F-4D97-AF65-F5344CB8AC3E}">
        <p14:creationId xmlns:p14="http://schemas.microsoft.com/office/powerpoint/2010/main" val="71238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Convection is complicated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Temperature</a:t>
            </a:r>
            <a:r>
              <a:rPr lang="en-US" dirty="0" smtClean="0"/>
              <a:t> is very high</a:t>
            </a:r>
          </a:p>
          <a:p>
            <a:r>
              <a:rPr lang="en-US" dirty="0" smtClean="0"/>
              <a:t>Completely or partially </a:t>
            </a:r>
            <a:r>
              <a:rPr lang="en-US" dirty="0" smtClean="0">
                <a:solidFill>
                  <a:srgbClr val="FF0000"/>
                </a:solidFill>
              </a:rPr>
              <a:t>ionized gas </a:t>
            </a:r>
            <a:r>
              <a:rPr lang="en-US" dirty="0" smtClean="0"/>
              <a:t>-&gt;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Charges</a:t>
            </a:r>
            <a:r>
              <a:rPr lang="en-US" dirty="0" smtClean="0"/>
              <a:t> (protons and electrons) are </a:t>
            </a:r>
            <a:r>
              <a:rPr lang="en-US" dirty="0" smtClean="0"/>
              <a:t>present</a:t>
            </a:r>
          </a:p>
          <a:p>
            <a:r>
              <a:rPr lang="en-US" dirty="0" smtClean="0"/>
              <a:t>+ Magnetic field is somehow generated and observed</a:t>
            </a:r>
            <a:endParaRPr lang="en-US" dirty="0" smtClean="0"/>
          </a:p>
          <a:p>
            <a:r>
              <a:rPr lang="en-US" dirty="0" smtClean="0"/>
              <a:t>Quite </a:t>
            </a:r>
            <a:r>
              <a:rPr lang="en-US" dirty="0" smtClean="0">
                <a:solidFill>
                  <a:srgbClr val="FF0000"/>
                </a:solidFill>
              </a:rPr>
              <a:t>dense</a:t>
            </a:r>
          </a:p>
          <a:p>
            <a:r>
              <a:rPr lang="en-US" dirty="0" smtClean="0"/>
              <a:t>-&gt; Need a good description of ionized fluid (plasma), since solving ~10</a:t>
            </a:r>
            <a:r>
              <a:rPr lang="en-US" baseline="30000" dirty="0" smtClean="0"/>
              <a:t>30</a:t>
            </a:r>
            <a:r>
              <a:rPr lang="en-US" dirty="0" smtClean="0"/>
              <a:t> equations of motion for each charged particle is not realistic…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7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Solar chemical composition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966012"/>
              </p:ext>
            </p:extLst>
          </p:nvPr>
        </p:nvGraphicFramePr>
        <p:xfrm>
          <a:off x="196144" y="1474082"/>
          <a:ext cx="4425244" cy="423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6189"/>
                <a:gridCol w="1601611"/>
                <a:gridCol w="17074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Element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Abundance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Mass fraction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0.934042096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0.76914905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0.064619943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0.21284852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0.000759218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0.00489926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0.000371849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0.00090196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0.000091278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0.00875263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0.000039844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0.00046787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0.000035511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0.00003996</a:t>
                      </a: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0.000033141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0.00004053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0.000002757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0.00131240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0.000002140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0.00152403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0.000001997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0.00006377</a:t>
                      </a:r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1388" y="1545166"/>
            <a:ext cx="43815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These are </a:t>
            </a:r>
            <a:r>
              <a:rPr lang="en-US" sz="1600" dirty="0" err="1" smtClean="0"/>
              <a:t>photospheric</a:t>
            </a:r>
            <a:r>
              <a:rPr lang="en-US" sz="1600" dirty="0" smtClean="0"/>
              <a:t> abundances. The photosphere is mostly composed of hydrogen (93.4% of atoms). Some helium (6.5%). Everything else is &lt;0.1%.</a:t>
            </a:r>
          </a:p>
          <a:p>
            <a:r>
              <a:rPr lang="en-US" sz="1600" dirty="0" smtClean="0"/>
              <a:t>But this “everything else” is important: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where do those elements come from?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lso, they are widely used in solar </a:t>
            </a:r>
            <a:r>
              <a:rPr lang="en-US" sz="1600" dirty="0" err="1" smtClean="0"/>
              <a:t>spectropolarimetry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21388" y="3704167"/>
            <a:ext cx="4381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Interestingly, the core has more helium than hydrogen. Since the energy is transported </a:t>
            </a:r>
            <a:r>
              <a:rPr lang="en-US" sz="1600" dirty="0" err="1" smtClean="0"/>
              <a:t>radiatively</a:t>
            </a:r>
            <a:r>
              <a:rPr lang="en-US" sz="1600" dirty="0" smtClean="0"/>
              <a:t> (not convectively) there, there is no mixing, so no core helium appears at the surface.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561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</a:t>
            </a:r>
            <a:endParaRPr lang="en-US" dirty="0"/>
          </a:p>
        </p:txBody>
      </p:sp>
      <p:pic>
        <p:nvPicPr>
          <p:cNvPr id="4" name="Picture 3" descr="marbleball_b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1697038"/>
            <a:ext cx="4647358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00" y="1337733"/>
            <a:ext cx="37465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Mass is turned into energy</a:t>
            </a:r>
          </a:p>
          <a:p>
            <a:pPr>
              <a:buFont typeface="Arial"/>
              <a:buChar char="•"/>
            </a:pPr>
            <a:r>
              <a:rPr lang="en-US" dirty="0" smtClean="0"/>
              <a:t>Burn rate: 7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10</a:t>
            </a:r>
            <a:r>
              <a:rPr lang="en-US" baseline="30000" dirty="0" smtClean="0"/>
              <a:t>11</a:t>
            </a:r>
            <a:r>
              <a:rPr lang="en-US" dirty="0" smtClean="0"/>
              <a:t> kg/</a:t>
            </a:r>
            <a:r>
              <a:rPr lang="en-US" dirty="0" smtClean="0"/>
              <a:t>s (Apollo mission Saturn V first stage engine F-1 burned 2500 kg/s of </a:t>
            </a:r>
            <a:r>
              <a:rPr lang="en-US" dirty="0" err="1" smtClean="0"/>
              <a:t>kerosene+oxygen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Temperature (particle velocity) and density (distance between particles) are high enough for protons (hydrogen ions) to overcome </a:t>
            </a:r>
            <a:r>
              <a:rPr lang="en-US" dirty="0" err="1" smtClean="0"/>
              <a:t>Coloumb</a:t>
            </a:r>
            <a:r>
              <a:rPr lang="en-US" dirty="0" smtClean="0"/>
              <a:t> barrier and ram into each other.</a:t>
            </a:r>
          </a:p>
          <a:p>
            <a:pPr>
              <a:buFont typeface="Arial"/>
              <a:buChar char="•"/>
            </a:pPr>
            <a:r>
              <a:rPr lang="en-US" dirty="0" smtClean="0"/>
              <a:t>Most of the solar energy (99%) is coming from proton-proton chain (</a:t>
            </a:r>
            <a:r>
              <a:rPr lang="en-US" dirty="0" err="1" smtClean="0"/>
              <a:t>p-p</a:t>
            </a:r>
            <a:r>
              <a:rPr lang="en-US" dirty="0" smtClean="0"/>
              <a:t> chain)</a:t>
            </a:r>
          </a:p>
          <a:p>
            <a:pPr>
              <a:buFont typeface="Arial"/>
              <a:buChar char="•"/>
            </a:pPr>
            <a:r>
              <a:rPr lang="en-US" dirty="0" smtClean="0"/>
              <a:t>1% is from CNO cycle for present-day Sun (in hotter stars can be dominant source)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r>
              <a:rPr lang="en-US" dirty="0" err="1" smtClean="0"/>
              <a:t>p-p</a:t>
            </a:r>
            <a:r>
              <a:rPr lang="en-US" dirty="0" smtClean="0"/>
              <a:t> chain</a:t>
            </a:r>
            <a:endParaRPr lang="en-US" dirty="0"/>
          </a:p>
        </p:txBody>
      </p:sp>
      <p:pic>
        <p:nvPicPr>
          <p:cNvPr id="4" name="Picture 3" descr="ppch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1539256"/>
            <a:ext cx="7939609" cy="50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US" dirty="0" smtClean="0"/>
              <a:t>CNO cycle</a:t>
            </a:r>
            <a:endParaRPr lang="en-US" dirty="0"/>
          </a:p>
        </p:txBody>
      </p:sp>
      <p:pic>
        <p:nvPicPr>
          <p:cNvPr id="4" name="Picture 3" descr="cnocha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548675"/>
            <a:ext cx="7236942" cy="52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6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p-p</a:t>
            </a:r>
            <a:r>
              <a:rPr lang="en-US" dirty="0" smtClean="0"/>
              <a:t> and CNO chains are </a:t>
            </a:r>
            <a:r>
              <a:rPr lang="en-US" dirty="0" smtClean="0">
                <a:solidFill>
                  <a:schemeClr val="accent6"/>
                </a:solidFill>
              </a:rPr>
              <a:t>closed loops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Both </a:t>
            </a:r>
            <a:r>
              <a:rPr lang="en-US" dirty="0" err="1" smtClean="0"/>
              <a:t>p-p</a:t>
            </a:r>
            <a:r>
              <a:rPr lang="en-US" dirty="0" smtClean="0"/>
              <a:t> and CNO chains </a:t>
            </a:r>
            <a:r>
              <a:rPr lang="en-US" dirty="0" smtClean="0">
                <a:solidFill>
                  <a:srgbClr val="C00000"/>
                </a:solidFill>
              </a:rPr>
              <a:t>produce Helium </a:t>
            </a:r>
            <a:r>
              <a:rPr lang="en-US" dirty="0" smtClean="0"/>
              <a:t>(</a:t>
            </a:r>
            <a:r>
              <a:rPr lang="en-US" dirty="0" err="1" smtClean="0"/>
              <a:t>α</a:t>
            </a:r>
            <a:r>
              <a:rPr lang="en-US" dirty="0" smtClean="0"/>
              <a:t>-particle), </a:t>
            </a:r>
            <a:r>
              <a:rPr lang="en-US" dirty="0" smtClean="0">
                <a:solidFill>
                  <a:srgbClr val="C00000"/>
                </a:solidFill>
              </a:rPr>
              <a:t>neutrinos</a:t>
            </a:r>
            <a:r>
              <a:rPr lang="en-US" dirty="0" smtClean="0"/>
              <a:t>, and </a:t>
            </a:r>
            <a:r>
              <a:rPr lang="en-US" dirty="0" err="1" smtClean="0">
                <a:solidFill>
                  <a:srgbClr val="C00000"/>
                </a:solidFill>
              </a:rPr>
              <a:t>γ</a:t>
            </a:r>
            <a:r>
              <a:rPr lang="en-US" dirty="0" smtClean="0">
                <a:solidFill>
                  <a:srgbClr val="C00000"/>
                </a:solidFill>
              </a:rPr>
              <a:t>-radiation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Both p-p and CNO chains produce </a:t>
            </a:r>
            <a:r>
              <a:rPr lang="en-US" dirty="0" smtClean="0">
                <a:solidFill>
                  <a:srgbClr val="FF0000"/>
                </a:solidFill>
              </a:rPr>
              <a:t>26 </a:t>
            </a:r>
            <a:r>
              <a:rPr lang="en-US" dirty="0" smtClean="0">
                <a:solidFill>
                  <a:srgbClr val="FF0000"/>
                </a:solidFill>
              </a:rPr>
              <a:t>MeV</a:t>
            </a:r>
            <a:r>
              <a:rPr lang="en-US" dirty="0" smtClean="0"/>
              <a:t> per Helium nucleus in form of photons and neutrinos.</a:t>
            </a:r>
          </a:p>
          <a:p>
            <a:r>
              <a:rPr lang="en-US" dirty="0" smtClean="0"/>
              <a:t>Photons are reabsorbed by gas, gas is heated.</a:t>
            </a:r>
          </a:p>
          <a:p>
            <a:r>
              <a:rPr lang="en-US" dirty="0" smtClean="0"/>
              <a:t>Neutrinos escape.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2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p-p</a:t>
            </a:r>
            <a:r>
              <a:rPr lang="en-US" dirty="0" smtClean="0"/>
              <a:t> branches and energies</a:t>
            </a:r>
            <a:endParaRPr lang="en-US" dirty="0"/>
          </a:p>
        </p:txBody>
      </p:sp>
      <p:pic>
        <p:nvPicPr>
          <p:cNvPr id="5" name="Picture 4" descr="ppchain_bran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96" y="1417638"/>
            <a:ext cx="7437504" cy="4460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196" y="5878066"/>
            <a:ext cx="7437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Branching ratios: 1 </a:t>
            </a:r>
            <a:r>
              <a:rPr lang="en-US" dirty="0" err="1" smtClean="0"/>
              <a:t>vs</a:t>
            </a:r>
            <a:r>
              <a:rPr lang="en-US" dirty="0" smtClean="0"/>
              <a:t> 2 - 87/13, 2 </a:t>
            </a:r>
            <a:r>
              <a:rPr lang="en-US" dirty="0" err="1" smtClean="0"/>
              <a:t>vs</a:t>
            </a:r>
            <a:r>
              <a:rPr lang="en-US" dirty="0" smtClean="0"/>
              <a:t> 3 – 13/0.015</a:t>
            </a:r>
          </a:p>
        </p:txBody>
      </p:sp>
    </p:spTree>
    <p:extLst>
      <p:ext uri="{BB962C8B-B14F-4D97-AF65-F5344CB8AC3E}">
        <p14:creationId xmlns:p14="http://schemas.microsoft.com/office/powerpoint/2010/main" val="108852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CNO cycle energies</a:t>
            </a:r>
            <a:endParaRPr lang="en-US" dirty="0"/>
          </a:p>
        </p:txBody>
      </p:sp>
      <p:pic>
        <p:nvPicPr>
          <p:cNvPr id="4" name="Picture 3" descr="cnochain_energ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1607914"/>
            <a:ext cx="7200900" cy="3808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7785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C, N and O act only as catalysts. Basically, the same thing happens here as in </a:t>
            </a:r>
            <a:r>
              <a:rPr lang="en-US" dirty="0" err="1" smtClean="0"/>
              <a:t>p-p</a:t>
            </a:r>
            <a:r>
              <a:rPr lang="en-US" dirty="0" smtClean="0"/>
              <a:t> chain!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0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Macintosh PowerPoint</Application>
  <PresentationFormat>On-screen Show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Microsoft Equation</vt:lpstr>
      <vt:lpstr>Solar interior</vt:lpstr>
      <vt:lpstr>The solar interior</vt:lpstr>
      <vt:lpstr>Solar chemical composition</vt:lpstr>
      <vt:lpstr>The core</vt:lpstr>
      <vt:lpstr>p-p chain</vt:lpstr>
      <vt:lpstr>CNO cycle</vt:lpstr>
      <vt:lpstr>Energy output</vt:lpstr>
      <vt:lpstr>p-p branches and energies</vt:lpstr>
      <vt:lpstr>CNO cycle energies</vt:lpstr>
      <vt:lpstr>Some stellar physics to remind</vt:lpstr>
      <vt:lpstr>Equations of stellar (gas ball) structure</vt:lpstr>
      <vt:lpstr>Equations of stellar structure II  Energy transport in radiative zone</vt:lpstr>
      <vt:lpstr>Radiative zone and convective zone </vt:lpstr>
      <vt:lpstr>Adiabatic convection</vt:lpstr>
      <vt:lpstr>Solar surface granulation</vt:lpstr>
      <vt:lpstr>Convection</vt:lpstr>
      <vt:lpstr>Brunt-Väisälä frequency</vt:lpstr>
      <vt:lpstr>But</vt:lpstr>
      <vt:lpstr>Internal structure of the Sun</vt:lpstr>
      <vt:lpstr>Solar evolution (sad but true…)</vt:lpstr>
      <vt:lpstr>Solar plasma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interior</dc:title>
  <dc:creator>Sergey</dc:creator>
  <cp:lastModifiedBy>Sergey</cp:lastModifiedBy>
  <cp:revision>1</cp:revision>
  <dcterms:created xsi:type="dcterms:W3CDTF">2013-03-07T01:28:01Z</dcterms:created>
  <dcterms:modified xsi:type="dcterms:W3CDTF">2013-03-07T01:28:21Z</dcterms:modified>
</cp:coreProperties>
</file>