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93" r:id="rId3"/>
    <p:sldId id="296" r:id="rId4"/>
    <p:sldId id="299" r:id="rId5"/>
    <p:sldId id="257" r:id="rId6"/>
    <p:sldId id="308" r:id="rId7"/>
    <p:sldId id="258" r:id="rId8"/>
    <p:sldId id="259" r:id="rId9"/>
    <p:sldId id="260" r:id="rId10"/>
    <p:sldId id="261" r:id="rId11"/>
    <p:sldId id="262" r:id="rId12"/>
    <p:sldId id="263" r:id="rId13"/>
    <p:sldId id="264" r:id="rId14"/>
    <p:sldId id="265" r:id="rId15"/>
    <p:sldId id="266" r:id="rId16"/>
    <p:sldId id="288" r:id="rId17"/>
    <p:sldId id="267" r:id="rId18"/>
    <p:sldId id="270" r:id="rId19"/>
    <p:sldId id="268" r:id="rId20"/>
    <p:sldId id="309" r:id="rId21"/>
    <p:sldId id="277" r:id="rId22"/>
    <p:sldId id="278" r:id="rId23"/>
    <p:sldId id="287" r:id="rId24"/>
    <p:sldId id="294"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284" autoAdjust="0"/>
  </p:normalViewPr>
  <p:slideViewPr>
    <p:cSldViewPr snapToGrid="0" snapToObjects="1">
      <p:cViewPr varScale="1">
        <p:scale>
          <a:sx n="127" d="100"/>
          <a:sy n="127" d="100"/>
        </p:scale>
        <p:origin x="-640"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13F79B-570D-B841-9CF5-B496D55CADA3}" type="datetimeFigureOut">
              <a:rPr lang="en-US" smtClean="0"/>
              <a:pPr/>
              <a:t>5/03/13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9B0CC3-642C-0B43-913A-3FC6F65404A9}" type="slidenum">
              <a:rPr lang="en-US" smtClean="0"/>
              <a:pPr/>
              <a:t>‹#›</a:t>
            </a:fld>
            <a:endParaRPr lang="en-US"/>
          </a:p>
        </p:txBody>
      </p:sp>
    </p:spTree>
    <p:extLst>
      <p:ext uri="{BB962C8B-B14F-4D97-AF65-F5344CB8AC3E}">
        <p14:creationId xmlns:p14="http://schemas.microsoft.com/office/powerpoint/2010/main" val="12695509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9B0CC3-642C-0B43-913A-3FC6F65404A9}" type="slidenum">
              <a:rPr lang="en-US" smtClean="0"/>
              <a:pPr/>
              <a:t>22</a:t>
            </a:fld>
            <a:endParaRPr lang="en-US"/>
          </a:p>
        </p:txBody>
      </p:sp>
    </p:spTree>
    <p:extLst>
      <p:ext uri="{BB962C8B-B14F-4D97-AF65-F5344CB8AC3E}">
        <p14:creationId xmlns:p14="http://schemas.microsoft.com/office/powerpoint/2010/main" val="1253980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7F9B87F0-C77E-524C-8F8C-352F6F860FE6}" type="datetimeFigureOut">
              <a:rPr lang="en-US" smtClean="0"/>
              <a:pPr/>
              <a:t>5/03/13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816BAC-91F3-7F40-8D5C-6C2520383E9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7F9B87F0-C77E-524C-8F8C-352F6F860FE6}" type="datetimeFigureOut">
              <a:rPr lang="en-US" smtClean="0"/>
              <a:pPr/>
              <a:t>5/03/13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816BAC-91F3-7F40-8D5C-6C2520383E9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7F9B87F0-C77E-524C-8F8C-352F6F860FE6}" type="datetimeFigureOut">
              <a:rPr lang="en-US" smtClean="0"/>
              <a:pPr/>
              <a:t>5/03/13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816BAC-91F3-7F40-8D5C-6C2520383E9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7F9B87F0-C77E-524C-8F8C-352F6F860FE6}" type="datetimeFigureOut">
              <a:rPr lang="en-US" smtClean="0"/>
              <a:pPr/>
              <a:t>5/03/13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816BAC-91F3-7F40-8D5C-6C2520383E9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7F9B87F0-C77E-524C-8F8C-352F6F860FE6}" type="datetimeFigureOut">
              <a:rPr lang="en-US" smtClean="0"/>
              <a:pPr/>
              <a:t>5/03/13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816BAC-91F3-7F40-8D5C-6C2520383E9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7F9B87F0-C77E-524C-8F8C-352F6F860FE6}" type="datetimeFigureOut">
              <a:rPr lang="en-US" smtClean="0"/>
              <a:pPr/>
              <a:t>5/03/13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816BAC-91F3-7F40-8D5C-6C2520383E9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7F9B87F0-C77E-524C-8F8C-352F6F860FE6}" type="datetimeFigureOut">
              <a:rPr lang="en-US" smtClean="0"/>
              <a:pPr/>
              <a:t>5/03/13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816BAC-91F3-7F40-8D5C-6C2520383E9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7F9B87F0-C77E-524C-8F8C-352F6F860FE6}" type="datetimeFigureOut">
              <a:rPr lang="en-US" smtClean="0"/>
              <a:pPr/>
              <a:t>5/03/13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816BAC-91F3-7F40-8D5C-6C2520383E9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B87F0-C77E-524C-8F8C-352F6F860FE6}" type="datetimeFigureOut">
              <a:rPr lang="en-US" smtClean="0"/>
              <a:pPr/>
              <a:t>5/03/13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816BAC-91F3-7F40-8D5C-6C2520383E9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7F9B87F0-C77E-524C-8F8C-352F6F860FE6}" type="datetimeFigureOut">
              <a:rPr lang="en-US" smtClean="0"/>
              <a:pPr/>
              <a:t>5/03/13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816BAC-91F3-7F40-8D5C-6C2520383E9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7F9B87F0-C77E-524C-8F8C-352F6F860FE6}" type="datetimeFigureOut">
              <a:rPr lang="en-US" smtClean="0"/>
              <a:pPr/>
              <a:t>5/03/13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816BAC-91F3-7F40-8D5C-6C2520383E9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B87F0-C77E-524C-8F8C-352F6F860FE6}" type="datetimeFigureOut">
              <a:rPr lang="en-US" smtClean="0"/>
              <a:pPr/>
              <a:t>5/03/13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816BAC-91F3-7F40-8D5C-6C2520383E9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gif"/><Relationship Id="rId5" Type="http://schemas.openxmlformats.org/officeDocument/2006/relationships/image" Target="../media/image17.gi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2130425"/>
            <a:ext cx="7772400" cy="2383940"/>
          </a:xfrm>
        </p:spPr>
        <p:txBody>
          <a:bodyPr>
            <a:normAutofit/>
          </a:bodyPr>
          <a:lstStyle/>
          <a:p>
            <a:r>
              <a:rPr lang="en-US" dirty="0" smtClean="0"/>
              <a:t>M4111 The Sun and stars</a:t>
            </a:r>
            <a:br>
              <a:rPr lang="en-US" dirty="0" smtClean="0"/>
            </a:br>
            <a:r>
              <a:rPr lang="en-US" dirty="0" smtClean="0"/>
              <a:t/>
            </a:r>
            <a:br>
              <a:rPr lang="en-US" dirty="0" smtClean="0"/>
            </a:br>
            <a:r>
              <a:rPr lang="en-US" dirty="0" smtClean="0"/>
              <a:t>Solar Physics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Sun’s structure</a:t>
            </a:r>
            <a:endParaRPr lang="en-US" dirty="0"/>
          </a:p>
        </p:txBody>
      </p:sp>
      <p:pic>
        <p:nvPicPr>
          <p:cNvPr id="8" name="Picture 7" descr="sun_structure.png"/>
          <p:cNvPicPr>
            <a:picLocks noChangeAspect="1"/>
          </p:cNvPicPr>
          <p:nvPr/>
        </p:nvPicPr>
        <p:blipFill>
          <a:blip r:embed="rId2"/>
          <a:stretch>
            <a:fillRect/>
          </a:stretch>
        </p:blipFill>
        <p:spPr>
          <a:xfrm>
            <a:off x="3488522" y="1417638"/>
            <a:ext cx="5494400" cy="5297560"/>
          </a:xfrm>
          <a:prstGeom prst="rect">
            <a:avLst/>
          </a:prstGeom>
        </p:spPr>
      </p:pic>
      <p:sp>
        <p:nvSpPr>
          <p:cNvPr id="9" name="TextBox 8"/>
          <p:cNvSpPr txBox="1"/>
          <p:nvPr/>
        </p:nvSpPr>
        <p:spPr>
          <a:xfrm>
            <a:off x="233926" y="1838270"/>
            <a:ext cx="2924075" cy="1754327"/>
          </a:xfrm>
          <a:prstGeom prst="rect">
            <a:avLst/>
          </a:prstGeom>
          <a:noFill/>
        </p:spPr>
        <p:txBody>
          <a:bodyPr wrap="square" rtlCol="0">
            <a:spAutoFit/>
          </a:bodyPr>
          <a:lstStyle/>
          <a:p>
            <a:r>
              <a:rPr lang="en-US" b="1" dirty="0" smtClean="0">
                <a:solidFill>
                  <a:srgbClr val="FF0000"/>
                </a:solidFill>
              </a:rPr>
              <a:t>Solar interior: </a:t>
            </a:r>
            <a:r>
              <a:rPr lang="en-US" dirty="0" smtClean="0"/>
              <a:t>everything we don’t see, below the solar (optical) surface. Divided into the </a:t>
            </a:r>
            <a:r>
              <a:rPr lang="en-US" b="1" dirty="0" smtClean="0">
                <a:solidFill>
                  <a:srgbClr val="FF0000"/>
                </a:solidFill>
              </a:rPr>
              <a:t>core</a:t>
            </a:r>
            <a:r>
              <a:rPr lang="en-US" dirty="0" smtClean="0"/>
              <a:t> (where hydrogen burns), </a:t>
            </a:r>
            <a:r>
              <a:rPr lang="en-US" b="1" dirty="0" err="1" smtClean="0">
                <a:solidFill>
                  <a:srgbClr val="FF0000"/>
                </a:solidFill>
              </a:rPr>
              <a:t>radiative</a:t>
            </a:r>
            <a:r>
              <a:rPr lang="en-US" b="1" dirty="0" smtClean="0">
                <a:solidFill>
                  <a:srgbClr val="FF0000"/>
                </a:solidFill>
              </a:rPr>
              <a:t> zone </a:t>
            </a:r>
            <a:r>
              <a:rPr lang="en-US" dirty="0" smtClean="0"/>
              <a:t>and </a:t>
            </a:r>
            <a:r>
              <a:rPr lang="en-US" b="1" dirty="0" smtClean="0">
                <a:solidFill>
                  <a:srgbClr val="FF0000"/>
                </a:solidFill>
              </a:rPr>
              <a:t>convection zone</a:t>
            </a:r>
            <a:r>
              <a:rPr lang="en-US" dirty="0" smtClean="0"/>
              <a:t>.  </a:t>
            </a:r>
            <a:endParaRPr lang="en-US" dirty="0"/>
          </a:p>
        </p:txBody>
      </p:sp>
      <p:sp>
        <p:nvSpPr>
          <p:cNvPr id="10" name="TextBox 9"/>
          <p:cNvSpPr txBox="1"/>
          <p:nvPr/>
        </p:nvSpPr>
        <p:spPr>
          <a:xfrm>
            <a:off x="233926" y="4395136"/>
            <a:ext cx="2924075" cy="1754327"/>
          </a:xfrm>
          <a:prstGeom prst="rect">
            <a:avLst/>
          </a:prstGeom>
          <a:noFill/>
        </p:spPr>
        <p:txBody>
          <a:bodyPr wrap="square" rtlCol="0">
            <a:spAutoFit/>
          </a:bodyPr>
          <a:lstStyle/>
          <a:p>
            <a:r>
              <a:rPr lang="en-US" b="1" dirty="0" smtClean="0">
                <a:solidFill>
                  <a:srgbClr val="FF0000"/>
                </a:solidFill>
              </a:rPr>
              <a:t>Solar atmosphere: </a:t>
            </a:r>
            <a:r>
              <a:rPr lang="en-US" dirty="0" smtClean="0"/>
              <a:t>everything we see, directly observable part of the Sun. Divided into </a:t>
            </a:r>
            <a:r>
              <a:rPr lang="en-US" b="1" dirty="0" smtClean="0">
                <a:solidFill>
                  <a:srgbClr val="FF0000"/>
                </a:solidFill>
              </a:rPr>
              <a:t>photosphere</a:t>
            </a:r>
            <a:r>
              <a:rPr lang="en-US" dirty="0" smtClean="0"/>
              <a:t>,</a:t>
            </a:r>
            <a:r>
              <a:rPr lang="en-US" b="1" dirty="0" smtClean="0">
                <a:solidFill>
                  <a:srgbClr val="FF0000"/>
                </a:solidFill>
              </a:rPr>
              <a:t> </a:t>
            </a:r>
            <a:r>
              <a:rPr lang="en-US" b="1" dirty="0" err="1" smtClean="0">
                <a:solidFill>
                  <a:srgbClr val="FF0000"/>
                </a:solidFill>
              </a:rPr>
              <a:t>chromosphere</a:t>
            </a:r>
            <a:r>
              <a:rPr lang="en-US" dirty="0" smtClean="0"/>
              <a:t>, </a:t>
            </a:r>
            <a:r>
              <a:rPr lang="en-US" b="1" dirty="0" smtClean="0">
                <a:solidFill>
                  <a:srgbClr val="FF0000"/>
                </a:solidFill>
              </a:rPr>
              <a:t>corona</a:t>
            </a:r>
            <a:r>
              <a:rPr lang="en-US" dirty="0" smtClean="0"/>
              <a:t>, </a:t>
            </a:r>
            <a:r>
              <a:rPr lang="en-US" b="1" dirty="0" err="1" smtClean="0">
                <a:solidFill>
                  <a:srgbClr val="FF0000"/>
                </a:solidFill>
              </a:rPr>
              <a:t>heliosphere</a:t>
            </a:r>
            <a:r>
              <a:rPr lang="en-US" dirty="0" smtClean="0"/>
              <a: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solar surface</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The material the Sun is made of shows no phase transition (e.g. from solid to liquid or gas, as on Earth). </a:t>
            </a:r>
            <a:r>
              <a:rPr lang="en-US" dirty="0" smtClean="0">
                <a:solidFill>
                  <a:schemeClr val="accent6">
                    <a:lumMod val="75000"/>
                  </a:schemeClr>
                </a:solidFill>
              </a:rPr>
              <a:t>Define solar surface through its radiation.</a:t>
            </a:r>
          </a:p>
          <a:p>
            <a:r>
              <a:rPr lang="en-US" dirty="0" smtClean="0"/>
              <a:t>The photons in the solar interior make a random walk, continuously re-emitted and re-absorbed. Mean free path increases rapidly with the distance from the solar core (density decrease).</a:t>
            </a:r>
          </a:p>
          <a:p>
            <a:r>
              <a:rPr lang="en-US" dirty="0" smtClean="0">
                <a:solidFill>
                  <a:srgbClr val="900000"/>
                </a:solidFill>
              </a:rPr>
              <a:t>At the solar surface, the mean free path is large enough for the photons to escape from the Sun. </a:t>
            </a:r>
            <a:r>
              <a:rPr lang="en-US" dirty="0" smtClean="0"/>
              <a:t>This height depends on the radiation wavelength.</a:t>
            </a:r>
          </a:p>
          <a:p>
            <a:r>
              <a:rPr lang="en-US" dirty="0" smtClean="0"/>
              <a:t>Surface corresponds to the optical depth </a:t>
            </a:r>
            <a:r>
              <a:rPr lang="en-US" dirty="0" err="1" smtClean="0"/>
              <a:t>τ</a:t>
            </a:r>
            <a:r>
              <a:rPr lang="en-US" dirty="0" smtClean="0"/>
              <a:t>=1. </a:t>
            </a:r>
            <a:r>
              <a:rPr lang="en-US" dirty="0" err="1" smtClean="0"/>
              <a:t>τ</a:t>
            </a:r>
            <a:r>
              <a:rPr lang="en-US" dirty="0" smtClean="0"/>
              <a:t>=1 at </a:t>
            </a:r>
            <a:r>
              <a:rPr lang="en-US" dirty="0" err="1" smtClean="0"/>
              <a:t>λ</a:t>
            </a:r>
            <a:r>
              <a:rPr lang="en-US" dirty="0" smtClean="0"/>
              <a:t>=500 nm is usually a standard for solar surface.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Wide range of parameters</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dirty="0"/>
              <a:t>B</a:t>
            </a:r>
            <a:r>
              <a:rPr lang="en-US" dirty="0" smtClean="0"/>
              <a:t>etween the core and corona:</a:t>
            </a:r>
          </a:p>
          <a:p>
            <a:r>
              <a:rPr lang="en-US" dirty="0"/>
              <a:t>G</a:t>
            </a:r>
            <a:r>
              <a:rPr lang="en-US" dirty="0" smtClean="0"/>
              <a:t>as density changes by 30 orders of magnitude</a:t>
            </a:r>
          </a:p>
          <a:p>
            <a:r>
              <a:rPr lang="en-US" dirty="0" smtClean="0"/>
              <a:t>Temperature changes by 4 orders of magnitude</a:t>
            </a:r>
          </a:p>
          <a:p>
            <a:r>
              <a:rPr lang="en-US" dirty="0" smtClean="0"/>
              <a:t>Time scales change from 10</a:t>
            </a:r>
            <a:r>
              <a:rPr lang="en-US" baseline="30000" dirty="0" smtClean="0"/>
              <a:t>-10 </a:t>
            </a:r>
            <a:r>
              <a:rPr lang="en-US" dirty="0" err="1" smtClean="0"/>
              <a:t>s</a:t>
            </a:r>
            <a:r>
              <a:rPr lang="en-US" dirty="0" smtClean="0"/>
              <a:t> to billions of years.</a:t>
            </a:r>
          </a:p>
          <a:p>
            <a:pPr>
              <a:buNone/>
            </a:pPr>
            <a:endParaRPr lang="en-US" dirty="0" smtClean="0"/>
          </a:p>
          <a:p>
            <a:pPr>
              <a:buNone/>
            </a:pPr>
            <a:r>
              <a:rPr lang="en-US" dirty="0" smtClean="0"/>
              <a:t>Different theoretical and observational techniques have to be used to study different parts of the Sun: e.g. </a:t>
            </a:r>
            <a:r>
              <a:rPr lang="en-US" b="1" dirty="0" err="1" smtClean="0">
                <a:solidFill>
                  <a:srgbClr val="FF0000"/>
                </a:solidFill>
              </a:rPr>
              <a:t>helioseismology</a:t>
            </a:r>
            <a:r>
              <a:rPr lang="en-US" b="1" dirty="0" smtClean="0">
                <a:solidFill>
                  <a:srgbClr val="FF0000"/>
                </a:solidFill>
              </a:rPr>
              <a:t>, nuclear physics</a:t>
            </a:r>
            <a:r>
              <a:rPr lang="en-US" dirty="0" smtClean="0"/>
              <a:t> for the solar interior, </a:t>
            </a:r>
            <a:r>
              <a:rPr lang="en-US" b="1" dirty="0" smtClean="0">
                <a:solidFill>
                  <a:srgbClr val="FF0000"/>
                </a:solidFill>
              </a:rPr>
              <a:t>magneto-hydrodynamics </a:t>
            </a:r>
            <a:r>
              <a:rPr lang="en-US" dirty="0" smtClean="0"/>
              <a:t>for convection zone and atmosphere, </a:t>
            </a:r>
            <a:r>
              <a:rPr lang="en-US" b="1" dirty="0" err="1" smtClean="0">
                <a:solidFill>
                  <a:srgbClr val="FF0000"/>
                </a:solidFill>
              </a:rPr>
              <a:t>spectropolarimetry</a:t>
            </a:r>
            <a:r>
              <a:rPr lang="en-US" dirty="0" smtClean="0"/>
              <a:t> for measuring magnetic fields etc.</a:t>
            </a:r>
            <a:r>
              <a:rPr lang="en-US" b="1" dirty="0" smtClean="0">
                <a:solidFill>
                  <a:srgbClr val="FF0000"/>
                </a:solidFill>
              </a:rPr>
              <a:t> </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p:cNvSpPr/>
          <p:nvPr/>
        </p:nvSpPr>
        <p:spPr>
          <a:xfrm>
            <a:off x="6336421" y="4192103"/>
            <a:ext cx="2425700" cy="863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6336421" y="2693956"/>
            <a:ext cx="2425700" cy="863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127317" y="1333500"/>
            <a:ext cx="2425700" cy="863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188579" y="5309968"/>
            <a:ext cx="2425700" cy="863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330200" y="4104680"/>
            <a:ext cx="2425700" cy="863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330200" y="2617756"/>
            <a:ext cx="2425700" cy="863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181100" y="1333500"/>
            <a:ext cx="2425700" cy="863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8"/>
            <a:ext cx="8229600" cy="611074"/>
          </a:xfrm>
        </p:spPr>
        <p:txBody>
          <a:bodyPr>
            <a:normAutofit fontScale="90000"/>
          </a:bodyPr>
          <a:lstStyle/>
          <a:p>
            <a:r>
              <a:rPr lang="en-US" dirty="0" smtClean="0"/>
              <a:t>Connection to other physics branches</a:t>
            </a:r>
            <a:endParaRPr lang="en-US" dirty="0"/>
          </a:p>
        </p:txBody>
      </p:sp>
      <p:pic>
        <p:nvPicPr>
          <p:cNvPr id="4" name="Picture 3" descr="sun_sketch.png"/>
          <p:cNvPicPr>
            <a:picLocks noChangeAspect="1"/>
          </p:cNvPicPr>
          <p:nvPr/>
        </p:nvPicPr>
        <p:blipFill>
          <a:blip r:embed="rId2"/>
          <a:stretch>
            <a:fillRect/>
          </a:stretch>
        </p:blipFill>
        <p:spPr>
          <a:xfrm>
            <a:off x="3277479" y="2516156"/>
            <a:ext cx="2294338" cy="2342013"/>
          </a:xfrm>
          <a:prstGeom prst="rect">
            <a:avLst/>
          </a:prstGeom>
        </p:spPr>
      </p:pic>
      <p:sp>
        <p:nvSpPr>
          <p:cNvPr id="5" name="TextBox 4"/>
          <p:cNvSpPr txBox="1"/>
          <p:nvPr/>
        </p:nvSpPr>
        <p:spPr>
          <a:xfrm>
            <a:off x="3892550" y="3613150"/>
            <a:ext cx="1149350" cy="307777"/>
          </a:xfrm>
          <a:prstGeom prst="rect">
            <a:avLst/>
          </a:prstGeom>
          <a:noFill/>
        </p:spPr>
        <p:txBody>
          <a:bodyPr wrap="square" rtlCol="0">
            <a:spAutoFit/>
          </a:bodyPr>
          <a:lstStyle/>
          <a:p>
            <a:pPr algn="ctr"/>
            <a:r>
              <a:rPr lang="en-US" sz="1400" b="1" dirty="0" smtClean="0">
                <a:solidFill>
                  <a:srgbClr val="FF0000"/>
                </a:solidFill>
              </a:rPr>
              <a:t>Solar physics</a:t>
            </a:r>
            <a:endParaRPr lang="en-US" sz="1400" b="1" dirty="0">
              <a:solidFill>
                <a:srgbClr val="FF0000"/>
              </a:solidFill>
            </a:endParaRPr>
          </a:p>
        </p:txBody>
      </p:sp>
      <p:sp>
        <p:nvSpPr>
          <p:cNvPr id="6" name="TextBox 5"/>
          <p:cNvSpPr txBox="1"/>
          <p:nvPr/>
        </p:nvSpPr>
        <p:spPr>
          <a:xfrm>
            <a:off x="1562100" y="1435100"/>
            <a:ext cx="2209800" cy="646331"/>
          </a:xfrm>
          <a:prstGeom prst="rect">
            <a:avLst/>
          </a:prstGeom>
          <a:noFill/>
        </p:spPr>
        <p:txBody>
          <a:bodyPr wrap="square" rtlCol="0">
            <a:spAutoFit/>
          </a:bodyPr>
          <a:lstStyle/>
          <a:p>
            <a:r>
              <a:rPr lang="en-US" dirty="0" smtClean="0">
                <a:solidFill>
                  <a:srgbClr val="FFFF00"/>
                </a:solidFill>
              </a:rPr>
              <a:t>Plasma physics/turbulence</a:t>
            </a:r>
            <a:endParaRPr lang="en-US" dirty="0">
              <a:solidFill>
                <a:srgbClr val="FFFF00"/>
              </a:solidFill>
            </a:endParaRPr>
          </a:p>
        </p:txBody>
      </p:sp>
      <p:sp>
        <p:nvSpPr>
          <p:cNvPr id="8" name="TextBox 7"/>
          <p:cNvSpPr txBox="1"/>
          <p:nvPr/>
        </p:nvSpPr>
        <p:spPr>
          <a:xfrm>
            <a:off x="6450720" y="4248150"/>
            <a:ext cx="2439279" cy="646331"/>
          </a:xfrm>
          <a:prstGeom prst="rect">
            <a:avLst/>
          </a:prstGeom>
          <a:noFill/>
        </p:spPr>
        <p:txBody>
          <a:bodyPr wrap="square" rtlCol="0">
            <a:spAutoFit/>
          </a:bodyPr>
          <a:lstStyle/>
          <a:p>
            <a:r>
              <a:rPr lang="en-US" dirty="0" smtClean="0">
                <a:solidFill>
                  <a:srgbClr val="FFFF00"/>
                </a:solidFill>
              </a:rPr>
              <a:t>Solar-terrestrial relations, Earth climate</a:t>
            </a:r>
            <a:endParaRPr lang="en-US" dirty="0">
              <a:solidFill>
                <a:srgbClr val="FFFF00"/>
              </a:solidFill>
            </a:endParaRPr>
          </a:p>
        </p:txBody>
      </p:sp>
      <p:sp>
        <p:nvSpPr>
          <p:cNvPr id="9" name="TextBox 8"/>
          <p:cNvSpPr txBox="1"/>
          <p:nvPr/>
        </p:nvSpPr>
        <p:spPr>
          <a:xfrm>
            <a:off x="546100" y="4231572"/>
            <a:ext cx="2209800" cy="646331"/>
          </a:xfrm>
          <a:prstGeom prst="rect">
            <a:avLst/>
          </a:prstGeom>
          <a:noFill/>
        </p:spPr>
        <p:txBody>
          <a:bodyPr wrap="square" rtlCol="0">
            <a:spAutoFit/>
          </a:bodyPr>
          <a:lstStyle/>
          <a:p>
            <a:r>
              <a:rPr lang="en-US" dirty="0" smtClean="0">
                <a:solidFill>
                  <a:srgbClr val="FFFF00"/>
                </a:solidFill>
              </a:rPr>
              <a:t>Atomic/molecular/nuclear physics</a:t>
            </a:r>
            <a:endParaRPr lang="en-US" dirty="0">
              <a:solidFill>
                <a:srgbClr val="FFFF00"/>
              </a:solidFill>
            </a:endParaRPr>
          </a:p>
        </p:txBody>
      </p:sp>
      <p:sp>
        <p:nvSpPr>
          <p:cNvPr id="10" name="TextBox 9"/>
          <p:cNvSpPr txBox="1"/>
          <p:nvPr/>
        </p:nvSpPr>
        <p:spPr>
          <a:xfrm>
            <a:off x="3328279" y="5411568"/>
            <a:ext cx="2209800" cy="646331"/>
          </a:xfrm>
          <a:prstGeom prst="rect">
            <a:avLst/>
          </a:prstGeom>
          <a:noFill/>
        </p:spPr>
        <p:txBody>
          <a:bodyPr wrap="square" rtlCol="0">
            <a:spAutoFit/>
          </a:bodyPr>
          <a:lstStyle/>
          <a:p>
            <a:r>
              <a:rPr lang="en-US" dirty="0" smtClean="0">
                <a:solidFill>
                  <a:srgbClr val="FFFF00"/>
                </a:solidFill>
              </a:rPr>
              <a:t>Fundamental physics/gravitation/neutrinos</a:t>
            </a:r>
            <a:endParaRPr lang="en-US" dirty="0">
              <a:solidFill>
                <a:srgbClr val="FFFF00"/>
              </a:solidFill>
            </a:endParaRPr>
          </a:p>
        </p:txBody>
      </p:sp>
      <p:sp>
        <p:nvSpPr>
          <p:cNvPr id="11" name="TextBox 10"/>
          <p:cNvSpPr txBox="1"/>
          <p:nvPr/>
        </p:nvSpPr>
        <p:spPr>
          <a:xfrm>
            <a:off x="6552321" y="2905720"/>
            <a:ext cx="2209800" cy="369332"/>
          </a:xfrm>
          <a:prstGeom prst="rect">
            <a:avLst/>
          </a:prstGeom>
          <a:noFill/>
        </p:spPr>
        <p:txBody>
          <a:bodyPr wrap="square" rtlCol="0">
            <a:spAutoFit/>
          </a:bodyPr>
          <a:lstStyle/>
          <a:p>
            <a:r>
              <a:rPr lang="en-US" dirty="0" smtClean="0">
                <a:solidFill>
                  <a:srgbClr val="FFFF00"/>
                </a:solidFill>
              </a:rPr>
              <a:t>Solar and </a:t>
            </a:r>
            <a:r>
              <a:rPr lang="en-US" dirty="0" err="1" smtClean="0">
                <a:solidFill>
                  <a:srgbClr val="FFFF00"/>
                </a:solidFill>
              </a:rPr>
              <a:t>exo</a:t>
            </a:r>
            <a:r>
              <a:rPr lang="en-US" dirty="0" smtClean="0">
                <a:solidFill>
                  <a:srgbClr val="FFFF00"/>
                </a:solidFill>
              </a:rPr>
              <a:t>-planets</a:t>
            </a:r>
            <a:endParaRPr lang="en-US" dirty="0">
              <a:solidFill>
                <a:srgbClr val="FFFF00"/>
              </a:solidFill>
            </a:endParaRPr>
          </a:p>
        </p:txBody>
      </p:sp>
      <p:sp>
        <p:nvSpPr>
          <p:cNvPr id="12" name="TextBox 11"/>
          <p:cNvSpPr txBox="1"/>
          <p:nvPr/>
        </p:nvSpPr>
        <p:spPr>
          <a:xfrm>
            <a:off x="5381317" y="1435100"/>
            <a:ext cx="2209800" cy="646331"/>
          </a:xfrm>
          <a:prstGeom prst="rect">
            <a:avLst/>
          </a:prstGeom>
          <a:noFill/>
        </p:spPr>
        <p:txBody>
          <a:bodyPr wrap="square" rtlCol="0">
            <a:spAutoFit/>
          </a:bodyPr>
          <a:lstStyle/>
          <a:p>
            <a:r>
              <a:rPr lang="en-US" dirty="0" smtClean="0">
                <a:solidFill>
                  <a:srgbClr val="FFFF00"/>
                </a:solidFill>
              </a:rPr>
              <a:t>Stellar physics/activity/evolution</a:t>
            </a:r>
            <a:endParaRPr lang="en-US" dirty="0">
              <a:solidFill>
                <a:srgbClr val="FFFF00"/>
              </a:solidFill>
            </a:endParaRPr>
          </a:p>
        </p:txBody>
      </p:sp>
      <p:sp>
        <p:nvSpPr>
          <p:cNvPr id="13" name="TextBox 12"/>
          <p:cNvSpPr txBox="1"/>
          <p:nvPr/>
        </p:nvSpPr>
        <p:spPr>
          <a:xfrm>
            <a:off x="546100" y="2829520"/>
            <a:ext cx="2209800" cy="369332"/>
          </a:xfrm>
          <a:prstGeom prst="rect">
            <a:avLst/>
          </a:prstGeom>
          <a:noFill/>
        </p:spPr>
        <p:txBody>
          <a:bodyPr wrap="square" rtlCol="0">
            <a:spAutoFit/>
          </a:bodyPr>
          <a:lstStyle/>
          <a:p>
            <a:r>
              <a:rPr lang="en-US" dirty="0" smtClean="0">
                <a:solidFill>
                  <a:srgbClr val="FFFF00"/>
                </a:solidFill>
              </a:rPr>
              <a:t>Interstellar medium</a:t>
            </a:r>
            <a:endParaRPr lang="en-US" dirty="0">
              <a:solidFill>
                <a:srgbClr val="FFFF00"/>
              </a:solidFill>
            </a:endParaRPr>
          </a:p>
        </p:txBody>
      </p:sp>
      <p:cxnSp>
        <p:nvCxnSpPr>
          <p:cNvPr id="25" name="Straight Arrow Connector 24"/>
          <p:cNvCxnSpPr/>
          <p:nvPr/>
        </p:nvCxnSpPr>
        <p:spPr>
          <a:xfrm rot="16200000" flipV="1">
            <a:off x="3039689" y="2345990"/>
            <a:ext cx="1001752" cy="70397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rot="5400000" flipH="1" flipV="1">
            <a:off x="4668463" y="2253037"/>
            <a:ext cx="1001753" cy="889879"/>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rot="10800000">
            <a:off x="2755900" y="3198852"/>
            <a:ext cx="1016000" cy="28250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rot="10800000" flipV="1">
            <a:off x="2755900" y="4104680"/>
            <a:ext cx="1016000" cy="54352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rot="5400000">
            <a:off x="4076016" y="4966384"/>
            <a:ext cx="661768" cy="254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5041900" y="4104680"/>
            <a:ext cx="1294521" cy="54352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5127317" y="3275052"/>
            <a:ext cx="1209104" cy="28250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04862"/>
          </a:xfrm>
        </p:spPr>
        <p:txBody>
          <a:bodyPr>
            <a:normAutofit/>
          </a:bodyPr>
          <a:lstStyle/>
          <a:p>
            <a:r>
              <a:rPr lang="en-US" dirty="0" smtClean="0"/>
              <a:t>Plasma physics lab</a:t>
            </a:r>
            <a:endParaRPr lang="en-US" dirty="0"/>
          </a:p>
        </p:txBody>
      </p:sp>
      <p:pic>
        <p:nvPicPr>
          <p:cNvPr id="5" name="Picture 4" descr="den_tem_plot1.png"/>
          <p:cNvPicPr>
            <a:picLocks noChangeAspect="1"/>
          </p:cNvPicPr>
          <p:nvPr/>
        </p:nvPicPr>
        <p:blipFill>
          <a:blip r:embed="rId2"/>
          <a:stretch>
            <a:fillRect/>
          </a:stretch>
        </p:blipFill>
        <p:spPr>
          <a:xfrm>
            <a:off x="797607" y="914400"/>
            <a:ext cx="7470094" cy="582595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Gravitation/Relativity &amp; the Sun</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Curved light path / Mercury orbit precession: tests of General Relativity</a:t>
            </a:r>
          </a:p>
          <a:p>
            <a:r>
              <a:rPr lang="en-US" dirty="0" smtClean="0"/>
              <a:t>Red shift of spectral lines: test of Einstein’s Equivalence Principle</a:t>
            </a:r>
          </a:p>
          <a:p>
            <a:r>
              <a:rPr lang="en-US" dirty="0" smtClean="0"/>
              <a:t>Shape of the Sun: quadruple moment of solar gravitational field, tests for alternative relativity theories (e.g. </a:t>
            </a:r>
            <a:r>
              <a:rPr lang="en-US" dirty="0" err="1" smtClean="0"/>
              <a:t>Brans-Dicke</a:t>
            </a:r>
            <a:r>
              <a:rPr lang="en-US" dirty="0" smtClean="0"/>
              <a:t> theory)</a:t>
            </a:r>
          </a:p>
          <a:p>
            <a:r>
              <a:rPr lang="en-US" dirty="0" smtClean="0"/>
              <a:t>Solar evolution models/comparison to observations: tests for limits on evolution of fundamental constants</a:t>
            </a:r>
          </a:p>
          <a:p>
            <a:r>
              <a:rPr lang="en-US" dirty="0" smtClean="0"/>
              <a:t>Polarization of spectral lines: tests of Equivalence Principle and alternative theories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Solar neutrino problem</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Neutrinos are particles very weakly interacting with matter</a:t>
            </a:r>
          </a:p>
          <a:p>
            <a:r>
              <a:rPr lang="en-US" dirty="0" smtClean="0"/>
              <a:t>The Sun radiates neutrinos from proton-proton chain reaction (</a:t>
            </a:r>
            <a:r>
              <a:rPr lang="en-US" baseline="30000" dirty="0" smtClean="0"/>
              <a:t>1</a:t>
            </a:r>
            <a:r>
              <a:rPr lang="en-US" baseline="-25000" dirty="0" smtClean="0"/>
              <a:t>1</a:t>
            </a:r>
            <a:r>
              <a:rPr lang="en-US" dirty="0" smtClean="0"/>
              <a:t>H+</a:t>
            </a:r>
            <a:r>
              <a:rPr lang="en-US" baseline="30000" dirty="0" smtClean="0"/>
              <a:t>1</a:t>
            </a:r>
            <a:r>
              <a:rPr lang="en-US" baseline="-25000" dirty="0" smtClean="0"/>
              <a:t>1</a:t>
            </a:r>
            <a:r>
              <a:rPr lang="en-US" dirty="0" smtClean="0"/>
              <a:t>H -&gt; </a:t>
            </a:r>
            <a:r>
              <a:rPr lang="en-US" baseline="30000" dirty="0" smtClean="0"/>
              <a:t>2</a:t>
            </a:r>
            <a:r>
              <a:rPr lang="en-US" baseline="-25000" dirty="0" smtClean="0"/>
              <a:t>2</a:t>
            </a:r>
            <a:r>
              <a:rPr lang="en-US" dirty="0" smtClean="0"/>
              <a:t>He -&gt; </a:t>
            </a:r>
            <a:r>
              <a:rPr lang="en-US" baseline="30000" dirty="0" smtClean="0"/>
              <a:t>2</a:t>
            </a:r>
            <a:r>
              <a:rPr lang="en-US" baseline="-25000" dirty="0" smtClean="0"/>
              <a:t>1</a:t>
            </a:r>
            <a:r>
              <a:rPr lang="en-US" dirty="0" smtClean="0"/>
              <a:t>D+e</a:t>
            </a:r>
            <a:r>
              <a:rPr lang="en-US" baseline="30000" dirty="0" smtClean="0"/>
              <a:t>+</a:t>
            </a:r>
            <a:r>
              <a:rPr lang="en-US" dirty="0" smtClean="0"/>
              <a:t>+</a:t>
            </a:r>
            <a:r>
              <a:rPr lang="en-US" dirty="0" err="1" smtClean="0"/>
              <a:t>ν</a:t>
            </a:r>
            <a:r>
              <a:rPr lang="en-US" baseline="-25000" dirty="0" err="1" smtClean="0"/>
              <a:t>e</a:t>
            </a:r>
            <a:r>
              <a:rPr lang="en-US" dirty="0"/>
              <a:t>)</a:t>
            </a:r>
            <a:endParaRPr lang="en-US" dirty="0" smtClean="0"/>
          </a:p>
          <a:p>
            <a:r>
              <a:rPr lang="en-US" dirty="0" smtClean="0"/>
              <a:t>Measurements of neutrino flux went into discrepancy between the standard model of the solar interior and standard model of particle physics.</a:t>
            </a:r>
          </a:p>
          <a:p>
            <a:r>
              <a:rPr lang="en-US" dirty="0" smtClean="0"/>
              <a:t>This discrepancy lead to a discovery of neutrino mass -&gt; neutrinos can change their types and be unnoticed by neutrino detectors.</a:t>
            </a:r>
          </a:p>
          <a:p>
            <a:r>
              <a:rPr lang="en-US" dirty="0" smtClean="0"/>
              <a:t>Surprisingly, </a:t>
            </a:r>
            <a:r>
              <a:rPr lang="en-US" dirty="0" smtClean="0">
                <a:solidFill>
                  <a:srgbClr val="FF0000"/>
                </a:solidFill>
              </a:rPr>
              <a:t>the standard solar model was correct, particle physics was wrong!</a:t>
            </a:r>
            <a:endParaRPr lang="en-US" dirty="0">
              <a:solidFill>
                <a:srgbClr val="FF0000"/>
              </a:solidFill>
            </a:endParaRPr>
          </a:p>
        </p:txBody>
      </p:sp>
    </p:spTree>
    <p:extLst>
      <p:ext uri="{BB962C8B-B14F-4D97-AF65-F5344CB8AC3E}">
        <p14:creationId xmlns:p14="http://schemas.microsoft.com/office/powerpoint/2010/main" val="236801074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Other stars have magnetic activity too!</a:t>
            </a:r>
            <a:endParaRPr lang="en-US" dirty="0"/>
          </a:p>
        </p:txBody>
      </p:sp>
      <p:pic>
        <p:nvPicPr>
          <p:cNvPr id="4" name="Picture 3" descr="HR_diagram.jpg"/>
          <p:cNvPicPr>
            <a:picLocks noChangeAspect="1"/>
          </p:cNvPicPr>
          <p:nvPr/>
        </p:nvPicPr>
        <p:blipFill>
          <a:blip r:embed="rId2"/>
          <a:stretch>
            <a:fillRect/>
          </a:stretch>
        </p:blipFill>
        <p:spPr>
          <a:xfrm>
            <a:off x="2603500" y="1660525"/>
            <a:ext cx="6540500" cy="4905375"/>
          </a:xfrm>
          <a:prstGeom prst="rect">
            <a:avLst/>
          </a:prstGeom>
        </p:spPr>
      </p:pic>
      <p:sp>
        <p:nvSpPr>
          <p:cNvPr id="5" name="TextBox 4"/>
          <p:cNvSpPr txBox="1"/>
          <p:nvPr/>
        </p:nvSpPr>
        <p:spPr>
          <a:xfrm>
            <a:off x="457200" y="1663700"/>
            <a:ext cx="2736647" cy="2031325"/>
          </a:xfrm>
          <a:prstGeom prst="rect">
            <a:avLst/>
          </a:prstGeom>
          <a:noFill/>
        </p:spPr>
        <p:txBody>
          <a:bodyPr wrap="square" rtlCol="0">
            <a:spAutoFit/>
          </a:bodyPr>
          <a:lstStyle/>
          <a:p>
            <a:pPr>
              <a:buFont typeface="Arial"/>
              <a:buChar char="•"/>
            </a:pPr>
            <a:r>
              <a:rPr lang="en-US" dirty="0" smtClean="0"/>
              <a:t>The Sun is best studied!</a:t>
            </a:r>
          </a:p>
          <a:p>
            <a:pPr>
              <a:buFont typeface="Arial"/>
              <a:buChar char="•"/>
            </a:pPr>
            <a:r>
              <a:rPr lang="en-US" dirty="0" smtClean="0">
                <a:solidFill>
                  <a:srgbClr val="FF0000"/>
                </a:solidFill>
              </a:rPr>
              <a:t>F, G, K, M stars (with outer convective envelopes) show magnetic activity and have B of G-</a:t>
            </a:r>
            <a:r>
              <a:rPr lang="en-US" dirty="0" err="1" smtClean="0">
                <a:solidFill>
                  <a:srgbClr val="FF0000"/>
                </a:solidFill>
              </a:rPr>
              <a:t>kG</a:t>
            </a:r>
            <a:r>
              <a:rPr lang="en-US" dirty="0" smtClean="0">
                <a:solidFill>
                  <a:srgbClr val="FF0000"/>
                </a:solidFill>
              </a:rPr>
              <a:t>.</a:t>
            </a:r>
          </a:p>
          <a:p>
            <a:endParaRPr lang="en-US" dirty="0" smtClean="0"/>
          </a:p>
          <a:p>
            <a:endParaRPr lang="en-US" dirty="0"/>
          </a:p>
        </p:txBody>
      </p:sp>
      <p:cxnSp>
        <p:nvCxnSpPr>
          <p:cNvPr id="10" name="Straight Connector 9"/>
          <p:cNvCxnSpPr/>
          <p:nvPr/>
        </p:nvCxnSpPr>
        <p:spPr>
          <a:xfrm rot="10800000" flipV="1">
            <a:off x="6007100" y="2425700"/>
            <a:ext cx="1435100" cy="7620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a:off x="4730749" y="3244851"/>
            <a:ext cx="2019306" cy="533403"/>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473700" y="4521206"/>
            <a:ext cx="1765300" cy="1168394"/>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7239000" y="5689600"/>
            <a:ext cx="381000" cy="1588"/>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16200000" flipV="1">
            <a:off x="5899150" y="3968750"/>
            <a:ext cx="3263900" cy="17780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
        <p:nvSpPr>
          <p:cNvPr id="23" name="Donut 22"/>
          <p:cNvSpPr/>
          <p:nvPr/>
        </p:nvSpPr>
        <p:spPr>
          <a:xfrm>
            <a:off x="5867400" y="4127500"/>
            <a:ext cx="457200" cy="469900"/>
          </a:xfrm>
          <a:prstGeom prst="donu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cxnSp>
        <p:nvCxnSpPr>
          <p:cNvPr id="25" name="Straight Connector 24"/>
          <p:cNvCxnSpPr/>
          <p:nvPr/>
        </p:nvCxnSpPr>
        <p:spPr>
          <a:xfrm>
            <a:off x="4406900" y="3009900"/>
            <a:ext cx="914400" cy="812800"/>
          </a:xfrm>
          <a:prstGeom prst="line">
            <a:avLst/>
          </a:prstGeom>
          <a:ln>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5400000">
            <a:off x="4889500" y="3848100"/>
            <a:ext cx="457200" cy="406400"/>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16200000" flipV="1">
            <a:off x="3987800" y="3352800"/>
            <a:ext cx="939800" cy="914400"/>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4000500" y="3009900"/>
            <a:ext cx="406400" cy="330200"/>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508000" y="4483100"/>
            <a:ext cx="2736647" cy="2031325"/>
          </a:xfrm>
          <a:prstGeom prst="rect">
            <a:avLst/>
          </a:prstGeom>
          <a:noFill/>
        </p:spPr>
        <p:txBody>
          <a:bodyPr wrap="square" rtlCol="0">
            <a:spAutoFit/>
          </a:bodyPr>
          <a:lstStyle/>
          <a:p>
            <a:pPr>
              <a:buFont typeface="Arial"/>
              <a:buChar char="•"/>
            </a:pPr>
            <a:r>
              <a:rPr lang="en-US" dirty="0" smtClean="0">
                <a:solidFill>
                  <a:schemeClr val="accent5"/>
                </a:solidFill>
              </a:rPr>
              <a:t>Early-type starts </a:t>
            </a:r>
            <a:r>
              <a:rPr lang="en-US" dirty="0" err="1" smtClean="0">
                <a:solidFill>
                  <a:schemeClr val="accent5"/>
                </a:solidFill>
              </a:rPr>
              <a:t>Ap</a:t>
            </a:r>
            <a:r>
              <a:rPr lang="en-US" dirty="0" smtClean="0">
                <a:solidFill>
                  <a:schemeClr val="accent5"/>
                </a:solidFill>
              </a:rPr>
              <a:t>, Bp (kG-100kG), Be (100G)</a:t>
            </a:r>
          </a:p>
          <a:p>
            <a:pPr>
              <a:buFont typeface="Arial"/>
              <a:buChar char="•"/>
            </a:pPr>
            <a:r>
              <a:rPr lang="en-US" dirty="0" smtClean="0">
                <a:solidFill>
                  <a:schemeClr val="tx2">
                    <a:lumMod val="50000"/>
                    <a:lumOff val="50000"/>
                  </a:schemeClr>
                </a:solidFill>
              </a:rPr>
              <a:t>White dwarfs (kG-10</a:t>
            </a:r>
            <a:r>
              <a:rPr lang="en-US" baseline="30000" dirty="0" smtClean="0">
                <a:solidFill>
                  <a:schemeClr val="tx2">
                    <a:lumMod val="50000"/>
                    <a:lumOff val="50000"/>
                  </a:schemeClr>
                </a:solidFill>
              </a:rPr>
              <a:t>9</a:t>
            </a:r>
            <a:r>
              <a:rPr lang="en-US" dirty="0" smtClean="0">
                <a:solidFill>
                  <a:schemeClr val="tx2">
                    <a:lumMod val="50000"/>
                    <a:lumOff val="50000"/>
                  </a:schemeClr>
                </a:solidFill>
              </a:rPr>
              <a:t>G), no activity</a:t>
            </a:r>
          </a:p>
          <a:p>
            <a:pPr>
              <a:buFont typeface="Arial"/>
              <a:buChar char="•"/>
            </a:pPr>
            <a:r>
              <a:rPr lang="en-US" dirty="0" smtClean="0">
                <a:solidFill>
                  <a:schemeClr val="tx2">
                    <a:lumMod val="50000"/>
                    <a:lumOff val="50000"/>
                  </a:schemeClr>
                </a:solidFill>
              </a:rPr>
              <a:t>Pulsars/black holes (not on H-R diagram)</a:t>
            </a:r>
          </a:p>
          <a:p>
            <a:endParaRPr lang="en-US" dirty="0"/>
          </a:p>
        </p:txBody>
      </p:sp>
      <p:cxnSp>
        <p:nvCxnSpPr>
          <p:cNvPr id="37" name="Straight Connector 36"/>
          <p:cNvCxnSpPr/>
          <p:nvPr/>
        </p:nvCxnSpPr>
        <p:spPr>
          <a:xfrm>
            <a:off x="4000500" y="4762500"/>
            <a:ext cx="914400" cy="7493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4914900" y="5203230"/>
            <a:ext cx="406400" cy="30857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10800000">
            <a:off x="4203700" y="4279900"/>
            <a:ext cx="1117600" cy="92333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5400000">
            <a:off x="3860800" y="4419601"/>
            <a:ext cx="482600" cy="203199"/>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862"/>
            <a:ext cx="8229600" cy="1143000"/>
          </a:xfrm>
        </p:spPr>
        <p:txBody>
          <a:bodyPr/>
          <a:lstStyle/>
          <a:p>
            <a:r>
              <a:rPr lang="en-US" dirty="0" smtClean="0"/>
              <a:t>Other stars</a:t>
            </a:r>
            <a:endParaRPr lang="en-US" dirty="0"/>
          </a:p>
        </p:txBody>
      </p:sp>
      <p:pic>
        <p:nvPicPr>
          <p:cNvPr id="4" name="Picture 3" descr="sma_betelgeuse.png"/>
          <p:cNvPicPr>
            <a:picLocks noChangeAspect="1"/>
          </p:cNvPicPr>
          <p:nvPr/>
        </p:nvPicPr>
        <p:blipFill>
          <a:blip r:embed="rId2"/>
          <a:stretch>
            <a:fillRect/>
          </a:stretch>
        </p:blipFill>
        <p:spPr>
          <a:xfrm>
            <a:off x="234950" y="1087438"/>
            <a:ext cx="2247900" cy="3721100"/>
          </a:xfrm>
          <a:prstGeom prst="rect">
            <a:avLst/>
          </a:prstGeom>
        </p:spPr>
      </p:pic>
      <p:pic>
        <p:nvPicPr>
          <p:cNvPr id="5" name="Picture 4" descr="sma_hd12545.png"/>
          <p:cNvPicPr>
            <a:picLocks noChangeAspect="1"/>
          </p:cNvPicPr>
          <p:nvPr/>
        </p:nvPicPr>
        <p:blipFill>
          <a:blip r:embed="rId3"/>
          <a:stretch>
            <a:fillRect/>
          </a:stretch>
        </p:blipFill>
        <p:spPr>
          <a:xfrm>
            <a:off x="3066073" y="1100138"/>
            <a:ext cx="3024554" cy="2438400"/>
          </a:xfrm>
          <a:prstGeom prst="rect">
            <a:avLst/>
          </a:prstGeom>
        </p:spPr>
      </p:pic>
      <p:pic>
        <p:nvPicPr>
          <p:cNvPr id="6" name="Picture 5" descr="sma_IIPeg.png"/>
          <p:cNvPicPr>
            <a:picLocks noChangeAspect="1"/>
          </p:cNvPicPr>
          <p:nvPr/>
        </p:nvPicPr>
        <p:blipFill>
          <a:blip r:embed="rId4"/>
          <a:stretch>
            <a:fillRect/>
          </a:stretch>
        </p:blipFill>
        <p:spPr>
          <a:xfrm>
            <a:off x="4889500" y="3278121"/>
            <a:ext cx="4121150" cy="3170115"/>
          </a:xfrm>
          <a:prstGeom prst="rect">
            <a:avLst/>
          </a:prstGeom>
        </p:spPr>
      </p:pic>
      <p:sp>
        <p:nvSpPr>
          <p:cNvPr id="7" name="TextBox 6"/>
          <p:cNvSpPr txBox="1"/>
          <p:nvPr/>
        </p:nvSpPr>
        <p:spPr>
          <a:xfrm>
            <a:off x="133350" y="5321300"/>
            <a:ext cx="3613150" cy="1477328"/>
          </a:xfrm>
          <a:prstGeom prst="rect">
            <a:avLst/>
          </a:prstGeom>
          <a:noFill/>
        </p:spPr>
        <p:txBody>
          <a:bodyPr wrap="square" rtlCol="0">
            <a:spAutoFit/>
          </a:bodyPr>
          <a:lstStyle/>
          <a:p>
            <a:r>
              <a:rPr lang="en-US" dirty="0" smtClean="0"/>
              <a:t>Betelgeuse: models and recent </a:t>
            </a:r>
            <a:r>
              <a:rPr lang="en-US" dirty="0" err="1" smtClean="0"/>
              <a:t>spectropolarimetric</a:t>
            </a:r>
            <a:r>
              <a:rPr lang="en-US" dirty="0" smtClean="0"/>
              <a:t> measurements show B=1G, produced by local dynamo in upper layers of convection zone.</a:t>
            </a:r>
            <a:endParaRPr lang="en-US" dirty="0"/>
          </a:p>
        </p:txBody>
      </p:sp>
      <p:sp>
        <p:nvSpPr>
          <p:cNvPr id="8" name="TextBox 7"/>
          <p:cNvSpPr txBox="1"/>
          <p:nvPr/>
        </p:nvSpPr>
        <p:spPr>
          <a:xfrm>
            <a:off x="6108700" y="998538"/>
            <a:ext cx="2825750" cy="923330"/>
          </a:xfrm>
          <a:prstGeom prst="rect">
            <a:avLst/>
          </a:prstGeom>
          <a:noFill/>
        </p:spPr>
        <p:txBody>
          <a:bodyPr wrap="square" rtlCol="0">
            <a:spAutoFit/>
          </a:bodyPr>
          <a:lstStyle/>
          <a:p>
            <a:r>
              <a:rPr lang="en-US" dirty="0" smtClean="0"/>
              <a:t>HD12545: a big </a:t>
            </a:r>
            <a:r>
              <a:rPr lang="en-US" dirty="0" err="1" smtClean="0"/>
              <a:t>starspot</a:t>
            </a:r>
            <a:r>
              <a:rPr lang="en-US" dirty="0" smtClean="0"/>
              <a:t> was detected using Doppler imaging on this giant star.</a:t>
            </a:r>
            <a:endParaRPr lang="en-US" dirty="0"/>
          </a:p>
        </p:txBody>
      </p:sp>
      <p:sp>
        <p:nvSpPr>
          <p:cNvPr id="9" name="TextBox 8"/>
          <p:cNvSpPr txBox="1"/>
          <p:nvPr/>
        </p:nvSpPr>
        <p:spPr>
          <a:xfrm>
            <a:off x="2781300" y="3759200"/>
            <a:ext cx="2108200" cy="1200329"/>
          </a:xfrm>
          <a:prstGeom prst="rect">
            <a:avLst/>
          </a:prstGeom>
          <a:noFill/>
        </p:spPr>
        <p:txBody>
          <a:bodyPr wrap="square" rtlCol="0">
            <a:spAutoFit/>
          </a:bodyPr>
          <a:lstStyle/>
          <a:p>
            <a:r>
              <a:rPr lang="en-US" dirty="0" smtClean="0"/>
              <a:t>II </a:t>
            </a:r>
            <a:r>
              <a:rPr lang="en-US" dirty="0" err="1" smtClean="0"/>
              <a:t>Pegasi</a:t>
            </a:r>
            <a:r>
              <a:rPr lang="en-US" dirty="0" smtClean="0"/>
              <a:t>: flares observed 10</a:t>
            </a:r>
            <a:r>
              <a:rPr lang="en-US" baseline="30000" dirty="0" smtClean="0"/>
              <a:t>8 </a:t>
            </a:r>
            <a:r>
              <a:rPr lang="en-US" dirty="0" smtClean="0"/>
              <a:t>times more energetic than the solar ones.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138"/>
            <a:ext cx="8229600" cy="1143000"/>
          </a:xfrm>
        </p:spPr>
        <p:txBody>
          <a:bodyPr/>
          <a:lstStyle/>
          <a:p>
            <a:r>
              <a:rPr lang="en-US" dirty="0" smtClean="0"/>
              <a:t>The Sun and Earth</a:t>
            </a:r>
            <a:endParaRPr lang="en-US" dirty="0"/>
          </a:p>
        </p:txBody>
      </p:sp>
      <p:pic>
        <p:nvPicPr>
          <p:cNvPr id="4" name="Picture 3"/>
          <p:cNvPicPr>
            <a:picLocks noChangeAspect="1"/>
          </p:cNvPicPr>
          <p:nvPr/>
        </p:nvPicPr>
        <p:blipFill>
          <a:blip r:embed="rId2"/>
          <a:stretch>
            <a:fillRect/>
          </a:stretch>
        </p:blipFill>
        <p:spPr>
          <a:xfrm>
            <a:off x="749300" y="2855118"/>
            <a:ext cx="7734300" cy="3854259"/>
          </a:xfrm>
          <a:prstGeom prst="rect">
            <a:avLst/>
          </a:prstGeom>
        </p:spPr>
      </p:pic>
      <p:sp>
        <p:nvSpPr>
          <p:cNvPr id="5" name="TextBox 4"/>
          <p:cNvSpPr txBox="1"/>
          <p:nvPr/>
        </p:nvSpPr>
        <p:spPr>
          <a:xfrm>
            <a:off x="749300" y="1168400"/>
            <a:ext cx="7734300" cy="1477328"/>
          </a:xfrm>
          <a:prstGeom prst="rect">
            <a:avLst/>
          </a:prstGeom>
          <a:noFill/>
        </p:spPr>
        <p:txBody>
          <a:bodyPr wrap="square" rtlCol="0">
            <a:spAutoFit/>
          </a:bodyPr>
          <a:lstStyle/>
          <a:p>
            <a:pPr>
              <a:buFont typeface="Arial"/>
              <a:buChar char="•"/>
            </a:pPr>
            <a:r>
              <a:rPr lang="en-US" dirty="0" smtClean="0"/>
              <a:t>Solar output affects the magnetosphere and atmosphere of Earth (and other planets) </a:t>
            </a:r>
          </a:p>
          <a:p>
            <a:pPr>
              <a:buFont typeface="Arial"/>
              <a:buChar char="•"/>
            </a:pPr>
            <a:r>
              <a:rPr lang="en-US" dirty="0" smtClean="0"/>
              <a:t>Habitable environment on Earth exists due to solar energy</a:t>
            </a:r>
          </a:p>
          <a:p>
            <a:pPr>
              <a:buFont typeface="Arial"/>
              <a:buChar char="•"/>
            </a:pPr>
            <a:r>
              <a:rPr lang="en-US" dirty="0" smtClean="0"/>
              <a:t>Questions about evolution of other planets in Solar System: water on Mars? future of Venus?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structure</a:t>
            </a:r>
            <a:endParaRPr lang="en-US" dirty="0"/>
          </a:p>
        </p:txBody>
      </p:sp>
      <p:sp>
        <p:nvSpPr>
          <p:cNvPr id="3" name="Content Placeholder 2"/>
          <p:cNvSpPr>
            <a:spLocks noGrp="1"/>
          </p:cNvSpPr>
          <p:nvPr>
            <p:ph idx="1"/>
          </p:nvPr>
        </p:nvSpPr>
        <p:spPr/>
        <p:txBody>
          <a:bodyPr>
            <a:normAutofit lnSpcReduction="10000"/>
          </a:bodyPr>
          <a:lstStyle/>
          <a:p>
            <a:r>
              <a:rPr lang="en-US" dirty="0" smtClean="0"/>
              <a:t>My part - 12 lectures: week 1 – week 6</a:t>
            </a:r>
          </a:p>
          <a:p>
            <a:r>
              <a:rPr lang="en-US" dirty="0" smtClean="0"/>
              <a:t>6 assignments: </a:t>
            </a:r>
          </a:p>
          <a:p>
            <a:r>
              <a:rPr lang="en-US" dirty="0" smtClean="0"/>
              <a:t>5 (each week) to do at home (5% of final mark)</a:t>
            </a:r>
          </a:p>
          <a:p>
            <a:r>
              <a:rPr lang="en-US" dirty="0" smtClean="0"/>
              <a:t>1 assignment – computational work (10%) ?</a:t>
            </a:r>
          </a:p>
          <a:p>
            <a:r>
              <a:rPr lang="en-US" dirty="0" smtClean="0"/>
              <a:t>Exam: 70% two parts </a:t>
            </a:r>
          </a:p>
          <a:p>
            <a:endParaRPr lang="en-US" dirty="0"/>
          </a:p>
          <a:p>
            <a:r>
              <a:rPr lang="en-US" dirty="0" smtClean="0"/>
              <a:t>Question time.</a:t>
            </a:r>
            <a:endParaRPr lang="en-US" dirty="0"/>
          </a:p>
        </p:txBody>
      </p:sp>
    </p:spTree>
    <p:extLst>
      <p:ext uri="{BB962C8B-B14F-4D97-AF65-F5344CB8AC3E}">
        <p14:creationId xmlns:p14="http://schemas.microsoft.com/office/powerpoint/2010/main" val="349920077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Solar wind story</a:t>
            </a:r>
            <a:endParaRPr lang="en-US" dirty="0"/>
          </a:p>
        </p:txBody>
      </p:sp>
      <p:sp>
        <p:nvSpPr>
          <p:cNvPr id="3" name="Content Placeholder 2"/>
          <p:cNvSpPr>
            <a:spLocks noGrp="1"/>
          </p:cNvSpPr>
          <p:nvPr>
            <p:ph idx="1"/>
          </p:nvPr>
        </p:nvSpPr>
        <p:spPr/>
        <p:txBody>
          <a:bodyPr>
            <a:normAutofit/>
          </a:bodyPr>
          <a:lstStyle/>
          <a:p>
            <a:r>
              <a:rPr lang="en-US" sz="1800" dirty="0" smtClean="0"/>
              <a:t>In 1859, Richard Carrington and Richard Hodgson independently made the first observation of what would later be called a solar flare. This is a sudden outburst of energy from the Sun's atmosphere. On the following day, a geomagnetic storm was observed, and Carrington suspected that there might be a connection.</a:t>
            </a:r>
          </a:p>
          <a:p>
            <a:r>
              <a:rPr lang="en-US" sz="1800" dirty="0" smtClean="0"/>
              <a:t>Eugene Parker showed that even though the Sun's corona is strongly attracted by solar gravity, it is such a good conductor of heat that it is still very hot at large distances. Since gravity weakens as distance from the Sun increases, the outer coronal atmosphere escapes supersonically into interstellar space.</a:t>
            </a:r>
          </a:p>
          <a:p>
            <a:r>
              <a:rPr lang="en-US" sz="1800" dirty="0" smtClean="0"/>
              <a:t>Opposition to Parker's hypothesis on the solar wind was strong. The paper he submitted to the Astrophysical Journal in 1958 was rejected by two reviewers. It was saved by the editor </a:t>
            </a:r>
            <a:r>
              <a:rPr lang="en-US" sz="1800" dirty="0" err="1" smtClean="0"/>
              <a:t>Subrahmanyan</a:t>
            </a:r>
            <a:r>
              <a:rPr lang="en-US" sz="1800" dirty="0" smtClean="0"/>
              <a:t> Chandrasekhar.</a:t>
            </a:r>
          </a:p>
          <a:p>
            <a:r>
              <a:rPr lang="en-US" sz="1800" dirty="0" smtClean="0"/>
              <a:t>In January 1959, the Soviet satellite Luna 1 first directly observed the solar wind and measured its strength.</a:t>
            </a:r>
            <a:endParaRPr lang="en-US" sz="1800" dirty="0"/>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162"/>
            <a:ext cx="8229600" cy="1143000"/>
          </a:xfrm>
        </p:spPr>
        <p:txBody>
          <a:bodyPr/>
          <a:lstStyle/>
          <a:p>
            <a:r>
              <a:rPr lang="en-US" dirty="0" smtClean="0"/>
              <a:t>Back to Earth: solar influence</a:t>
            </a:r>
            <a:endParaRPr lang="en-US" dirty="0"/>
          </a:p>
        </p:txBody>
      </p:sp>
      <p:pic>
        <p:nvPicPr>
          <p:cNvPr id="9" name="Picture 8" descr="powergrid2"/>
          <p:cNvPicPr>
            <a:picLocks noChangeAspect="1"/>
          </p:cNvPicPr>
          <p:nvPr/>
        </p:nvPicPr>
        <p:blipFill>
          <a:blip r:embed="rId2"/>
          <a:stretch>
            <a:fillRect/>
          </a:stretch>
        </p:blipFill>
        <p:spPr>
          <a:xfrm>
            <a:off x="689077" y="977183"/>
            <a:ext cx="7756422" cy="5817316"/>
          </a:xfrm>
          <a:prstGeom prst="rect">
            <a:avLst/>
          </a:prstGeom>
        </p:spPr>
      </p:pic>
      <p:pic>
        <p:nvPicPr>
          <p:cNvPr id="10" name="Picture 9" descr="geom_storm4.png"/>
          <p:cNvPicPr>
            <a:picLocks noChangeAspect="1"/>
          </p:cNvPicPr>
          <p:nvPr/>
        </p:nvPicPr>
        <p:blipFill>
          <a:blip r:embed="rId3"/>
          <a:stretch>
            <a:fillRect/>
          </a:stretch>
        </p:blipFill>
        <p:spPr>
          <a:xfrm rot="659269">
            <a:off x="2305050" y="1257300"/>
            <a:ext cx="4533900" cy="4343400"/>
          </a:xfrm>
          <a:prstGeom prst="rect">
            <a:avLst/>
          </a:prstGeom>
        </p:spPr>
      </p:pic>
      <p:sp>
        <p:nvSpPr>
          <p:cNvPr id="6" name="TextBox 5"/>
          <p:cNvSpPr txBox="1"/>
          <p:nvPr/>
        </p:nvSpPr>
        <p:spPr>
          <a:xfrm>
            <a:off x="0" y="6211669"/>
            <a:ext cx="6184900" cy="646331"/>
          </a:xfrm>
          <a:prstGeom prst="rect">
            <a:avLst/>
          </a:prstGeom>
          <a:solidFill>
            <a:schemeClr val="accent1">
              <a:lumMod val="60000"/>
              <a:lumOff val="40000"/>
            </a:schemeClr>
          </a:solidFill>
        </p:spPr>
        <p:txBody>
          <a:bodyPr wrap="square" rtlCol="0">
            <a:spAutoFit/>
          </a:bodyPr>
          <a:lstStyle/>
          <a:p>
            <a:r>
              <a:rPr lang="en-US" dirty="0" smtClean="0"/>
              <a:t>Solar flares and geomagnetic storms are large-scale events affecting human life on Earth </a:t>
            </a:r>
            <a:r>
              <a:rPr lang="en-US" dirty="0" smtClean="0">
                <a:solidFill>
                  <a:srgbClr val="FF0000"/>
                </a:solidFill>
              </a:rPr>
              <a:t>globally.</a:t>
            </a:r>
            <a:endParaRPr lang="en-US" dirty="0">
              <a:solidFill>
                <a:srgbClr val="FF0000"/>
              </a:solidFill>
            </a:endParaRPr>
          </a:p>
        </p:txBody>
      </p:sp>
      <p:pic>
        <p:nvPicPr>
          <p:cNvPr id="7" name="Picture 6" descr="geom_storm3.png"/>
          <p:cNvPicPr>
            <a:picLocks noChangeAspect="1"/>
          </p:cNvPicPr>
          <p:nvPr/>
        </p:nvPicPr>
        <p:blipFill>
          <a:blip r:embed="rId4"/>
          <a:stretch>
            <a:fillRect/>
          </a:stretch>
        </p:blipFill>
        <p:spPr>
          <a:xfrm rot="811553">
            <a:off x="860525" y="2085620"/>
            <a:ext cx="7607300" cy="711200"/>
          </a:xfrm>
          <a:prstGeom prst="rect">
            <a:avLst/>
          </a:prstGeom>
        </p:spPr>
      </p:pic>
      <p:pic>
        <p:nvPicPr>
          <p:cNvPr id="5" name="Picture 4" descr="geom_storm2.png"/>
          <p:cNvPicPr>
            <a:picLocks noChangeAspect="1"/>
          </p:cNvPicPr>
          <p:nvPr/>
        </p:nvPicPr>
        <p:blipFill>
          <a:blip r:embed="rId5"/>
          <a:stretch>
            <a:fillRect/>
          </a:stretch>
        </p:blipFill>
        <p:spPr>
          <a:xfrm rot="19493163">
            <a:off x="-381535" y="3117168"/>
            <a:ext cx="6680200" cy="786958"/>
          </a:xfrm>
          <a:prstGeom prst="rect">
            <a:avLst/>
          </a:prstGeom>
        </p:spPr>
      </p:pic>
      <p:pic>
        <p:nvPicPr>
          <p:cNvPr id="4" name="Picture 3" descr="geom_storm1.png"/>
          <p:cNvPicPr>
            <a:picLocks noChangeAspect="1"/>
          </p:cNvPicPr>
          <p:nvPr/>
        </p:nvPicPr>
        <p:blipFill>
          <a:blip r:embed="rId6"/>
          <a:stretch>
            <a:fillRect/>
          </a:stretch>
        </p:blipFill>
        <p:spPr>
          <a:xfrm rot="2058678">
            <a:off x="3860800" y="3578120"/>
            <a:ext cx="4978400" cy="2055597"/>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5"/>
            <a:ext cx="8229600" cy="1143000"/>
          </a:xfrm>
        </p:spPr>
        <p:txBody>
          <a:bodyPr/>
          <a:lstStyle/>
          <a:p>
            <a:r>
              <a:rPr lang="en-US" dirty="0" smtClean="0"/>
              <a:t>Geomagnetic storms</a:t>
            </a:r>
            <a:endParaRPr lang="en-US" dirty="0"/>
          </a:p>
        </p:txBody>
      </p:sp>
      <p:pic>
        <p:nvPicPr>
          <p:cNvPr id="3" name="Picture 2" descr="magnetosphe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1490" y="1054055"/>
            <a:ext cx="6132251" cy="3376114"/>
          </a:xfrm>
          <a:prstGeom prst="rect">
            <a:avLst/>
          </a:prstGeom>
        </p:spPr>
      </p:pic>
      <p:pic>
        <p:nvPicPr>
          <p:cNvPr id="4" name="Picture 3" descr="cme.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786" y="5219393"/>
            <a:ext cx="1418453" cy="1418453"/>
          </a:xfrm>
          <a:prstGeom prst="rect">
            <a:avLst/>
          </a:prstGeom>
        </p:spPr>
      </p:pic>
      <p:cxnSp>
        <p:nvCxnSpPr>
          <p:cNvPr id="6" name="Straight Arrow Connector 5"/>
          <p:cNvCxnSpPr/>
          <p:nvPr/>
        </p:nvCxnSpPr>
        <p:spPr>
          <a:xfrm>
            <a:off x="1748240" y="6301042"/>
            <a:ext cx="93198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671069" y="5866013"/>
            <a:ext cx="1079329" cy="461665"/>
          </a:xfrm>
          <a:prstGeom prst="rect">
            <a:avLst/>
          </a:prstGeom>
          <a:noFill/>
        </p:spPr>
        <p:txBody>
          <a:bodyPr wrap="square" rtlCol="0">
            <a:spAutoFit/>
          </a:bodyPr>
          <a:lstStyle/>
          <a:p>
            <a:r>
              <a:rPr lang="en-US" sz="1200" dirty="0" smtClean="0"/>
              <a:t>Particles and magnetic field</a:t>
            </a:r>
            <a:endParaRPr lang="en-US" sz="1200" dirty="0"/>
          </a:p>
        </p:txBody>
      </p:sp>
      <p:sp>
        <p:nvSpPr>
          <p:cNvPr id="9" name="TextBox 8"/>
          <p:cNvSpPr txBox="1"/>
          <p:nvPr/>
        </p:nvSpPr>
        <p:spPr>
          <a:xfrm>
            <a:off x="107020" y="4915070"/>
            <a:ext cx="2031220" cy="276999"/>
          </a:xfrm>
          <a:prstGeom prst="rect">
            <a:avLst/>
          </a:prstGeom>
          <a:noFill/>
        </p:spPr>
        <p:txBody>
          <a:bodyPr wrap="square" rtlCol="0">
            <a:spAutoFit/>
          </a:bodyPr>
          <a:lstStyle/>
          <a:p>
            <a:r>
              <a:rPr lang="en-US" sz="1200" dirty="0" smtClean="0"/>
              <a:t>Coronal mass ejection (CME)</a:t>
            </a:r>
            <a:endParaRPr lang="en-US" sz="1200" dirty="0"/>
          </a:p>
        </p:txBody>
      </p:sp>
      <p:pic>
        <p:nvPicPr>
          <p:cNvPr id="10" name="Picture 9" descr="magnetosphere2.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0229" y="4928749"/>
            <a:ext cx="1944920" cy="1771267"/>
          </a:xfrm>
          <a:prstGeom prst="rect">
            <a:avLst/>
          </a:prstGeom>
        </p:spPr>
      </p:pic>
      <p:cxnSp>
        <p:nvCxnSpPr>
          <p:cNvPr id="12" name="Straight Arrow Connector 11"/>
          <p:cNvCxnSpPr/>
          <p:nvPr/>
        </p:nvCxnSpPr>
        <p:spPr>
          <a:xfrm>
            <a:off x="4632186" y="5222735"/>
            <a:ext cx="76339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395579" y="4928749"/>
            <a:ext cx="1396245" cy="461665"/>
          </a:xfrm>
          <a:prstGeom prst="rect">
            <a:avLst/>
          </a:prstGeom>
          <a:noFill/>
          <a:ln w="25400">
            <a:solidFill>
              <a:schemeClr val="accent6"/>
            </a:solidFill>
          </a:ln>
        </p:spPr>
        <p:txBody>
          <a:bodyPr wrap="square" rtlCol="0">
            <a:spAutoFit/>
          </a:bodyPr>
          <a:lstStyle/>
          <a:p>
            <a:r>
              <a:rPr lang="en-US" sz="1200" dirty="0" err="1" smtClean="0"/>
              <a:t>Geomagnetically</a:t>
            </a:r>
            <a:r>
              <a:rPr lang="en-US" sz="1200" dirty="0" smtClean="0"/>
              <a:t> induced currents</a:t>
            </a:r>
            <a:endParaRPr lang="en-US" sz="1200" dirty="0"/>
          </a:p>
        </p:txBody>
      </p:sp>
      <p:cxnSp>
        <p:nvCxnSpPr>
          <p:cNvPr id="15" name="Straight Arrow Connector 14"/>
          <p:cNvCxnSpPr/>
          <p:nvPr/>
        </p:nvCxnSpPr>
        <p:spPr>
          <a:xfrm>
            <a:off x="4632186" y="5803159"/>
            <a:ext cx="76339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393627" y="5479661"/>
            <a:ext cx="1396245" cy="646331"/>
          </a:xfrm>
          <a:prstGeom prst="rect">
            <a:avLst/>
          </a:prstGeom>
          <a:noFill/>
          <a:ln w="25400">
            <a:solidFill>
              <a:schemeClr val="accent6"/>
            </a:solidFill>
          </a:ln>
        </p:spPr>
        <p:txBody>
          <a:bodyPr wrap="square" rtlCol="0">
            <a:spAutoFit/>
          </a:bodyPr>
          <a:lstStyle/>
          <a:p>
            <a:r>
              <a:rPr lang="en-US" sz="1200" dirty="0" smtClean="0"/>
              <a:t>Charged particles leak through magnetosphere</a:t>
            </a:r>
            <a:endParaRPr lang="en-US" sz="1200" dirty="0"/>
          </a:p>
        </p:txBody>
      </p:sp>
      <p:cxnSp>
        <p:nvCxnSpPr>
          <p:cNvPr id="18" name="Straight Arrow Connector 17"/>
          <p:cNvCxnSpPr/>
          <p:nvPr/>
        </p:nvCxnSpPr>
        <p:spPr>
          <a:xfrm>
            <a:off x="4630234" y="6439713"/>
            <a:ext cx="76339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393627" y="6208880"/>
            <a:ext cx="1396245" cy="461665"/>
          </a:xfrm>
          <a:prstGeom prst="rect">
            <a:avLst/>
          </a:prstGeom>
          <a:noFill/>
          <a:ln w="25400">
            <a:solidFill>
              <a:schemeClr val="accent6"/>
            </a:solidFill>
          </a:ln>
        </p:spPr>
        <p:txBody>
          <a:bodyPr wrap="square" rtlCol="0">
            <a:spAutoFit/>
          </a:bodyPr>
          <a:lstStyle/>
          <a:p>
            <a:r>
              <a:rPr lang="en-US" sz="1200" dirty="0" err="1" smtClean="0"/>
              <a:t>Ionospheric</a:t>
            </a:r>
            <a:r>
              <a:rPr lang="en-US" sz="1200" dirty="0" smtClean="0"/>
              <a:t> disturbances</a:t>
            </a:r>
            <a:endParaRPr lang="en-US" sz="1200" dirty="0"/>
          </a:p>
        </p:txBody>
      </p:sp>
      <p:cxnSp>
        <p:nvCxnSpPr>
          <p:cNvPr id="21" name="Straight Arrow Connector 20"/>
          <p:cNvCxnSpPr/>
          <p:nvPr/>
        </p:nvCxnSpPr>
        <p:spPr>
          <a:xfrm flipV="1">
            <a:off x="6789872" y="4574924"/>
            <a:ext cx="647412" cy="4923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437284" y="4436424"/>
            <a:ext cx="1515522" cy="276999"/>
          </a:xfrm>
          <a:prstGeom prst="rect">
            <a:avLst/>
          </a:prstGeom>
          <a:noFill/>
          <a:ln w="15875">
            <a:solidFill>
              <a:schemeClr val="accent6"/>
            </a:solidFill>
          </a:ln>
        </p:spPr>
        <p:txBody>
          <a:bodyPr wrap="square" rtlCol="0">
            <a:spAutoFit/>
          </a:bodyPr>
          <a:lstStyle/>
          <a:p>
            <a:r>
              <a:rPr lang="en-US" sz="1200" dirty="0" smtClean="0"/>
              <a:t>Power disruptions</a:t>
            </a:r>
            <a:endParaRPr lang="en-US" sz="1200" dirty="0"/>
          </a:p>
        </p:txBody>
      </p:sp>
      <p:cxnSp>
        <p:nvCxnSpPr>
          <p:cNvPr id="23" name="Straight Arrow Connector 22"/>
          <p:cNvCxnSpPr>
            <a:stCxn id="13" idx="3"/>
          </p:cNvCxnSpPr>
          <p:nvPr/>
        </p:nvCxnSpPr>
        <p:spPr>
          <a:xfrm flipV="1">
            <a:off x="6791824" y="4915070"/>
            <a:ext cx="645460" cy="2445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7437284" y="4790249"/>
            <a:ext cx="1515522" cy="276999"/>
          </a:xfrm>
          <a:prstGeom prst="rect">
            <a:avLst/>
          </a:prstGeom>
          <a:noFill/>
          <a:ln w="15875">
            <a:solidFill>
              <a:schemeClr val="accent6"/>
            </a:solidFill>
          </a:ln>
        </p:spPr>
        <p:txBody>
          <a:bodyPr wrap="square" rtlCol="0">
            <a:spAutoFit/>
          </a:bodyPr>
          <a:lstStyle/>
          <a:p>
            <a:r>
              <a:rPr lang="en-US" sz="1200" dirty="0" smtClean="0"/>
              <a:t>Damage to pipelines</a:t>
            </a:r>
            <a:endParaRPr lang="en-US" sz="1200" dirty="0"/>
          </a:p>
        </p:txBody>
      </p:sp>
      <p:cxnSp>
        <p:nvCxnSpPr>
          <p:cNvPr id="26" name="Straight Arrow Connector 25"/>
          <p:cNvCxnSpPr>
            <a:endCxn id="29" idx="1"/>
          </p:cNvCxnSpPr>
          <p:nvPr/>
        </p:nvCxnSpPr>
        <p:spPr>
          <a:xfrm flipV="1">
            <a:off x="6791824" y="5283185"/>
            <a:ext cx="645460" cy="2718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7437284" y="5144685"/>
            <a:ext cx="1515522" cy="276999"/>
          </a:xfrm>
          <a:prstGeom prst="rect">
            <a:avLst/>
          </a:prstGeom>
          <a:noFill/>
          <a:ln w="15875">
            <a:solidFill>
              <a:schemeClr val="accent6"/>
            </a:solidFill>
          </a:ln>
        </p:spPr>
        <p:txBody>
          <a:bodyPr wrap="square" rtlCol="0">
            <a:spAutoFit/>
          </a:bodyPr>
          <a:lstStyle/>
          <a:p>
            <a:r>
              <a:rPr lang="en-US" sz="1200" dirty="0" smtClean="0"/>
              <a:t>Radiation hazard</a:t>
            </a:r>
            <a:endParaRPr lang="en-US" sz="1200" dirty="0"/>
          </a:p>
        </p:txBody>
      </p:sp>
      <p:cxnSp>
        <p:nvCxnSpPr>
          <p:cNvPr id="30" name="Straight Arrow Connector 29"/>
          <p:cNvCxnSpPr>
            <a:stCxn id="17" idx="3"/>
            <a:endCxn id="32" idx="1"/>
          </p:cNvCxnSpPr>
          <p:nvPr/>
        </p:nvCxnSpPr>
        <p:spPr>
          <a:xfrm flipV="1">
            <a:off x="6789872" y="5634751"/>
            <a:ext cx="647412" cy="1680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7437284" y="5496251"/>
            <a:ext cx="1515522" cy="276999"/>
          </a:xfrm>
          <a:prstGeom prst="rect">
            <a:avLst/>
          </a:prstGeom>
          <a:noFill/>
          <a:ln w="15875">
            <a:solidFill>
              <a:schemeClr val="accent6"/>
            </a:solidFill>
          </a:ln>
        </p:spPr>
        <p:txBody>
          <a:bodyPr wrap="square" rtlCol="0">
            <a:spAutoFit/>
          </a:bodyPr>
          <a:lstStyle/>
          <a:p>
            <a:r>
              <a:rPr lang="en-US" sz="1200" dirty="0" smtClean="0"/>
              <a:t>Auroras</a:t>
            </a:r>
            <a:endParaRPr lang="en-US" sz="1200" dirty="0"/>
          </a:p>
        </p:txBody>
      </p:sp>
      <p:cxnSp>
        <p:nvCxnSpPr>
          <p:cNvPr id="33" name="Straight Arrow Connector 32"/>
          <p:cNvCxnSpPr/>
          <p:nvPr/>
        </p:nvCxnSpPr>
        <p:spPr>
          <a:xfrm>
            <a:off x="6798872" y="5941658"/>
            <a:ext cx="638412" cy="1704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7437284" y="5840169"/>
            <a:ext cx="1515522" cy="461665"/>
          </a:xfrm>
          <a:prstGeom prst="rect">
            <a:avLst/>
          </a:prstGeom>
          <a:noFill/>
          <a:ln w="15875">
            <a:solidFill>
              <a:schemeClr val="accent6"/>
            </a:solidFill>
          </a:ln>
        </p:spPr>
        <p:txBody>
          <a:bodyPr wrap="square" rtlCol="0">
            <a:spAutoFit/>
          </a:bodyPr>
          <a:lstStyle/>
          <a:p>
            <a:r>
              <a:rPr lang="en-US" sz="1200" dirty="0" smtClean="0"/>
              <a:t>Communication disruptions</a:t>
            </a:r>
            <a:endParaRPr lang="en-US" sz="1200" dirty="0"/>
          </a:p>
        </p:txBody>
      </p:sp>
      <p:cxnSp>
        <p:nvCxnSpPr>
          <p:cNvPr id="36" name="Straight Arrow Connector 35"/>
          <p:cNvCxnSpPr>
            <a:stCxn id="19" idx="3"/>
            <a:endCxn id="35" idx="1"/>
          </p:cNvCxnSpPr>
          <p:nvPr/>
        </p:nvCxnSpPr>
        <p:spPr>
          <a:xfrm flipV="1">
            <a:off x="6789872" y="6071002"/>
            <a:ext cx="647412" cy="3687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19" idx="3"/>
            <a:endCxn id="32" idx="1"/>
          </p:cNvCxnSpPr>
          <p:nvPr/>
        </p:nvCxnSpPr>
        <p:spPr>
          <a:xfrm flipV="1">
            <a:off x="6789872" y="5634751"/>
            <a:ext cx="647412" cy="8049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7437284" y="6344972"/>
            <a:ext cx="1515522" cy="461665"/>
          </a:xfrm>
          <a:prstGeom prst="rect">
            <a:avLst/>
          </a:prstGeom>
          <a:noFill/>
          <a:ln w="15875">
            <a:solidFill>
              <a:schemeClr val="accent6"/>
            </a:solidFill>
          </a:ln>
        </p:spPr>
        <p:txBody>
          <a:bodyPr wrap="square" rtlCol="0">
            <a:spAutoFit/>
          </a:bodyPr>
          <a:lstStyle/>
          <a:p>
            <a:r>
              <a:rPr lang="en-US" sz="1200" dirty="0" smtClean="0"/>
              <a:t>Pigeons lose their minds</a:t>
            </a:r>
            <a:endParaRPr lang="en-US" sz="1200" dirty="0"/>
          </a:p>
        </p:txBody>
      </p:sp>
      <p:cxnSp>
        <p:nvCxnSpPr>
          <p:cNvPr id="52" name="Straight Arrow Connector 51"/>
          <p:cNvCxnSpPr>
            <a:stCxn id="19" idx="3"/>
          </p:cNvCxnSpPr>
          <p:nvPr/>
        </p:nvCxnSpPr>
        <p:spPr>
          <a:xfrm>
            <a:off x="6789872" y="6439713"/>
            <a:ext cx="647412" cy="3244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13" idx="3"/>
            <a:endCxn id="48" idx="1"/>
          </p:cNvCxnSpPr>
          <p:nvPr/>
        </p:nvCxnSpPr>
        <p:spPr>
          <a:xfrm>
            <a:off x="6791824" y="5159582"/>
            <a:ext cx="645460" cy="14162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26"/>
            <a:ext cx="8229600" cy="1143000"/>
          </a:xfrm>
        </p:spPr>
        <p:txBody>
          <a:bodyPr/>
          <a:lstStyle/>
          <a:p>
            <a:r>
              <a:rPr lang="en-US" dirty="0" smtClean="0"/>
              <a:t>Space weather</a:t>
            </a:r>
            <a:endParaRPr lang="en-US" dirty="0"/>
          </a:p>
        </p:txBody>
      </p:sp>
      <p:pic>
        <p:nvPicPr>
          <p:cNvPr id="4" name="Picture 3" descr="spaceweasi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4078" y="3459799"/>
            <a:ext cx="5589505" cy="3121916"/>
          </a:xfrm>
          <a:prstGeom prst="rect">
            <a:avLst/>
          </a:prstGeom>
        </p:spPr>
      </p:pic>
      <p:sp>
        <p:nvSpPr>
          <p:cNvPr id="5" name="TextBox 4"/>
          <p:cNvSpPr txBox="1"/>
          <p:nvPr/>
        </p:nvSpPr>
        <p:spPr>
          <a:xfrm>
            <a:off x="2308366" y="936022"/>
            <a:ext cx="4532532" cy="369332"/>
          </a:xfrm>
          <a:prstGeom prst="rect">
            <a:avLst/>
          </a:prstGeom>
          <a:noFill/>
        </p:spPr>
        <p:txBody>
          <a:bodyPr wrap="square" rtlCol="0">
            <a:spAutoFit/>
          </a:bodyPr>
          <a:lstStyle/>
          <a:p>
            <a:pPr algn="ctr"/>
            <a:r>
              <a:rPr lang="en-US" dirty="0" smtClean="0"/>
              <a:t>Need for ability to </a:t>
            </a:r>
            <a:r>
              <a:rPr lang="en-US" dirty="0" smtClean="0">
                <a:solidFill>
                  <a:srgbClr val="FF0000"/>
                </a:solidFill>
              </a:rPr>
              <a:t>predict</a:t>
            </a:r>
            <a:endParaRPr lang="en-US" dirty="0">
              <a:solidFill>
                <a:srgbClr val="FF0000"/>
              </a:solidFill>
            </a:endParaRPr>
          </a:p>
        </p:txBody>
      </p:sp>
      <p:sp>
        <p:nvSpPr>
          <p:cNvPr id="6" name="TextBox 5"/>
          <p:cNvSpPr txBox="1"/>
          <p:nvPr/>
        </p:nvSpPr>
        <p:spPr>
          <a:xfrm>
            <a:off x="982300" y="1442013"/>
            <a:ext cx="1929484" cy="646331"/>
          </a:xfrm>
          <a:prstGeom prst="rect">
            <a:avLst/>
          </a:prstGeom>
          <a:noFill/>
          <a:ln w="19050">
            <a:solidFill>
              <a:schemeClr val="accent6"/>
            </a:solidFill>
          </a:ln>
        </p:spPr>
        <p:txBody>
          <a:bodyPr wrap="square" rtlCol="0">
            <a:spAutoFit/>
          </a:bodyPr>
          <a:lstStyle/>
          <a:p>
            <a:r>
              <a:rPr lang="en-US" dirty="0" smtClean="0"/>
              <a:t>Current solar </a:t>
            </a:r>
            <a:r>
              <a:rPr lang="en-US" dirty="0"/>
              <a:t>o</a:t>
            </a:r>
            <a:r>
              <a:rPr lang="en-US" dirty="0" smtClean="0"/>
              <a:t>bservational data</a:t>
            </a:r>
            <a:endParaRPr lang="en-US" dirty="0"/>
          </a:p>
        </p:txBody>
      </p:sp>
      <p:sp>
        <p:nvSpPr>
          <p:cNvPr id="7" name="TextBox 6"/>
          <p:cNvSpPr txBox="1"/>
          <p:nvPr/>
        </p:nvSpPr>
        <p:spPr>
          <a:xfrm>
            <a:off x="982300" y="2534658"/>
            <a:ext cx="1929484" cy="646331"/>
          </a:xfrm>
          <a:prstGeom prst="rect">
            <a:avLst/>
          </a:prstGeom>
          <a:noFill/>
          <a:ln w="19050">
            <a:solidFill>
              <a:schemeClr val="accent6"/>
            </a:solidFill>
          </a:ln>
        </p:spPr>
        <p:txBody>
          <a:bodyPr wrap="square" rtlCol="0">
            <a:spAutoFit/>
          </a:bodyPr>
          <a:lstStyle/>
          <a:p>
            <a:r>
              <a:rPr lang="en-US" dirty="0" smtClean="0"/>
              <a:t>Detailed physical laws</a:t>
            </a:r>
            <a:endParaRPr lang="en-US" dirty="0"/>
          </a:p>
        </p:txBody>
      </p:sp>
      <p:sp>
        <p:nvSpPr>
          <p:cNvPr id="8" name="TextBox 7"/>
          <p:cNvSpPr txBox="1"/>
          <p:nvPr/>
        </p:nvSpPr>
        <p:spPr>
          <a:xfrm>
            <a:off x="3597423" y="2109849"/>
            <a:ext cx="1929484" cy="369332"/>
          </a:xfrm>
          <a:prstGeom prst="rect">
            <a:avLst/>
          </a:prstGeom>
          <a:noFill/>
          <a:ln w="19050">
            <a:solidFill>
              <a:schemeClr val="accent6"/>
            </a:solidFill>
          </a:ln>
        </p:spPr>
        <p:txBody>
          <a:bodyPr wrap="square" rtlCol="0">
            <a:spAutoFit/>
          </a:bodyPr>
          <a:lstStyle/>
          <a:p>
            <a:r>
              <a:rPr lang="en-US" dirty="0" smtClean="0"/>
              <a:t>fast computer</a:t>
            </a:r>
            <a:endParaRPr lang="en-US" dirty="0"/>
          </a:p>
        </p:txBody>
      </p:sp>
      <p:cxnSp>
        <p:nvCxnSpPr>
          <p:cNvPr id="10" name="Straight Arrow Connector 9"/>
          <p:cNvCxnSpPr>
            <a:stCxn id="6" idx="3"/>
            <a:endCxn id="8" idx="1"/>
          </p:cNvCxnSpPr>
          <p:nvPr/>
        </p:nvCxnSpPr>
        <p:spPr>
          <a:xfrm>
            <a:off x="2911784" y="1765179"/>
            <a:ext cx="685639" cy="5293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7" idx="3"/>
            <a:endCxn id="8" idx="1"/>
          </p:cNvCxnSpPr>
          <p:nvPr/>
        </p:nvCxnSpPr>
        <p:spPr>
          <a:xfrm flipV="1">
            <a:off x="2911784" y="2294515"/>
            <a:ext cx="685639" cy="5633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964474" y="1971349"/>
            <a:ext cx="1929484" cy="646331"/>
          </a:xfrm>
          <a:prstGeom prst="rect">
            <a:avLst/>
          </a:prstGeom>
          <a:noFill/>
          <a:ln w="19050">
            <a:solidFill>
              <a:schemeClr val="accent6"/>
            </a:solidFill>
          </a:ln>
        </p:spPr>
        <p:txBody>
          <a:bodyPr wrap="square" rtlCol="0">
            <a:spAutoFit/>
          </a:bodyPr>
          <a:lstStyle/>
          <a:p>
            <a:r>
              <a:rPr lang="en-US" dirty="0" smtClean="0"/>
              <a:t>Space weather forecast</a:t>
            </a:r>
            <a:endParaRPr lang="en-US" dirty="0"/>
          </a:p>
        </p:txBody>
      </p:sp>
      <p:cxnSp>
        <p:nvCxnSpPr>
          <p:cNvPr id="15" name="Straight Arrow Connector 14"/>
          <p:cNvCxnSpPr>
            <a:stCxn id="8" idx="3"/>
            <a:endCxn id="13" idx="1"/>
          </p:cNvCxnSpPr>
          <p:nvPr/>
        </p:nvCxnSpPr>
        <p:spPr>
          <a:xfrm>
            <a:off x="5526907" y="2294515"/>
            <a:ext cx="43756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150372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Enough for today</a:t>
            </a:r>
            <a:endParaRPr lang="en-US" dirty="0"/>
          </a:p>
        </p:txBody>
      </p:sp>
    </p:spTree>
    <p:extLst>
      <p:ext uri="{BB962C8B-B14F-4D97-AF65-F5344CB8AC3E}">
        <p14:creationId xmlns:p14="http://schemas.microsoft.com/office/powerpoint/2010/main" val="252506888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will do</a:t>
            </a:r>
            <a:endParaRPr lang="en-US" dirty="0"/>
          </a:p>
        </p:txBody>
      </p:sp>
      <p:sp>
        <p:nvSpPr>
          <p:cNvPr id="3" name="Content Placeholder 2"/>
          <p:cNvSpPr>
            <a:spLocks noGrp="1"/>
          </p:cNvSpPr>
          <p:nvPr>
            <p:ph idx="1"/>
          </p:nvPr>
        </p:nvSpPr>
        <p:spPr/>
        <p:txBody>
          <a:bodyPr/>
          <a:lstStyle/>
          <a:p>
            <a:r>
              <a:rPr lang="en-US" dirty="0" smtClean="0"/>
              <a:t>The Sun: general overview</a:t>
            </a:r>
          </a:p>
          <a:p>
            <a:r>
              <a:rPr lang="en-US" dirty="0" smtClean="0"/>
              <a:t>Structure of the Sun, solar plasma</a:t>
            </a:r>
          </a:p>
          <a:p>
            <a:r>
              <a:rPr lang="en-US" dirty="0" smtClean="0"/>
              <a:t>MHD approximation, MHD system derivation</a:t>
            </a:r>
          </a:p>
          <a:p>
            <a:r>
              <a:rPr lang="en-US" dirty="0" smtClean="0"/>
              <a:t>MHD waves in the solar atmosphere</a:t>
            </a:r>
          </a:p>
          <a:p>
            <a:r>
              <a:rPr lang="en-US" dirty="0" smtClean="0"/>
              <a:t>Wavelength-dependent </a:t>
            </a:r>
            <a:r>
              <a:rPr lang="en-US" dirty="0" err="1"/>
              <a:t>r</a:t>
            </a:r>
            <a:r>
              <a:rPr lang="en-US" dirty="0" err="1" smtClean="0"/>
              <a:t>adiative</a:t>
            </a:r>
            <a:r>
              <a:rPr lang="en-US" dirty="0" smtClean="0"/>
              <a:t> transport in the solar atmosphere</a:t>
            </a:r>
          </a:p>
          <a:p>
            <a:r>
              <a:rPr lang="en-US" dirty="0" smtClean="0"/>
              <a:t>Solar </a:t>
            </a:r>
            <a:r>
              <a:rPr lang="en-US" dirty="0" err="1" smtClean="0"/>
              <a:t>photospheric</a:t>
            </a:r>
            <a:r>
              <a:rPr lang="en-US" dirty="0" smtClean="0"/>
              <a:t> observations and </a:t>
            </a:r>
            <a:r>
              <a:rPr lang="en-US" dirty="0" err="1" smtClean="0"/>
              <a:t>spectro-polarimetry</a:t>
            </a:r>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363452978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 will try to do:</a:t>
            </a:r>
            <a:endParaRPr lang="en-US" dirty="0"/>
          </a:p>
        </p:txBody>
      </p:sp>
      <p:sp>
        <p:nvSpPr>
          <p:cNvPr id="3" name="Content Placeholder 2"/>
          <p:cNvSpPr>
            <a:spLocks noGrp="1"/>
          </p:cNvSpPr>
          <p:nvPr>
            <p:ph idx="1"/>
          </p:nvPr>
        </p:nvSpPr>
        <p:spPr/>
        <p:txBody>
          <a:bodyPr/>
          <a:lstStyle/>
          <a:p>
            <a:r>
              <a:rPr lang="en-US" dirty="0" smtClean="0"/>
              <a:t>Show you why solar physics is important</a:t>
            </a:r>
          </a:p>
          <a:p>
            <a:r>
              <a:rPr lang="en-US" dirty="0" smtClean="0"/>
              <a:t>Give you a more or less complete picture of the solar structure</a:t>
            </a:r>
          </a:p>
          <a:p>
            <a:r>
              <a:rPr lang="en-US" dirty="0" smtClean="0"/>
              <a:t>Introduce (</a:t>
            </a:r>
            <a:r>
              <a:rPr lang="en-US" dirty="0" err="1" smtClean="0"/>
              <a:t>radiative</a:t>
            </a:r>
            <a:r>
              <a:rPr lang="en-US" dirty="0" smtClean="0"/>
              <a:t>) magneto-hydrodynamics as a good theory describing many parts of the Sun</a:t>
            </a:r>
          </a:p>
          <a:p>
            <a:r>
              <a:rPr lang="en-US" dirty="0" smtClean="0"/>
              <a:t>Show what is going on in the Sun</a:t>
            </a:r>
            <a:endParaRPr lang="en-US" dirty="0"/>
          </a:p>
        </p:txBody>
      </p:sp>
    </p:spTree>
    <p:extLst>
      <p:ext uri="{BB962C8B-B14F-4D97-AF65-F5344CB8AC3E}">
        <p14:creationId xmlns:p14="http://schemas.microsoft.com/office/powerpoint/2010/main" val="70549518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a:xfrm>
            <a:off x="457200" y="1976184"/>
            <a:ext cx="8229600" cy="2455484"/>
          </a:xfrm>
        </p:spPr>
        <p:txBody>
          <a:bodyPr>
            <a:normAutofit/>
          </a:bodyPr>
          <a:lstStyle/>
          <a:p>
            <a:r>
              <a:rPr lang="en-US" dirty="0" smtClean="0"/>
              <a:t>Brief overview of the Sun</a:t>
            </a:r>
          </a:p>
          <a:p>
            <a:r>
              <a:rPr lang="en-US" dirty="0" smtClean="0"/>
              <a:t>Solar physics in relation to other branches of physics</a:t>
            </a:r>
          </a:p>
          <a:p>
            <a:r>
              <a:rPr lang="en-US" dirty="0" smtClean="0"/>
              <a:t>Impact of the Sun on Earth</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Many stellar physicists think stars are simple.</a:t>
            </a:r>
          </a:p>
          <a:p>
            <a:r>
              <a:rPr lang="en-US" dirty="0" smtClean="0"/>
              <a:t>They will be simple too if observed from 100 parsecs!</a:t>
            </a:r>
            <a:endParaRPr lang="en-US" dirty="0"/>
          </a:p>
        </p:txBody>
      </p:sp>
    </p:spTree>
    <p:extLst>
      <p:ext uri="{BB962C8B-B14F-4D97-AF65-F5344CB8AC3E}">
        <p14:creationId xmlns:p14="http://schemas.microsoft.com/office/powerpoint/2010/main" val="380819745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Brief overview of the Sun</a:t>
            </a:r>
            <a:endParaRPr lang="en-US" dirty="0"/>
          </a:p>
        </p:txBody>
      </p:sp>
      <p:pic>
        <p:nvPicPr>
          <p:cNvPr id="4" name="Picture 3" descr="sun_spot_earth.png"/>
          <p:cNvPicPr>
            <a:picLocks noChangeAspect="1"/>
          </p:cNvPicPr>
          <p:nvPr/>
        </p:nvPicPr>
        <p:blipFill>
          <a:blip r:embed="rId2"/>
          <a:stretch>
            <a:fillRect/>
          </a:stretch>
        </p:blipFill>
        <p:spPr>
          <a:xfrm>
            <a:off x="574163" y="1183676"/>
            <a:ext cx="7970193" cy="54070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lstStyle/>
          <a:p>
            <a:r>
              <a:rPr lang="en-US" dirty="0" smtClean="0"/>
              <a:t>Our star</a:t>
            </a:r>
            <a:endParaRPr lang="en-US" dirty="0"/>
          </a:p>
        </p:txBody>
      </p:sp>
      <p:sp>
        <p:nvSpPr>
          <p:cNvPr id="5" name="Content Placeholder 4"/>
          <p:cNvSpPr>
            <a:spLocks noGrp="1"/>
          </p:cNvSpPr>
          <p:nvPr>
            <p:ph idx="1"/>
          </p:nvPr>
        </p:nvSpPr>
        <p:spPr/>
        <p:txBody>
          <a:bodyPr>
            <a:normAutofit lnSpcReduction="10000"/>
          </a:bodyPr>
          <a:lstStyle/>
          <a:p>
            <a:r>
              <a:rPr lang="en-US" dirty="0" smtClean="0"/>
              <a:t>The Sun is a usual, normal star: G2 spectral class of main sequence, middle aged </a:t>
            </a:r>
            <a:r>
              <a:rPr lang="en-US" smtClean="0"/>
              <a:t>(</a:t>
            </a:r>
            <a:r>
              <a:rPr lang="en-US" smtClean="0"/>
              <a:t>4 </a:t>
            </a:r>
            <a:r>
              <a:rPr lang="en-US" dirty="0" err="1" smtClean="0"/>
              <a:t>Gyr</a:t>
            </a:r>
            <a:r>
              <a:rPr lang="en-US" dirty="0" smtClean="0"/>
              <a:t>)</a:t>
            </a:r>
          </a:p>
          <a:p>
            <a:r>
              <a:rPr lang="en-US" dirty="0" smtClean="0"/>
              <a:t>The Sun is a special star for us, the only star which:</a:t>
            </a:r>
          </a:p>
          <a:p>
            <a:pPr lvl="1"/>
            <a:r>
              <a:rPr lang="en-US" dirty="0" smtClean="0"/>
              <a:t>Supplies us with the energy</a:t>
            </a:r>
          </a:p>
          <a:p>
            <a:pPr lvl="1"/>
            <a:r>
              <a:rPr lang="en-US" dirty="0" smtClean="0"/>
              <a:t>Is close enough to us to resolve the scales on which fundamental physical processes take place</a:t>
            </a:r>
          </a:p>
          <a:p>
            <a:pPr lvl="1"/>
            <a:r>
              <a:rPr lang="en-US" dirty="0" smtClean="0"/>
              <a:t>Is a natural physical lab where we can learn about various branches of physics</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Numbers about the Sun</a:t>
            </a:r>
            <a:endParaRPr lang="en-US" dirty="0"/>
          </a:p>
        </p:txBody>
      </p:sp>
      <p:sp>
        <p:nvSpPr>
          <p:cNvPr id="3" name="Content Placeholder 2"/>
          <p:cNvSpPr>
            <a:spLocks noGrp="1"/>
          </p:cNvSpPr>
          <p:nvPr>
            <p:ph idx="1"/>
          </p:nvPr>
        </p:nvSpPr>
        <p:spPr>
          <a:xfrm>
            <a:off x="457200" y="1600200"/>
            <a:ext cx="8229600" cy="4934014"/>
          </a:xfrm>
        </p:spPr>
        <p:txBody>
          <a:bodyPr>
            <a:normAutofit fontScale="70000" lnSpcReduction="20000"/>
          </a:bodyPr>
          <a:lstStyle/>
          <a:p>
            <a:r>
              <a:rPr lang="en-US" dirty="0" smtClean="0"/>
              <a:t>Mass: 2</a:t>
            </a:r>
            <a:r>
              <a:rPr lang="en-US" dirty="0" smtClean="0">
                <a:latin typeface="Wingdings"/>
                <a:ea typeface="Wingdings"/>
                <a:cs typeface="Wingdings"/>
              </a:rPr>
              <a:t></a:t>
            </a:r>
            <a:r>
              <a:rPr lang="en-US" dirty="0" smtClean="0"/>
              <a:t>10</a:t>
            </a:r>
            <a:r>
              <a:rPr lang="en-US" baseline="30000" dirty="0" smtClean="0"/>
              <a:t>30</a:t>
            </a:r>
            <a:r>
              <a:rPr lang="en-US" dirty="0" smtClean="0"/>
              <a:t> kg = 1M</a:t>
            </a:r>
            <a:r>
              <a:rPr lang="en-US" baseline="-25000" dirty="0" smtClean="0">
                <a:latin typeface="Wingdings"/>
                <a:ea typeface="Wingdings"/>
                <a:cs typeface="Wingdings"/>
              </a:rPr>
              <a:t></a:t>
            </a:r>
          </a:p>
          <a:p>
            <a:r>
              <a:rPr lang="en-US" dirty="0" smtClean="0">
                <a:latin typeface="Calibri"/>
                <a:ea typeface="Wingdings"/>
                <a:cs typeface="Calibri"/>
              </a:rPr>
              <a:t>Radius: 6.96</a:t>
            </a:r>
            <a:r>
              <a:rPr lang="en-US" dirty="0" smtClean="0">
                <a:latin typeface="Wingdings"/>
                <a:ea typeface="Wingdings"/>
                <a:cs typeface="Wingdings"/>
              </a:rPr>
              <a:t></a:t>
            </a:r>
            <a:r>
              <a:rPr lang="en-US" dirty="0" smtClean="0">
                <a:latin typeface="Calibri"/>
                <a:ea typeface="Wingdings"/>
                <a:cs typeface="Calibri"/>
              </a:rPr>
              <a:t>10</a:t>
            </a:r>
            <a:r>
              <a:rPr lang="en-US" baseline="30000" dirty="0" smtClean="0">
                <a:latin typeface="Calibri"/>
                <a:ea typeface="Wingdings"/>
                <a:cs typeface="Calibri"/>
              </a:rPr>
              <a:t>5 </a:t>
            </a:r>
            <a:r>
              <a:rPr lang="en-US" dirty="0" smtClean="0">
                <a:latin typeface="Calibri"/>
                <a:ea typeface="Wingdings"/>
                <a:cs typeface="Calibri"/>
              </a:rPr>
              <a:t>km = 1R</a:t>
            </a:r>
            <a:r>
              <a:rPr lang="en-US" baseline="-25000" dirty="0" smtClean="0">
                <a:latin typeface="Wingdings"/>
                <a:ea typeface="Wingdings"/>
                <a:cs typeface="Wingdings"/>
              </a:rPr>
              <a:t></a:t>
            </a:r>
          </a:p>
          <a:p>
            <a:r>
              <a:rPr lang="en-US" dirty="0" smtClean="0">
                <a:latin typeface="Calibri"/>
                <a:ea typeface="Wingdings"/>
                <a:cs typeface="Calibri"/>
              </a:rPr>
              <a:t>Age: 4.55</a:t>
            </a:r>
            <a:r>
              <a:rPr lang="en-US" dirty="0" smtClean="0">
                <a:latin typeface="Wingdings"/>
                <a:ea typeface="Wingdings"/>
                <a:cs typeface="Wingdings"/>
              </a:rPr>
              <a:t></a:t>
            </a:r>
            <a:r>
              <a:rPr lang="en-US" dirty="0" smtClean="0">
                <a:latin typeface="Calibri"/>
                <a:ea typeface="Wingdings"/>
                <a:cs typeface="Calibri"/>
              </a:rPr>
              <a:t>10</a:t>
            </a:r>
            <a:r>
              <a:rPr lang="en-US" baseline="30000" dirty="0" smtClean="0">
                <a:latin typeface="Calibri"/>
                <a:ea typeface="Wingdings"/>
                <a:cs typeface="Calibri"/>
              </a:rPr>
              <a:t>9</a:t>
            </a:r>
            <a:r>
              <a:rPr lang="en-US" dirty="0" smtClean="0">
                <a:latin typeface="Calibri"/>
                <a:ea typeface="Wingdings"/>
                <a:cs typeface="Calibri"/>
              </a:rPr>
              <a:t> years (from meteorite isotopes)</a:t>
            </a:r>
          </a:p>
          <a:p>
            <a:r>
              <a:rPr lang="en-US" dirty="0" smtClean="0">
                <a:latin typeface="Calibri"/>
                <a:ea typeface="Wingdings"/>
                <a:cs typeface="Calibri"/>
              </a:rPr>
              <a:t>Distance from Earth: 1AU=1.496(±0.025)</a:t>
            </a:r>
            <a:r>
              <a:rPr lang="en-US" dirty="0" smtClean="0">
                <a:latin typeface="Wingdings"/>
                <a:ea typeface="Wingdings"/>
                <a:cs typeface="Wingdings"/>
              </a:rPr>
              <a:t></a:t>
            </a:r>
            <a:r>
              <a:rPr lang="en-US" dirty="0" smtClean="0">
                <a:latin typeface="Calibri"/>
                <a:ea typeface="Wingdings"/>
                <a:cs typeface="Calibri"/>
              </a:rPr>
              <a:t>10</a:t>
            </a:r>
            <a:r>
              <a:rPr lang="en-US" baseline="30000" dirty="0" smtClean="0">
                <a:latin typeface="Calibri"/>
                <a:ea typeface="Wingdings"/>
                <a:cs typeface="Calibri"/>
              </a:rPr>
              <a:t>8</a:t>
            </a:r>
            <a:r>
              <a:rPr lang="en-US" dirty="0" smtClean="0">
                <a:latin typeface="Calibri"/>
                <a:ea typeface="Wingdings"/>
                <a:cs typeface="Calibri"/>
              </a:rPr>
              <a:t> km=8 light minutes</a:t>
            </a:r>
          </a:p>
          <a:p>
            <a:r>
              <a:rPr lang="en-US" dirty="0" smtClean="0">
                <a:latin typeface="Calibri"/>
                <a:ea typeface="Wingdings"/>
                <a:cs typeface="Calibri"/>
              </a:rPr>
              <a:t>Luminosity: </a:t>
            </a:r>
            <a:r>
              <a:rPr lang="en-US" dirty="0" smtClean="0">
                <a:ea typeface="Wingdings"/>
                <a:cs typeface="Calibri"/>
              </a:rPr>
              <a:t>3.84</a:t>
            </a:r>
            <a:r>
              <a:rPr lang="en-US" dirty="0" smtClean="0">
                <a:latin typeface="Wingdings"/>
                <a:ea typeface="Wingdings"/>
                <a:cs typeface="Wingdings"/>
              </a:rPr>
              <a:t></a:t>
            </a:r>
            <a:r>
              <a:rPr lang="en-US" dirty="0" smtClean="0">
                <a:ea typeface="Wingdings"/>
                <a:cs typeface="Calibri"/>
              </a:rPr>
              <a:t>10</a:t>
            </a:r>
            <a:r>
              <a:rPr lang="en-US" baseline="30000" dirty="0" smtClean="0">
                <a:ea typeface="Wingdings"/>
                <a:cs typeface="Calibri"/>
              </a:rPr>
              <a:t>26 </a:t>
            </a:r>
            <a:r>
              <a:rPr lang="en-US" dirty="0" smtClean="0">
                <a:ea typeface="Wingdings"/>
                <a:cs typeface="Calibri"/>
              </a:rPr>
              <a:t>W = </a:t>
            </a:r>
            <a:r>
              <a:rPr lang="en-US" dirty="0" smtClean="0"/>
              <a:t>1L</a:t>
            </a:r>
            <a:r>
              <a:rPr lang="en-US" baseline="-25000" dirty="0" smtClean="0">
                <a:latin typeface="Wingdings"/>
                <a:ea typeface="Wingdings"/>
                <a:cs typeface="Wingdings"/>
              </a:rPr>
              <a:t></a:t>
            </a:r>
          </a:p>
          <a:p>
            <a:r>
              <a:rPr lang="en-US" dirty="0" smtClean="0">
                <a:latin typeface="Calibri"/>
                <a:ea typeface="Wingdings"/>
                <a:cs typeface="Calibri"/>
              </a:rPr>
              <a:t>Effective temperature: </a:t>
            </a:r>
            <a:r>
              <a:rPr lang="en-US" dirty="0" err="1" smtClean="0">
                <a:latin typeface="Calibri"/>
                <a:ea typeface="Wingdings"/>
                <a:cs typeface="Calibri"/>
              </a:rPr>
              <a:t>T</a:t>
            </a:r>
            <a:r>
              <a:rPr lang="en-US" baseline="-25000" dirty="0" err="1" smtClean="0">
                <a:latin typeface="Calibri"/>
                <a:ea typeface="Wingdings"/>
                <a:cs typeface="Calibri"/>
              </a:rPr>
              <a:t>eff</a:t>
            </a:r>
            <a:r>
              <a:rPr lang="en-US" dirty="0" smtClean="0">
                <a:latin typeface="Calibri"/>
                <a:ea typeface="Wingdings"/>
                <a:cs typeface="Calibri"/>
              </a:rPr>
              <a:t>=5777K</a:t>
            </a:r>
          </a:p>
          <a:p>
            <a:r>
              <a:rPr lang="en-US" dirty="0" smtClean="0">
                <a:latin typeface="Calibri"/>
                <a:ea typeface="Wingdings"/>
                <a:cs typeface="Calibri"/>
              </a:rPr>
              <a:t>Core temperature: T=</a:t>
            </a:r>
            <a:r>
              <a:rPr lang="en-US" dirty="0" smtClean="0"/>
              <a:t>15</a:t>
            </a:r>
            <a:r>
              <a:rPr lang="en-US" dirty="0" smtClean="0">
                <a:latin typeface="Wingdings"/>
                <a:ea typeface="Wingdings"/>
                <a:cs typeface="Wingdings"/>
              </a:rPr>
              <a:t></a:t>
            </a:r>
            <a:r>
              <a:rPr lang="en-US" dirty="0" smtClean="0"/>
              <a:t>10</a:t>
            </a:r>
            <a:r>
              <a:rPr lang="en-US" baseline="30000" dirty="0" smtClean="0"/>
              <a:t>6</a:t>
            </a:r>
            <a:r>
              <a:rPr lang="en-US" dirty="0" smtClean="0"/>
              <a:t>K</a:t>
            </a:r>
          </a:p>
          <a:p>
            <a:r>
              <a:rPr lang="en-US" dirty="0" smtClean="0">
                <a:latin typeface="Calibri"/>
                <a:cs typeface="Calibri"/>
              </a:rPr>
              <a:t>Average density: 1.4 g/cm</a:t>
            </a:r>
            <a:r>
              <a:rPr lang="en-US" baseline="30000" dirty="0" smtClean="0">
                <a:latin typeface="Calibri"/>
                <a:cs typeface="Calibri"/>
              </a:rPr>
              <a:t>3</a:t>
            </a:r>
            <a:endParaRPr lang="en-US" dirty="0" smtClean="0">
              <a:latin typeface="Calibri"/>
              <a:cs typeface="Calibri"/>
            </a:endParaRPr>
          </a:p>
          <a:p>
            <a:r>
              <a:rPr lang="en-US" dirty="0" smtClean="0">
                <a:latin typeface="Calibri"/>
                <a:cs typeface="Calibri"/>
              </a:rPr>
              <a:t>Core density: 150 g/cm</a:t>
            </a:r>
            <a:r>
              <a:rPr lang="en-US" baseline="30000" dirty="0" smtClean="0">
                <a:latin typeface="Calibri"/>
                <a:cs typeface="Calibri"/>
              </a:rPr>
              <a:t>3</a:t>
            </a:r>
          </a:p>
          <a:p>
            <a:r>
              <a:rPr lang="en-US" dirty="0" smtClean="0">
                <a:latin typeface="Calibri"/>
                <a:cs typeface="Calibri"/>
              </a:rPr>
              <a:t>Surface gravity acceleration: 244 m/s</a:t>
            </a:r>
            <a:r>
              <a:rPr lang="en-US" baseline="30000" dirty="0" smtClean="0">
                <a:latin typeface="Calibri"/>
                <a:cs typeface="Calibri"/>
              </a:rPr>
              <a:t>2</a:t>
            </a:r>
            <a:endParaRPr lang="en-US" dirty="0" smtClean="0">
              <a:latin typeface="Calibri"/>
              <a:cs typeface="Calibri"/>
            </a:endParaRPr>
          </a:p>
          <a:p>
            <a:r>
              <a:rPr lang="en-US" dirty="0" smtClean="0">
                <a:latin typeface="Calibri"/>
                <a:cs typeface="Calibri"/>
              </a:rPr>
              <a:t>Rotation period: 27 days at equator (synodic, Carrington rotation, as seen from Earth)</a:t>
            </a:r>
          </a:p>
          <a:p>
            <a:r>
              <a:rPr lang="en-US" dirty="0" smtClean="0">
                <a:latin typeface="Calibri"/>
                <a:cs typeface="Calibri"/>
              </a:rPr>
              <a:t>1 arc second ≈ 700 km at the solar surface</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25652</TotalTime>
  <Words>1313</Words>
  <Application>Microsoft Macintosh PowerPoint</Application>
  <PresentationFormat>On-screen Show (4:3)</PresentationFormat>
  <Paragraphs>126</Paragraphs>
  <Slides>24</Slides>
  <Notes>1</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M4111 The Sun and stars  Solar Physics</vt:lpstr>
      <vt:lpstr>Course structure</vt:lpstr>
      <vt:lpstr>What we will do</vt:lpstr>
      <vt:lpstr>What I will try to do:</vt:lpstr>
      <vt:lpstr>Overview</vt:lpstr>
      <vt:lpstr>PowerPoint Presentation</vt:lpstr>
      <vt:lpstr>Brief overview of the Sun</vt:lpstr>
      <vt:lpstr>Our star</vt:lpstr>
      <vt:lpstr>Numbers about the Sun</vt:lpstr>
      <vt:lpstr>The Sun’s structure</vt:lpstr>
      <vt:lpstr>The solar surface</vt:lpstr>
      <vt:lpstr>Wide range of parameters</vt:lpstr>
      <vt:lpstr>Connection to other physics branches</vt:lpstr>
      <vt:lpstr>Plasma physics lab</vt:lpstr>
      <vt:lpstr>Gravitation/Relativity &amp; the Sun</vt:lpstr>
      <vt:lpstr>Solar neutrino problem</vt:lpstr>
      <vt:lpstr>Other stars have magnetic activity too!</vt:lpstr>
      <vt:lpstr>Other stars</vt:lpstr>
      <vt:lpstr>The Sun and Earth</vt:lpstr>
      <vt:lpstr>Solar wind story</vt:lpstr>
      <vt:lpstr>Back to Earth: solar influence</vt:lpstr>
      <vt:lpstr>Geomagnetic storms</vt:lpstr>
      <vt:lpstr>Space weather</vt:lpstr>
      <vt:lpstr>Enough for today</vt:lpstr>
    </vt:vector>
  </TitlesOfParts>
  <Company>Queen's University Belfast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Physics</dc:title>
  <dc:creator>Sergiy Shelyag</dc:creator>
  <cp:lastModifiedBy>Sergey</cp:lastModifiedBy>
  <cp:revision>213</cp:revision>
  <dcterms:created xsi:type="dcterms:W3CDTF">2013-03-04T11:16:53Z</dcterms:created>
  <dcterms:modified xsi:type="dcterms:W3CDTF">2013-03-05T00:04:07Z</dcterms:modified>
</cp:coreProperties>
</file>