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79" r:id="rId5"/>
    <p:sldId id="260" r:id="rId6"/>
    <p:sldId id="298" r:id="rId7"/>
    <p:sldId id="272" r:id="rId8"/>
    <p:sldId id="282" r:id="rId9"/>
    <p:sldId id="283" r:id="rId10"/>
    <p:sldId id="263" r:id="rId11"/>
    <p:sldId id="264" r:id="rId12"/>
    <p:sldId id="284" r:id="rId13"/>
    <p:sldId id="265" r:id="rId14"/>
    <p:sldId id="295" r:id="rId15"/>
    <p:sldId id="286" r:id="rId16"/>
    <p:sldId id="266" r:id="rId17"/>
    <p:sldId id="268" r:id="rId18"/>
    <p:sldId id="274" r:id="rId19"/>
    <p:sldId id="275" r:id="rId20"/>
    <p:sldId id="294" r:id="rId21"/>
    <p:sldId id="276" r:id="rId22"/>
    <p:sldId id="287" r:id="rId23"/>
    <p:sldId id="288" r:id="rId24"/>
    <p:sldId id="289" r:id="rId25"/>
    <p:sldId id="290" r:id="rId26"/>
    <p:sldId id="291" r:id="rId27"/>
    <p:sldId id="292" r:id="rId28"/>
    <p:sldId id="297" r:id="rId29"/>
    <p:sldId id="29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15"/>
    <p:restoredTop sz="94635"/>
  </p:normalViewPr>
  <p:slideViewPr>
    <p:cSldViewPr snapToGrid="0" snapToObjects="1">
      <p:cViewPr>
        <p:scale>
          <a:sx n="80" d="100"/>
          <a:sy n="80" d="100"/>
        </p:scale>
        <p:origin x="11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FB83E-0163-E644-BEAE-E0584AA58702}" type="datetimeFigureOut">
              <a:rPr lang="en-US" smtClean="0"/>
              <a:t>8/31/16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09E86-21DE-1F40-852D-3D27B1472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86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32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5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32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4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5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8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3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8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08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0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09E86-21DE-1F40-852D-3D27B14721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7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ACCB-AB89-374A-AD0D-1AE9CE56B8A8}" type="datetime1">
              <a:rPr lang="en-AU" smtClean="0"/>
              <a:t>31/08/2016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48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59E12-E9B8-ED4C-AFCE-F03B7E279685}" type="datetime1">
              <a:rPr lang="en-AU" smtClean="0"/>
              <a:t>31/08/2016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1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681D1-90E2-084D-82CC-87BCB3F2198E}" type="datetime1">
              <a:rPr lang="en-AU" smtClean="0"/>
              <a:t>31/08/2016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FF2ED-8904-E245-8C62-4ACD98A2E1D8}" type="datetime1">
              <a:rPr lang="en-AU" smtClean="0"/>
              <a:t>31/08/2016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5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0A43D-83B8-5A41-8E37-5318B0952197}" type="datetime1">
              <a:rPr lang="en-AU" smtClean="0"/>
              <a:t>31/08/2016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84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2B2A-C649-0148-8676-0C119FC92FF4}" type="datetime1">
              <a:rPr lang="en-AU" smtClean="0"/>
              <a:t>31/08/2016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68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A9A9-3A4C-EF45-907F-D7B52CBB8D3E}" type="datetime1">
              <a:rPr lang="en-AU" smtClean="0"/>
              <a:t>31/08/2016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72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93D-B808-8445-8EDE-18AE3AA9C604}" type="datetime1">
              <a:rPr lang="en-AU" smtClean="0"/>
              <a:t>31/08/2016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94A21-75FE-454E-B051-15E8E4512EC6}" type="datetime1">
              <a:rPr lang="en-AU" smtClean="0"/>
              <a:t>31/08/2016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66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B5B3F-4B10-F44C-B742-8E7F4DC74412}" type="datetime1">
              <a:rPr lang="en-AU" smtClean="0"/>
              <a:t>31/08/2016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1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4FB2E-6BD9-3646-B58B-4889C5622393}" type="datetime1">
              <a:rPr lang="en-AU" smtClean="0"/>
              <a:t>31/08/2016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1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C352-D70E-C64E-A8DA-6BB1C8EE3A45}" type="datetime1">
              <a:rPr lang="en-AU" smtClean="0"/>
              <a:t>31/08/2016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BC988-158F-1B45-AA23-C809ADF52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21.png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6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8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1.png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9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8" Type="http://schemas.openxmlformats.org/officeDocument/2006/relationships/image" Target="../media/image53.emf"/><Relationship Id="rId9" Type="http://schemas.openxmlformats.org/officeDocument/2006/relationships/image" Target="../media/image54.emf"/><Relationship Id="rId10" Type="http://schemas.openxmlformats.org/officeDocument/2006/relationships/image" Target="../media/image55.emf"/><Relationship Id="rId11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Relationship Id="rId9" Type="http://schemas.openxmlformats.org/officeDocument/2006/relationships/image" Target="../media/image62.emf"/><Relationship Id="rId10" Type="http://schemas.openxmlformats.org/officeDocument/2006/relationships/image" Target="../media/image63.emf"/><Relationship Id="rId11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5.png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4444" y="485765"/>
            <a:ext cx="9144000" cy="1809750"/>
          </a:xfrm>
        </p:spPr>
        <p:txBody>
          <a:bodyPr/>
          <a:lstStyle/>
          <a:p>
            <a:r>
              <a:rPr lang="en-US" dirty="0" err="1" smtClean="0"/>
              <a:t>ALR</a:t>
            </a:r>
            <a:r>
              <a:rPr lang="en-US" baseline="30000" dirty="0" err="1" smtClean="0"/>
              <a:t>n</a:t>
            </a:r>
            <a:r>
              <a:rPr lang="en-US" dirty="0" smtClean="0"/>
              <a:t>: Accelerated Higher-Order Logistic Regression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566" y="2444741"/>
            <a:ext cx="11496908" cy="646577"/>
          </a:xfrm>
        </p:spPr>
        <p:txBody>
          <a:bodyPr/>
          <a:lstStyle/>
          <a:p>
            <a:r>
              <a:rPr lang="en-US" dirty="0" smtClean="0"/>
              <a:t>Nayyar A. Zaidi, Geoffrey I. Webb, Mark J. Carman, Francois </a:t>
            </a:r>
            <a:r>
              <a:rPr lang="en-US" dirty="0" err="1" smtClean="0"/>
              <a:t>Petitjean</a:t>
            </a:r>
            <a:r>
              <a:rPr lang="en-US" dirty="0" smtClean="0"/>
              <a:t>, Jesus </a:t>
            </a:r>
            <a:r>
              <a:rPr lang="en-US" dirty="0" err="1" smtClean="0"/>
              <a:t>Cerquides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621" y="3299679"/>
            <a:ext cx="1582342" cy="1594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62" y="3252998"/>
            <a:ext cx="1614585" cy="158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3" y="3252998"/>
            <a:ext cx="1614585" cy="16166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16" y="3291359"/>
            <a:ext cx="1614585" cy="15949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29" y="3252998"/>
            <a:ext cx="1597029" cy="1649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60" y="5114884"/>
            <a:ext cx="6212550" cy="8276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27" y="5141359"/>
            <a:ext cx="2277210" cy="693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2994" y="3071819"/>
            <a:ext cx="10129837" cy="297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CD57-6628-4546-8941-B25E47A7F180}" type="datetime1">
              <a:rPr lang="en-AU" smtClean="0"/>
              <a:t>31/08/2016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>
            <a:normAutofit/>
          </a:bodyPr>
          <a:lstStyle/>
          <a:p>
            <a:r>
              <a:rPr lang="en-US" dirty="0"/>
              <a:t>Higher-Order </a:t>
            </a:r>
            <a:r>
              <a:rPr lang="en-US" dirty="0" smtClean="0"/>
              <a:t>LR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>
                <a:solidFill>
                  <a:srgbClr val="FF0000"/>
                </a:solidFill>
              </a:rPr>
              <a:t>LR</a:t>
            </a:r>
            <a:r>
              <a:rPr lang="en-US" baseline="30000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37785"/>
            <a:ext cx="5361878" cy="3972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718" y="375108"/>
            <a:ext cx="6046576" cy="5687813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550672"/>
            <a:ext cx="4871224" cy="4875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Comparative analysis of LR, LR</a:t>
            </a:r>
            <a:r>
              <a:rPr lang="en-US" baseline="30000" dirty="0" smtClean="0"/>
              <a:t>2</a:t>
            </a:r>
            <a:r>
              <a:rPr lang="en-US" dirty="0" smtClean="0"/>
              <a:t> and LR</a:t>
            </a:r>
            <a:r>
              <a:rPr lang="en-US" baseline="30000" dirty="0" smtClean="0"/>
              <a:t>3</a:t>
            </a:r>
            <a:r>
              <a:rPr lang="en-US" dirty="0" smtClean="0"/>
              <a:t> with varying quantities of data</a:t>
            </a:r>
          </a:p>
          <a:p>
            <a:r>
              <a:rPr lang="en-US" dirty="0" err="1" smtClean="0"/>
              <a:t>LR</a:t>
            </a:r>
            <a:r>
              <a:rPr lang="en-US" baseline="30000" dirty="0" err="1" smtClean="0"/>
              <a:t>n</a:t>
            </a:r>
            <a:r>
              <a:rPr lang="en-US" dirty="0" smtClean="0"/>
              <a:t> trained with SGD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10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9B74-3546-EC4E-8262-4D2527919C2E}" type="datetime1">
              <a:rPr lang="en-AU" smtClean="0"/>
              <a:t>31/08/2016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/>
              <a:t>Higher-Order </a:t>
            </a:r>
            <a:r>
              <a:rPr lang="en-US" dirty="0" smtClean="0"/>
              <a:t>LR (</a:t>
            </a:r>
            <a:r>
              <a:rPr lang="en-US" dirty="0" err="1" smtClean="0">
                <a:solidFill>
                  <a:srgbClr val="FF0000"/>
                </a:solidFill>
              </a:rPr>
              <a:t>LR</a:t>
            </a:r>
            <a:r>
              <a:rPr lang="en-US" baseline="30000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875219"/>
          </a:xfrm>
        </p:spPr>
        <p:txBody>
          <a:bodyPr>
            <a:normAutofit/>
          </a:bodyPr>
          <a:lstStyle/>
          <a:p>
            <a:r>
              <a:rPr lang="en-US" dirty="0" smtClean="0"/>
              <a:t>We define </a:t>
            </a:r>
            <a:r>
              <a:rPr lang="en-US" dirty="0" err="1" smtClean="0"/>
              <a:t>LR</a:t>
            </a:r>
            <a:r>
              <a:rPr lang="en-US" baseline="30000" dirty="0" err="1" smtClean="0"/>
              <a:t>n</a:t>
            </a:r>
            <a:r>
              <a:rPr lang="en-US" dirty="0" smtClean="0"/>
              <a:t> as: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Simplify this to: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48" y="3903965"/>
            <a:ext cx="5919536" cy="1041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5" y="1850191"/>
            <a:ext cx="9582998" cy="139031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11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E504-8688-7E40-A5C3-9263BC6A26CE}" type="datetime1">
              <a:rPr lang="en-AU" smtClean="0"/>
              <a:t>31/08/2016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/>
              <a:t>Higher-Order </a:t>
            </a:r>
            <a:r>
              <a:rPr lang="en-US" dirty="0" smtClean="0"/>
              <a:t>LR (</a:t>
            </a:r>
            <a:r>
              <a:rPr lang="en-US" dirty="0" err="1" smtClean="0">
                <a:solidFill>
                  <a:srgbClr val="FF0000"/>
                </a:solidFill>
              </a:rPr>
              <a:t>LR</a:t>
            </a:r>
            <a:r>
              <a:rPr lang="en-US" baseline="30000" dirty="0" err="1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875219"/>
          </a:xfrm>
        </p:spPr>
        <p:txBody>
          <a:bodyPr>
            <a:normAutofit/>
          </a:bodyPr>
          <a:lstStyle/>
          <a:p>
            <a:r>
              <a:rPr lang="en-US" dirty="0" smtClean="0"/>
              <a:t>We define </a:t>
            </a:r>
            <a:r>
              <a:rPr lang="en-US" dirty="0" err="1" smtClean="0"/>
              <a:t>LR</a:t>
            </a:r>
            <a:r>
              <a:rPr lang="en-US" baseline="30000" dirty="0" err="1" smtClean="0"/>
              <a:t>n</a:t>
            </a:r>
            <a:r>
              <a:rPr lang="en-US" dirty="0" smtClean="0"/>
              <a:t> as: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Simplify this to: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48" y="3903965"/>
            <a:ext cx="5919536" cy="1041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15" y="1850191"/>
            <a:ext cx="9582998" cy="1390314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12</a:t>
            </a:fld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E504-8688-7E40-A5C3-9263BC6A26CE}" type="datetime1">
              <a:rPr lang="en-AU" smtClean="0"/>
              <a:t>31/08/2016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1964" y="2566972"/>
            <a:ext cx="6134662" cy="10156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Too Slow</a:t>
            </a:r>
            <a:endParaRPr lang="en-AU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2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Equivalence between NB and LR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" y="1974422"/>
            <a:ext cx="4344777" cy="86895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13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BC82-9A99-464F-88ED-EFF612E99318}" type="datetime1">
              <a:rPr lang="en-AU" smtClean="0"/>
              <a:t>31/08/2016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22419" y="1361233"/>
            <a:ext cx="6729661" cy="536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 us look at Naïve Bayes, Logistic Regression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181151" y="2970013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81151" y="1884483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81151" y="1876675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10848" y="1891213"/>
            <a:ext cx="0" cy="10948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456372" y="1884696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841381" y="1862230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83" y="2002940"/>
            <a:ext cx="4727477" cy="75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Equivalence between NB and LR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" y="1974422"/>
            <a:ext cx="4344777" cy="86895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14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BC82-9A99-464F-88ED-EFF612E99318}" type="datetime1">
              <a:rPr lang="en-AU" smtClean="0"/>
              <a:t>31/08/2016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22419" y="1361233"/>
            <a:ext cx="6729661" cy="536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 us look at Naïve Bayes, Logistic Regression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181151" y="2970013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81151" y="1884483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81151" y="1876675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10848" y="1891213"/>
            <a:ext cx="0" cy="10948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456372" y="1884696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841381" y="1878272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645505" y="2452149"/>
            <a:ext cx="2014" cy="13446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66" y="4963890"/>
            <a:ext cx="6761749" cy="713243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57137" y="3796842"/>
            <a:ext cx="7764379" cy="177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974797" y="5951987"/>
            <a:ext cx="7764379" cy="177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974797" y="3814568"/>
            <a:ext cx="0" cy="2137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21516" y="3796842"/>
            <a:ext cx="0" cy="2137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83" y="2002940"/>
            <a:ext cx="4727477" cy="753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23" y="4025056"/>
            <a:ext cx="5071364" cy="71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7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Equivalence between NB and LR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55" y="1974422"/>
            <a:ext cx="4344777" cy="868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241" y="2045593"/>
            <a:ext cx="4700337" cy="726612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15</a:t>
            </a:fld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BC82-9A99-464F-88ED-EFF612E99318}" type="datetime1">
              <a:rPr lang="en-AU" smtClean="0"/>
              <a:t>31/08/2016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922419" y="1361233"/>
            <a:ext cx="6729661" cy="536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Let us look at Naïve Bayes, Logistic Regression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181151" y="2970013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181151" y="1884483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181151" y="1876675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010848" y="1891213"/>
            <a:ext cx="0" cy="10948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456372" y="1884696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841381" y="1862230"/>
            <a:ext cx="0" cy="109333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645505" y="2452149"/>
            <a:ext cx="2014" cy="13446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66" y="4963890"/>
            <a:ext cx="6761749" cy="7132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407" y="3920777"/>
            <a:ext cx="4784558" cy="81128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957137" y="3796842"/>
            <a:ext cx="7764379" cy="177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974797" y="5951987"/>
            <a:ext cx="7764379" cy="177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974797" y="3814568"/>
            <a:ext cx="0" cy="2137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9721516" y="3796842"/>
            <a:ext cx="0" cy="2137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58" y="1657983"/>
            <a:ext cx="7503771" cy="37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5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/>
              <a:t>Pre-conditioning for </a:t>
            </a:r>
            <a:r>
              <a:rPr lang="en-US" dirty="0" err="1"/>
              <a:t>LR</a:t>
            </a:r>
            <a:r>
              <a:rPr lang="en-US" baseline="30000" dirty="0" err="1"/>
              <a:t>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875219"/>
          </a:xfrm>
        </p:spPr>
        <p:txBody>
          <a:bodyPr>
            <a:normAutofit/>
          </a:bodyPr>
          <a:lstStyle/>
          <a:p>
            <a:r>
              <a:rPr lang="en-US" dirty="0" smtClean="0"/>
              <a:t>Like NB is a generative equivalent of LR, we </a:t>
            </a:r>
            <a:r>
              <a:rPr lang="en-US" dirty="0"/>
              <a:t>need a generative equivalent for </a:t>
            </a:r>
            <a:r>
              <a:rPr lang="en-US" dirty="0" err="1"/>
              <a:t>LR</a:t>
            </a:r>
            <a:r>
              <a:rPr lang="en-US" baseline="30000" dirty="0" err="1"/>
              <a:t>n</a:t>
            </a:r>
            <a:endParaRPr lang="en-US" dirty="0" smtClean="0"/>
          </a:p>
          <a:p>
            <a:r>
              <a:rPr lang="en-US" dirty="0" smtClean="0"/>
              <a:t>We can not create a Bayesian Network of this form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3" y="3170714"/>
            <a:ext cx="4091318" cy="8182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459829" y="2951746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467851" y="5414210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67851" y="2987022"/>
            <a:ext cx="0" cy="24432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1289526" y="2931826"/>
            <a:ext cx="8022" cy="24984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72" y="4389496"/>
            <a:ext cx="5069305" cy="89207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967659" y="2962960"/>
            <a:ext cx="0" cy="24432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67851" y="4130840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90" y="3195182"/>
            <a:ext cx="4844816" cy="7489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91" y="4413803"/>
            <a:ext cx="792979" cy="792979"/>
          </a:xfrm>
          <a:prstGeom prst="rect">
            <a:avLst/>
          </a:prstGeom>
        </p:spPr>
      </p:pic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16</a:t>
            </a:fld>
            <a:endParaRPr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C0C-AA9A-5A48-A2FB-FB72C9A8F04F}" type="datetime1">
              <a:rPr lang="en-AU" smtClean="0"/>
              <a:t>31/08/2016</a:t>
            </a:fld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/>
              <a:t>Pre-conditioning for </a:t>
            </a:r>
            <a:r>
              <a:rPr lang="en-US" dirty="0" err="1"/>
              <a:t>LR</a:t>
            </a:r>
            <a:r>
              <a:rPr lang="en-US" baseline="30000" dirty="0" err="1"/>
              <a:t>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875219"/>
          </a:xfrm>
        </p:spPr>
        <p:txBody>
          <a:bodyPr>
            <a:normAutofit/>
          </a:bodyPr>
          <a:lstStyle/>
          <a:p>
            <a:r>
              <a:rPr lang="en-US" dirty="0" smtClean="0"/>
              <a:t>Like NB is a generative equivalent of LR, we </a:t>
            </a:r>
            <a:r>
              <a:rPr lang="en-US" dirty="0"/>
              <a:t>need a generative equivalent for </a:t>
            </a:r>
            <a:r>
              <a:rPr lang="en-US" dirty="0" err="1"/>
              <a:t>LR</a:t>
            </a:r>
            <a:r>
              <a:rPr lang="en-US" baseline="30000" dirty="0" err="1"/>
              <a:t>n</a:t>
            </a:r>
            <a:endParaRPr lang="en-US" dirty="0" smtClean="0"/>
          </a:p>
          <a:p>
            <a:r>
              <a:rPr lang="en-US" dirty="0" smtClean="0"/>
              <a:t>We can not create a Bayesian Network of this form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3" y="3170714"/>
            <a:ext cx="4091318" cy="8182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459829" y="2951746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467851" y="5414210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467851" y="2987022"/>
            <a:ext cx="0" cy="24432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1289526" y="2931826"/>
            <a:ext cx="8022" cy="24984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772" y="4389496"/>
            <a:ext cx="5069305" cy="89207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967659" y="2962960"/>
            <a:ext cx="0" cy="24432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467851" y="4130840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290" y="3195182"/>
            <a:ext cx="4844816" cy="748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3" y="4281777"/>
            <a:ext cx="4091318" cy="88377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17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6E587-A547-4C43-B18F-7C423ECF3896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err="1"/>
              <a:t>ALR</a:t>
            </a:r>
            <a:r>
              <a:rPr lang="en-US" baseline="30000" dirty="0" err="1"/>
              <a:t>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13" y="1662760"/>
            <a:ext cx="4091318" cy="8182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1138989" y="1443792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147011" y="3906256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147011" y="1479068"/>
            <a:ext cx="0" cy="24432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0968686" y="1423872"/>
            <a:ext cx="8022" cy="249842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932" y="2881542"/>
            <a:ext cx="5069305" cy="892077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 flipV="1">
            <a:off x="5646819" y="1455006"/>
            <a:ext cx="0" cy="24432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147011" y="2622886"/>
            <a:ext cx="9829697" cy="1604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450" y="1687228"/>
            <a:ext cx="4844816" cy="748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3" y="2773823"/>
            <a:ext cx="4091318" cy="883779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6E587-A547-4C43-B18F-7C423ECF3896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26" name="Double Bracket 25"/>
          <p:cNvSpPr/>
          <p:nvPr/>
        </p:nvSpPr>
        <p:spPr>
          <a:xfrm>
            <a:off x="1379625" y="2711115"/>
            <a:ext cx="4123395" cy="1155033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uble Bracket 32"/>
          <p:cNvSpPr/>
          <p:nvPr/>
        </p:nvSpPr>
        <p:spPr>
          <a:xfrm>
            <a:off x="280741" y="4836695"/>
            <a:ext cx="7820522" cy="1155033"/>
          </a:xfrm>
          <a:prstGeom prst="bracket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0" y="4774963"/>
            <a:ext cx="7294564" cy="1502418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5503021" y="3215713"/>
            <a:ext cx="2598242" cy="21984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280741" y="3239777"/>
            <a:ext cx="1091440" cy="21744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Comparison: </a:t>
            </a:r>
            <a:r>
              <a:rPr lang="en-US" dirty="0" err="1" smtClean="0"/>
              <a:t>ALR</a:t>
            </a:r>
            <a:r>
              <a:rPr lang="en-US" baseline="30000" dirty="0" err="1" smtClean="0"/>
              <a:t>n</a:t>
            </a:r>
            <a:r>
              <a:rPr lang="en-US" dirty="0" smtClean="0"/>
              <a:t> vs. </a:t>
            </a:r>
            <a:r>
              <a:rPr lang="en-US" dirty="0"/>
              <a:t>LR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485265"/>
          </a:xfrm>
        </p:spPr>
        <p:txBody>
          <a:bodyPr>
            <a:normAutofit/>
          </a:bodyPr>
          <a:lstStyle/>
          <a:p>
            <a:r>
              <a:rPr lang="en-US" dirty="0" smtClean="0"/>
              <a:t>Let us compare the formulation of Accelerated Logistic Regression vs. Logistic Regression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Direct equivalence holds between the two parameterization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19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7050"/>
            <a:ext cx="10704532" cy="736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10" y="3623856"/>
            <a:ext cx="7692189" cy="81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4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Outline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875219"/>
          </a:xfrm>
        </p:spPr>
        <p:txBody>
          <a:bodyPr/>
          <a:lstStyle/>
          <a:p>
            <a:r>
              <a:rPr lang="en-US" dirty="0" smtClean="0"/>
              <a:t>Motivation (</a:t>
            </a:r>
            <a:r>
              <a:rPr lang="en-US" dirty="0" smtClean="0">
                <a:solidFill>
                  <a:srgbClr val="FF0000"/>
                </a:solidFill>
              </a:rPr>
              <a:t>2 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Proposed Approach (</a:t>
            </a:r>
            <a:r>
              <a:rPr lang="en-US" dirty="0" smtClean="0">
                <a:solidFill>
                  <a:srgbClr val="FF0000"/>
                </a:solidFill>
              </a:rPr>
              <a:t>5 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Experimental Section (</a:t>
            </a:r>
            <a:r>
              <a:rPr lang="en-US" dirty="0" smtClean="0">
                <a:solidFill>
                  <a:srgbClr val="FF0000"/>
                </a:solidFill>
              </a:rPr>
              <a:t>5 mins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Conclusion and Future Works (</a:t>
            </a:r>
            <a:r>
              <a:rPr lang="en-US" dirty="0" smtClean="0">
                <a:solidFill>
                  <a:srgbClr val="FF0000"/>
                </a:solidFill>
              </a:rPr>
              <a:t>3 mins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Questions (</a:t>
            </a:r>
            <a:r>
              <a:rPr lang="en-US" dirty="0" smtClean="0">
                <a:solidFill>
                  <a:srgbClr val="FF0000"/>
                </a:solidFill>
              </a:rPr>
              <a:t>5 mins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4ECBA-1DE5-CC4F-9424-B0D889E5EE5C}" type="datetime1">
              <a:rPr lang="en-AU" smtClean="0"/>
              <a:t>31/08/2016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Comparison: </a:t>
            </a:r>
            <a:r>
              <a:rPr lang="en-US" dirty="0" err="1" smtClean="0"/>
              <a:t>ALR</a:t>
            </a:r>
            <a:r>
              <a:rPr lang="en-US" baseline="30000" dirty="0" err="1" smtClean="0"/>
              <a:t>n</a:t>
            </a:r>
            <a:r>
              <a:rPr lang="en-US" dirty="0" smtClean="0"/>
              <a:t> vs. </a:t>
            </a:r>
            <a:r>
              <a:rPr lang="en-US" dirty="0"/>
              <a:t>LR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485265"/>
          </a:xfrm>
        </p:spPr>
        <p:txBody>
          <a:bodyPr>
            <a:normAutofit/>
          </a:bodyPr>
          <a:lstStyle/>
          <a:p>
            <a:r>
              <a:rPr lang="en-US" dirty="0" smtClean="0"/>
              <a:t>Let us compare the formulation of Accelerated Logistic Regression vs. Logistic Regression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Direct equivalence holds between the two parameterization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20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47050"/>
            <a:ext cx="10704532" cy="736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10" y="3623856"/>
            <a:ext cx="7692189" cy="81844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582779" y="2647050"/>
            <a:ext cx="998621" cy="48116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184355" y="3713850"/>
            <a:ext cx="397045" cy="48116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355432" y="2655072"/>
            <a:ext cx="1756610" cy="481161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363454" y="3689786"/>
            <a:ext cx="792012" cy="481161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652084" y="2663094"/>
            <a:ext cx="958516" cy="481161"/>
          </a:xfrm>
          <a:prstGeom prst="roundRect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6809874" y="3681766"/>
            <a:ext cx="360947" cy="481161"/>
          </a:xfrm>
          <a:prstGeom prst="roundRect">
            <a:avLst/>
          </a:prstGeom>
          <a:noFill/>
          <a:ln w="254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9472862" y="2671116"/>
            <a:ext cx="1913021" cy="481161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8053141" y="3705827"/>
            <a:ext cx="918408" cy="481161"/>
          </a:xfrm>
          <a:prstGeom prst="round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21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485265"/>
          </a:xfrm>
        </p:spPr>
        <p:txBody>
          <a:bodyPr>
            <a:normAutofit/>
          </a:bodyPr>
          <a:lstStyle/>
          <a:p>
            <a:r>
              <a:rPr lang="en-US" dirty="0" smtClean="0"/>
              <a:t>Standard UCI Datasets</a:t>
            </a:r>
          </a:p>
          <a:p>
            <a:r>
              <a:rPr lang="en-US" dirty="0" smtClean="0"/>
              <a:t>Numeric attributes discretized using MDL</a:t>
            </a:r>
          </a:p>
          <a:p>
            <a:r>
              <a:rPr lang="en-US" dirty="0" smtClean="0"/>
              <a:t>Optimization algorithms tested: L-BFGS, Conjugate Gradient, Gradient Descent, SGD</a:t>
            </a:r>
          </a:p>
          <a:p>
            <a:r>
              <a:rPr lang="en-US" dirty="0" smtClean="0"/>
              <a:t>Only L-BFGS and Conjugate Gradient results are reported</a:t>
            </a:r>
          </a:p>
        </p:txBody>
      </p:sp>
    </p:spTree>
    <p:extLst>
      <p:ext uri="{BB962C8B-B14F-4D97-AF65-F5344CB8AC3E}">
        <p14:creationId xmlns:p14="http://schemas.microsoft.com/office/powerpoint/2010/main" val="20624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err="1" smtClean="0"/>
              <a:t>ALR</a:t>
            </a:r>
            <a:r>
              <a:rPr lang="en-US" baseline="30000" dirty="0" err="1" smtClean="0"/>
              <a:t>n</a:t>
            </a:r>
            <a:r>
              <a:rPr lang="en-US" dirty="0"/>
              <a:t> </a:t>
            </a:r>
            <a:r>
              <a:rPr lang="en-US" dirty="0" smtClean="0"/>
              <a:t>vs </a:t>
            </a:r>
            <a:r>
              <a:rPr lang="en-US" dirty="0" err="1" smtClean="0"/>
              <a:t>AnJE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22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54" y="1458469"/>
            <a:ext cx="5040000" cy="3963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82" y="3559308"/>
            <a:ext cx="4229897" cy="2126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482" y="1425027"/>
            <a:ext cx="4056236" cy="2039385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822719" y="5417723"/>
            <a:ext cx="3332747" cy="536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Win Draw Loss Comparison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err="1" smtClean="0"/>
              <a:t>ALR</a:t>
            </a:r>
            <a:r>
              <a:rPr lang="en-US" baseline="30000" dirty="0" err="1" smtClean="0"/>
              <a:t>n</a:t>
            </a:r>
            <a:r>
              <a:rPr lang="en-US" dirty="0"/>
              <a:t> </a:t>
            </a:r>
            <a:r>
              <a:rPr lang="en-US" dirty="0" smtClean="0"/>
              <a:t>vs </a:t>
            </a:r>
            <a:r>
              <a:rPr lang="en-US" dirty="0" err="1" smtClean="0"/>
              <a:t>AnDE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23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77" y="1538678"/>
            <a:ext cx="5040000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03" y="3827346"/>
            <a:ext cx="3921394" cy="1971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03" y="1538678"/>
            <a:ext cx="4137259" cy="208012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22719" y="5417723"/>
            <a:ext cx="3332747" cy="536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Win Draw Loss Comparison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3060032" cy="971549"/>
          </a:xfrm>
        </p:spPr>
        <p:txBody>
          <a:bodyPr/>
          <a:lstStyle/>
          <a:p>
            <a:r>
              <a:rPr lang="en-US" dirty="0" smtClean="0"/>
              <a:t>ALR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smtClean="0"/>
              <a:t>LR</a:t>
            </a:r>
            <a:r>
              <a:rPr lang="en-US" baseline="30000" dirty="0" smtClean="0"/>
              <a:t>2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330132"/>
            <a:ext cx="2743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24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63" y="3411952"/>
            <a:ext cx="2880000" cy="288000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32" y="3399003"/>
            <a:ext cx="2880000" cy="2880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63" y="478413"/>
            <a:ext cx="2880000" cy="28800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9" y="531952"/>
            <a:ext cx="2880000" cy="288000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57" y="1946054"/>
            <a:ext cx="2880000" cy="2880000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3" y="197195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3060032" cy="971549"/>
          </a:xfrm>
        </p:spPr>
        <p:txBody>
          <a:bodyPr/>
          <a:lstStyle/>
          <a:p>
            <a:r>
              <a:rPr lang="en-US" dirty="0" smtClean="0"/>
              <a:t>ALR</a:t>
            </a:r>
            <a:r>
              <a:rPr lang="en-US" baseline="30000" dirty="0"/>
              <a:t>3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smtClean="0"/>
              <a:t>LR</a:t>
            </a:r>
            <a:r>
              <a:rPr lang="en-US" baseline="30000" dirty="0"/>
              <a:t>3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1330132"/>
            <a:ext cx="2743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25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95" y="1918413"/>
            <a:ext cx="2880000" cy="28800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6" y="1918413"/>
            <a:ext cx="2880000" cy="2880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63" y="3372234"/>
            <a:ext cx="2880000" cy="288000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04" y="3358413"/>
            <a:ext cx="2880000" cy="2880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66" y="492234"/>
            <a:ext cx="2880000" cy="288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45" y="485324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6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3060032" cy="971549"/>
          </a:xfrm>
        </p:spPr>
        <p:txBody>
          <a:bodyPr/>
          <a:lstStyle/>
          <a:p>
            <a:r>
              <a:rPr lang="en-US" dirty="0" smtClean="0"/>
              <a:t>ALR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smtClean="0"/>
              <a:t>LR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26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860" y="1395199"/>
            <a:ext cx="2880000" cy="216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610" y="3734615"/>
            <a:ext cx="288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36" y="3751249"/>
            <a:ext cx="2880000" cy="21600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751249"/>
            <a:ext cx="2880000" cy="21600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1" y="3789008"/>
            <a:ext cx="2880000" cy="2160000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4" y="1378442"/>
            <a:ext cx="2880000" cy="2160000"/>
          </a:xfrm>
          <a:prstGeom prst="rect">
            <a:avLst/>
          </a:prstGeom>
        </p:spPr>
      </p:pic>
      <p:pic>
        <p:nvPicPr>
          <p:cNvPr id="25" name="Picture 24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1" y="1378249"/>
            <a:ext cx="2880000" cy="2160000"/>
          </a:xfrm>
          <a:prstGeom prst="rect">
            <a:avLst/>
          </a:prstGeom>
        </p:spPr>
      </p:pic>
      <p:pic>
        <p:nvPicPr>
          <p:cNvPr id="27" name="Picture 26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8249"/>
            <a:ext cx="2880000" cy="2160000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48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3060032" cy="971549"/>
          </a:xfrm>
        </p:spPr>
        <p:txBody>
          <a:bodyPr/>
          <a:lstStyle/>
          <a:p>
            <a:r>
              <a:rPr lang="en-US" dirty="0" smtClean="0"/>
              <a:t>ALR</a:t>
            </a:r>
            <a:r>
              <a:rPr lang="en-US" baseline="30000" dirty="0"/>
              <a:t>3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smtClean="0"/>
              <a:t>LR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27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19" y="1566443"/>
            <a:ext cx="2880000" cy="21600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442" y="1537702"/>
            <a:ext cx="2880000" cy="2160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8" y="3637210"/>
            <a:ext cx="2880000" cy="2160000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19" y="3618502"/>
            <a:ext cx="2880000" cy="2160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7" y="3618502"/>
            <a:ext cx="2880000" cy="216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56" y="3694691"/>
            <a:ext cx="2880000" cy="216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7" y="1521659"/>
            <a:ext cx="2880000" cy="216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904" y="1521660"/>
            <a:ext cx="2880000" cy="2160000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05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err="1" smtClean="0"/>
              <a:t>ALR</a:t>
            </a:r>
            <a:r>
              <a:rPr lang="en-US" baseline="30000" dirty="0" err="1" smtClean="0"/>
              <a:t>n</a:t>
            </a:r>
            <a:r>
              <a:rPr lang="en-US" dirty="0"/>
              <a:t> </a:t>
            </a:r>
            <a:r>
              <a:rPr lang="en-US" dirty="0" smtClean="0"/>
              <a:t>vs </a:t>
            </a:r>
            <a:r>
              <a:rPr lang="en-US" dirty="0" smtClean="0"/>
              <a:t>RF100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28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22719" y="5417723"/>
            <a:ext cx="3332747" cy="536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Win Draw Loss Comparison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83" y="1504854"/>
            <a:ext cx="5441752" cy="3738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48" y="3660696"/>
            <a:ext cx="4049678" cy="2036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348" y="1504854"/>
            <a:ext cx="3940349" cy="19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29</a:t>
            </a:fld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5D618-1B2C-C942-BAEF-13562982EBFF}" type="datetime1">
              <a:rPr lang="en-AU" smtClean="0"/>
              <a:t>31/08/2016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10515600" cy="464568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For big datasets, we need low-bias classifiers</a:t>
            </a:r>
          </a:p>
          <a:p>
            <a:r>
              <a:rPr lang="en-US" dirty="0" smtClean="0"/>
              <a:t>We can reduce the bias of LR significantly by incorporating higher-order interactions in the model</a:t>
            </a:r>
          </a:p>
          <a:p>
            <a:r>
              <a:rPr lang="en-US" dirty="0" smtClean="0"/>
              <a:t>This translates to much better accuracy for big datasets </a:t>
            </a:r>
          </a:p>
          <a:p>
            <a:r>
              <a:rPr lang="en-US" dirty="0" smtClean="0"/>
              <a:t>Similar to LR, one can </a:t>
            </a:r>
            <a:r>
              <a:rPr lang="en-US" dirty="0"/>
              <a:t>speed-up </a:t>
            </a:r>
            <a:r>
              <a:rPr lang="en-US" dirty="0" err="1" smtClean="0"/>
              <a:t>LR</a:t>
            </a:r>
            <a:r>
              <a:rPr lang="en-US" baseline="30000" dirty="0" err="1" smtClean="0"/>
              <a:t>n</a:t>
            </a:r>
            <a:r>
              <a:rPr lang="en-US" dirty="0" smtClean="0"/>
              <a:t> by pre-conditioning with the generative estimates</a:t>
            </a:r>
          </a:p>
          <a:p>
            <a:r>
              <a:rPr lang="en-US" dirty="0" smtClean="0"/>
              <a:t>This leads to faster training time and desirable convergence profile</a:t>
            </a:r>
          </a:p>
          <a:p>
            <a:r>
              <a:rPr lang="en-US" dirty="0" smtClean="0"/>
              <a:t>Many directions for future research:</a:t>
            </a:r>
          </a:p>
          <a:p>
            <a:pPr lvl="1"/>
            <a:r>
              <a:rPr lang="en-US" dirty="0" smtClean="0"/>
              <a:t>Scaling to higher n</a:t>
            </a:r>
          </a:p>
          <a:p>
            <a:pPr lvl="1"/>
            <a:r>
              <a:rPr lang="en-US" dirty="0" smtClean="0"/>
              <a:t>Hierarchical </a:t>
            </a:r>
            <a:r>
              <a:rPr lang="en-US" dirty="0" err="1"/>
              <a:t>ALR</a:t>
            </a:r>
            <a:r>
              <a:rPr lang="en-US" baseline="30000" dirty="0" err="1"/>
              <a:t>n</a:t>
            </a:r>
            <a:r>
              <a:rPr lang="en-US" dirty="0" smtClean="0"/>
              <a:t> that incorporates lower-level parameters, this is desirable in cases when certain interactions only appear at the testing time</a:t>
            </a:r>
          </a:p>
        </p:txBody>
      </p:sp>
    </p:spTree>
    <p:extLst>
      <p:ext uri="{BB962C8B-B14F-4D97-AF65-F5344CB8AC3E}">
        <p14:creationId xmlns:p14="http://schemas.microsoft.com/office/powerpoint/2010/main" val="17537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7038474" cy="144717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Machine learning is confronted with ever growing data quantity </a:t>
            </a:r>
          </a:p>
          <a:p>
            <a:r>
              <a:rPr lang="en-US" sz="2600" dirty="0" smtClean="0"/>
              <a:t>Arrival of Big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7D4-05A3-C14F-80C5-6504CC050B09}" type="datetime1">
              <a:rPr lang="en-AU" smtClean="0"/>
              <a:t>31/08/2016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0180" y="3110664"/>
            <a:ext cx="6629399" cy="3032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Many state-of-the-art learning algorithms were developed in the context of relatively small datasets </a:t>
            </a:r>
          </a:p>
          <a:p>
            <a:r>
              <a:rPr lang="en-US" dirty="0"/>
              <a:t>Large training sets often support the creation of very detailed models that can encode complex </a:t>
            </a:r>
            <a:r>
              <a:rPr lang="en-US" u="sng" dirty="0"/>
              <a:t>high-order multi-variate distributions</a:t>
            </a:r>
          </a:p>
          <a:p>
            <a:r>
              <a:rPr lang="en-US" dirty="0"/>
              <a:t>Such models would over-fit small training datasets and should be avoided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2182157"/>
            <a:ext cx="3477126" cy="28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0313"/>
            <a:ext cx="7038474" cy="1447175"/>
          </a:xfrm>
        </p:spPr>
        <p:txBody>
          <a:bodyPr>
            <a:normAutofit/>
          </a:bodyPr>
          <a:lstStyle/>
          <a:p>
            <a:r>
              <a:rPr lang="en-US" sz="2600" dirty="0" smtClean="0"/>
              <a:t>Machine learning is confronted with ever growing data quantity </a:t>
            </a:r>
          </a:p>
          <a:p>
            <a:r>
              <a:rPr lang="en-US" sz="2600" dirty="0" smtClean="0"/>
              <a:t>Arrival of Big Data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7D4-05A3-C14F-80C5-6504CC050B09}" type="datetime1">
              <a:rPr lang="en-AU" smtClean="0"/>
              <a:t>31/08/2016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0180" y="3110664"/>
            <a:ext cx="6629399" cy="30325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Many state-of-the-art learning algorithms were developed in the context of relatively small datasets </a:t>
            </a:r>
          </a:p>
          <a:p>
            <a:r>
              <a:rPr lang="en-US" dirty="0"/>
              <a:t>Large training sets often support the creation of very detailed models that can encode complex </a:t>
            </a:r>
            <a:r>
              <a:rPr lang="en-US" u="sng" dirty="0"/>
              <a:t>high-order multi-variate distributions</a:t>
            </a:r>
          </a:p>
          <a:p>
            <a:r>
              <a:rPr lang="en-US" dirty="0"/>
              <a:t>Such models would over-fit small training datasets and should be avoided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2182157"/>
            <a:ext cx="3477126" cy="2835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04749"/>
            <a:ext cx="6581273" cy="37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8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Low-bias vs. High-bias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7146"/>
            <a:ext cx="4927600" cy="3290902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small quantities of data</a:t>
            </a:r>
            <a:r>
              <a:rPr lang="en-US" dirty="0"/>
              <a:t>, the low-variance learner achieves the lowest error. </a:t>
            </a:r>
            <a:endParaRPr lang="en-US" dirty="0" smtClean="0"/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u="sng" dirty="0"/>
              <a:t>as the data quantity increases</a:t>
            </a:r>
            <a:r>
              <a:rPr lang="en-US" dirty="0"/>
              <a:t>, the low-bias learner comes to achieve the lower error as it can better model higher-order distributions from which the data might be sampled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36" y="1477146"/>
            <a:ext cx="5180127" cy="273925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5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EBE0-5D20-3043-9760-D1783DE813EC}" type="datetime1">
              <a:rPr lang="en-AU" smtClean="0"/>
              <a:t>31/08/2016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901700" y="4820666"/>
            <a:ext cx="9486900" cy="1224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Example of low-variance learner: naïve Bayes/Logistic Regression</a:t>
            </a:r>
          </a:p>
          <a:p>
            <a:r>
              <a:rPr lang="en-US" sz="2600" dirty="0" smtClean="0"/>
              <a:t>Example of low-bias learner: Bayesian Networks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/>
          <a:lstStyle/>
          <a:p>
            <a:r>
              <a:rPr lang="en-US" dirty="0" smtClean="0"/>
              <a:t>Low-bias vs. High-bias </a:t>
            </a:r>
            <a:r>
              <a:rPr lang="en-US" dirty="0" smtClean="0"/>
              <a:t>Classifiers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6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EBE0-5D20-3043-9760-D1783DE813EC}" type="datetime1">
              <a:rPr lang="en-AU" smtClean="0"/>
              <a:t>31/08/2016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912672" y="5177225"/>
            <a:ext cx="7015313" cy="7935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Y: Class variable</a:t>
            </a:r>
          </a:p>
          <a:p>
            <a:r>
              <a:rPr lang="en-US" sz="2600" dirty="0" smtClean="0"/>
              <a:t>X</a:t>
            </a:r>
            <a:r>
              <a:rPr lang="en-US" sz="2600" baseline="-25000" dirty="0" smtClean="0"/>
              <a:t>1</a:t>
            </a:r>
            <a:r>
              <a:rPr lang="en-US" sz="2600" dirty="0" smtClean="0"/>
              <a:t>,</a:t>
            </a:r>
            <a:r>
              <a:rPr lang="en-US" sz="2600" dirty="0"/>
              <a:t> </a:t>
            </a:r>
            <a:r>
              <a:rPr lang="en-US" sz="2600" dirty="0" smtClean="0"/>
              <a:t>X</a:t>
            </a:r>
            <a:r>
              <a:rPr lang="en-US" sz="2600" baseline="-25000" dirty="0"/>
              <a:t>2</a:t>
            </a:r>
            <a:r>
              <a:rPr lang="en-US" sz="2600" baseline="-25000" dirty="0" smtClean="0"/>
              <a:t>,</a:t>
            </a:r>
            <a:r>
              <a:rPr lang="en-US" sz="2600" dirty="0" smtClean="0"/>
              <a:t> X</a:t>
            </a:r>
            <a:r>
              <a:rPr lang="en-US" sz="2600" baseline="-25000" dirty="0"/>
              <a:t>3</a:t>
            </a:r>
            <a:r>
              <a:rPr lang="en-US" sz="2600" baseline="-25000" dirty="0" smtClean="0"/>
              <a:t>,</a:t>
            </a:r>
            <a:r>
              <a:rPr lang="en-US" sz="2600" dirty="0" smtClean="0"/>
              <a:t> X</a:t>
            </a:r>
            <a:r>
              <a:rPr lang="en-US" sz="2600" baseline="-25000" dirty="0"/>
              <a:t>4</a:t>
            </a:r>
            <a:r>
              <a:rPr lang="en-US" sz="2600" baseline="-25000" dirty="0" smtClean="0"/>
              <a:t>:</a:t>
            </a:r>
            <a:r>
              <a:rPr lang="en-US" sz="2600" dirty="0" smtClean="0"/>
              <a:t> Variable</a:t>
            </a:r>
            <a:endParaRPr lang="en-US" sz="26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155406" y="2150071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35618" y="2182157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Oval 12"/>
          <p:cNvSpPr/>
          <p:nvPr/>
        </p:nvSpPr>
        <p:spPr>
          <a:xfrm>
            <a:off x="1409449" y="2815815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57577" y="2831859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7" name="Oval 16"/>
          <p:cNvSpPr/>
          <p:nvPr/>
        </p:nvSpPr>
        <p:spPr>
          <a:xfrm>
            <a:off x="1962899" y="2791753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11027" y="2807797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2508332" y="2775711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56460" y="2791755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3037716" y="2775711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085844" y="2791755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r>
              <a:rPr lang="en-US" baseline="-25000" dirty="0"/>
              <a:t>4</a:t>
            </a:r>
          </a:p>
        </p:txBody>
      </p:sp>
      <p:cxnSp>
        <p:nvCxnSpPr>
          <p:cNvPr id="23" name="Straight Connector 22"/>
          <p:cNvCxnSpPr>
            <a:stCxn id="6" idx="4"/>
            <a:endCxn id="13" idx="0"/>
          </p:cNvCxnSpPr>
          <p:nvPr/>
        </p:nvCxnSpPr>
        <p:spPr>
          <a:xfrm flipH="1">
            <a:off x="1634091" y="2583639"/>
            <a:ext cx="745957" cy="232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4"/>
            <a:endCxn id="17" idx="0"/>
          </p:cNvCxnSpPr>
          <p:nvPr/>
        </p:nvCxnSpPr>
        <p:spPr>
          <a:xfrm flipH="1">
            <a:off x="2187541" y="2583639"/>
            <a:ext cx="192507" cy="2081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4"/>
            <a:endCxn id="19" idx="0"/>
          </p:cNvCxnSpPr>
          <p:nvPr/>
        </p:nvCxnSpPr>
        <p:spPr>
          <a:xfrm>
            <a:off x="2380048" y="2583639"/>
            <a:ext cx="352926" cy="192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4"/>
            <a:endCxn id="21" idx="0"/>
          </p:cNvCxnSpPr>
          <p:nvPr/>
        </p:nvCxnSpPr>
        <p:spPr>
          <a:xfrm>
            <a:off x="2380048" y="2583639"/>
            <a:ext cx="882310" cy="192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631750" y="2067079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711962" y="209916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37" name="Oval 36"/>
          <p:cNvSpPr/>
          <p:nvPr/>
        </p:nvSpPr>
        <p:spPr>
          <a:xfrm>
            <a:off x="3885793" y="2732823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888951" y="2786342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  <a:r>
              <a:rPr lang="en-US" sz="1200" baseline="-25000" dirty="0"/>
              <a:t>1 </a:t>
            </a:r>
            <a:r>
              <a:rPr lang="en-US" sz="1200" dirty="0" smtClean="0"/>
              <a:t>X</a:t>
            </a:r>
            <a:r>
              <a:rPr lang="en-US" sz="1200" baseline="-25000" dirty="0"/>
              <a:t>2</a:t>
            </a:r>
          </a:p>
        </p:txBody>
      </p:sp>
      <p:sp>
        <p:nvSpPr>
          <p:cNvPr id="39" name="Oval 38"/>
          <p:cNvSpPr/>
          <p:nvPr/>
        </p:nvSpPr>
        <p:spPr>
          <a:xfrm>
            <a:off x="4439243" y="2708761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984676" y="2692719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14060" y="2692719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39" idx="4"/>
            <a:endCxn id="46" idx="0"/>
          </p:cNvCxnSpPr>
          <p:nvPr/>
        </p:nvCxnSpPr>
        <p:spPr>
          <a:xfrm flipH="1">
            <a:off x="4110435" y="2500647"/>
            <a:ext cx="745957" cy="232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9" idx="4"/>
          </p:cNvCxnSpPr>
          <p:nvPr/>
        </p:nvCxnSpPr>
        <p:spPr>
          <a:xfrm flipH="1">
            <a:off x="4663885" y="2500647"/>
            <a:ext cx="192507" cy="2081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9" idx="4"/>
          </p:cNvCxnSpPr>
          <p:nvPr/>
        </p:nvCxnSpPr>
        <p:spPr>
          <a:xfrm>
            <a:off x="4856392" y="2500647"/>
            <a:ext cx="352926" cy="192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9" idx="4"/>
          </p:cNvCxnSpPr>
          <p:nvPr/>
        </p:nvCxnSpPr>
        <p:spPr>
          <a:xfrm>
            <a:off x="4856392" y="2500647"/>
            <a:ext cx="882310" cy="192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476061" y="2788842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  <a:r>
              <a:rPr lang="en-US" sz="1200" baseline="-25000" dirty="0"/>
              <a:t>1 </a:t>
            </a:r>
            <a:r>
              <a:rPr lang="en-US" sz="1200" dirty="0" smtClean="0"/>
              <a:t>X</a:t>
            </a:r>
            <a:r>
              <a:rPr lang="en-US" sz="1200" baseline="-25000" dirty="0"/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93223" y="2766357"/>
            <a:ext cx="470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  <a:r>
              <a:rPr lang="en-US" sz="1200" baseline="-25000" dirty="0"/>
              <a:t>1 </a:t>
            </a:r>
            <a:r>
              <a:rPr lang="en-US" sz="1200" dirty="0" smtClean="0"/>
              <a:t>X</a:t>
            </a:r>
            <a:r>
              <a:rPr lang="en-US" sz="1200" baseline="-25000" dirty="0"/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510385" y="2751367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X</a:t>
            </a:r>
            <a:r>
              <a:rPr lang="en-US" sz="1200" baseline="-25000" dirty="0"/>
              <a:t>3</a:t>
            </a:r>
          </a:p>
        </p:txBody>
      </p:sp>
      <p:sp>
        <p:nvSpPr>
          <p:cNvPr id="52" name="Oval 51"/>
          <p:cNvSpPr/>
          <p:nvPr/>
        </p:nvSpPr>
        <p:spPr>
          <a:xfrm>
            <a:off x="6026220" y="2665239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022545" y="2723887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X</a:t>
            </a:r>
            <a:r>
              <a:rPr lang="en-US" sz="1200" baseline="-25000" dirty="0" smtClean="0"/>
              <a:t>4</a:t>
            </a:r>
            <a:endParaRPr lang="en-US" sz="1200" baseline="-25000" dirty="0"/>
          </a:p>
        </p:txBody>
      </p:sp>
      <p:sp>
        <p:nvSpPr>
          <p:cNvPr id="54" name="Oval 53"/>
          <p:cNvSpPr/>
          <p:nvPr/>
        </p:nvSpPr>
        <p:spPr>
          <a:xfrm>
            <a:off x="6543381" y="2665239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539706" y="2723887"/>
            <a:ext cx="447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X</a:t>
            </a:r>
            <a:r>
              <a:rPr lang="en-US" sz="1200" baseline="-25000" dirty="0"/>
              <a:t>4</a:t>
            </a:r>
          </a:p>
        </p:txBody>
      </p:sp>
      <p:cxnSp>
        <p:nvCxnSpPr>
          <p:cNvPr id="56" name="Straight Connector 55"/>
          <p:cNvCxnSpPr>
            <a:endCxn id="52" idx="0"/>
          </p:cNvCxnSpPr>
          <p:nvPr/>
        </p:nvCxnSpPr>
        <p:spPr>
          <a:xfrm>
            <a:off x="4873882" y="2495652"/>
            <a:ext cx="1376980" cy="1695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5" idx="4"/>
            <a:endCxn id="54" idx="0"/>
          </p:cNvCxnSpPr>
          <p:nvPr/>
        </p:nvCxnSpPr>
        <p:spPr>
          <a:xfrm>
            <a:off x="4856392" y="2500647"/>
            <a:ext cx="1911631" cy="1645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8091826" y="2089842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172038" y="212192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64" name="Oval 63"/>
          <p:cNvSpPr/>
          <p:nvPr/>
        </p:nvSpPr>
        <p:spPr>
          <a:xfrm>
            <a:off x="7345869" y="2755586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7304057" y="2824095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X</a:t>
            </a:r>
            <a:r>
              <a:rPr lang="en-US" sz="1000" baseline="-25000" dirty="0"/>
              <a:t>1 </a:t>
            </a:r>
            <a:r>
              <a:rPr lang="en-US" sz="1000" dirty="0" smtClean="0"/>
              <a:t>X</a:t>
            </a:r>
            <a:r>
              <a:rPr lang="en-US" sz="1000" baseline="-25000" dirty="0" smtClean="0"/>
              <a:t>2</a:t>
            </a:r>
            <a:r>
              <a:rPr lang="en-US" sz="1000" dirty="0"/>
              <a:t> </a:t>
            </a:r>
            <a:r>
              <a:rPr lang="en-US" sz="1000" dirty="0" smtClean="0"/>
              <a:t>X</a:t>
            </a:r>
            <a:r>
              <a:rPr lang="en-US" sz="1000" baseline="-25000" dirty="0" smtClean="0"/>
              <a:t>3</a:t>
            </a:r>
            <a:endParaRPr lang="en-US" sz="1000" baseline="-25000" dirty="0"/>
          </a:p>
        </p:txBody>
      </p:sp>
      <p:sp>
        <p:nvSpPr>
          <p:cNvPr id="66" name="Oval 65"/>
          <p:cNvSpPr/>
          <p:nvPr/>
        </p:nvSpPr>
        <p:spPr>
          <a:xfrm>
            <a:off x="7899319" y="2731524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8444752" y="2715482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74136" y="2715482"/>
            <a:ext cx="449283" cy="43356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7570511" y="2523410"/>
            <a:ext cx="745957" cy="232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8123961" y="2523410"/>
            <a:ext cx="192507" cy="2081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8316468" y="2523410"/>
            <a:ext cx="352926" cy="192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8316468" y="2523410"/>
            <a:ext cx="882310" cy="1920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7853692" y="2811605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X</a:t>
            </a:r>
            <a:r>
              <a:rPr lang="en-US" sz="1000" baseline="-25000" dirty="0"/>
              <a:t>1 </a:t>
            </a:r>
            <a:r>
              <a:rPr lang="en-US" sz="1000" dirty="0" smtClean="0"/>
              <a:t>X</a:t>
            </a:r>
            <a:r>
              <a:rPr lang="en-US" sz="1000" baseline="-25000" dirty="0" smtClean="0"/>
              <a:t>2</a:t>
            </a:r>
            <a:r>
              <a:rPr lang="en-US" sz="1000" dirty="0"/>
              <a:t> </a:t>
            </a:r>
            <a:r>
              <a:rPr lang="en-US" sz="1000" dirty="0" smtClean="0"/>
              <a:t>X</a:t>
            </a:r>
            <a:r>
              <a:rPr lang="en-US" sz="1000" baseline="-25000" dirty="0"/>
              <a:t>4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403328" y="2814105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X</a:t>
            </a:r>
            <a:r>
              <a:rPr lang="en-US" sz="1000" baseline="-25000" dirty="0"/>
              <a:t>1 </a:t>
            </a:r>
            <a:r>
              <a:rPr lang="en-US" sz="1000" dirty="0" smtClean="0"/>
              <a:t>X</a:t>
            </a:r>
            <a:r>
              <a:rPr lang="en-US" sz="1000" baseline="-25000" dirty="0"/>
              <a:t>3</a:t>
            </a:r>
            <a:r>
              <a:rPr lang="en-US" sz="1000" dirty="0" smtClean="0"/>
              <a:t> X</a:t>
            </a:r>
            <a:r>
              <a:rPr lang="en-US" sz="1000" baseline="-25000" dirty="0"/>
              <a:t>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927986" y="2799115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X</a:t>
            </a:r>
            <a:r>
              <a:rPr lang="en-US" sz="1000" baseline="-25000" dirty="0" smtClean="0"/>
              <a:t>2 </a:t>
            </a:r>
            <a:r>
              <a:rPr lang="en-US" sz="1000" dirty="0" smtClean="0"/>
              <a:t>X</a:t>
            </a:r>
            <a:r>
              <a:rPr lang="en-US" sz="1000" baseline="-25000" dirty="0"/>
              <a:t>3</a:t>
            </a:r>
            <a:r>
              <a:rPr lang="en-US" sz="1000" dirty="0" smtClean="0"/>
              <a:t> X</a:t>
            </a:r>
            <a:r>
              <a:rPr lang="en-US" sz="1000" baseline="-25000" dirty="0"/>
              <a:t>4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838200" y="3577340"/>
            <a:ext cx="9144000" cy="33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68635" y="3707202"/>
            <a:ext cx="1269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 Bias</a:t>
            </a:r>
            <a:endParaRPr lang="en-US" sz="2400" dirty="0"/>
          </a:p>
        </p:txBody>
      </p:sp>
      <p:sp>
        <p:nvSpPr>
          <p:cNvPr id="90" name="TextBox 89"/>
          <p:cNvSpPr txBox="1"/>
          <p:nvPr/>
        </p:nvSpPr>
        <p:spPr>
          <a:xfrm>
            <a:off x="1649296" y="3716303"/>
            <a:ext cx="1327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 Bias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141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>
            <a:normAutofit/>
          </a:bodyPr>
          <a:lstStyle/>
          <a:p>
            <a:r>
              <a:rPr lang="en-US" dirty="0"/>
              <a:t>Higher-Order LR (</a:t>
            </a:r>
            <a:r>
              <a:rPr lang="en-US" dirty="0" err="1">
                <a:solidFill>
                  <a:srgbClr val="FF0000"/>
                </a:solidFill>
              </a:rPr>
              <a:t>LR</a:t>
            </a:r>
            <a:r>
              <a:rPr lang="en-US" baseline="30000" dirty="0" err="1">
                <a:solidFill>
                  <a:srgbClr val="FF0000"/>
                </a:solidFill>
              </a:rPr>
              <a:t>n</a:t>
            </a:r>
            <a:r>
              <a:rPr lang="en-US" dirty="0"/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7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9B74-3546-EC4E-8262-4D2527919C2E}" type="datetime1">
              <a:rPr lang="en-AU" smtClean="0"/>
              <a:t>31/08/2016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7318" y="1375351"/>
            <a:ext cx="10536482" cy="472064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Bias (representation </a:t>
            </a:r>
            <a:r>
              <a:rPr lang="en-US" sz="2600" dirty="0"/>
              <a:t>bias) is </a:t>
            </a:r>
            <a:r>
              <a:rPr lang="en-US" sz="2600" dirty="0" smtClean="0"/>
              <a:t>the biggest contributor to 0-1 Loss for big problem</a:t>
            </a:r>
          </a:p>
          <a:p>
            <a:r>
              <a:rPr lang="en-US" sz="2600" dirty="0" smtClean="0"/>
              <a:t>As variance component of error approaches to zero when data set size increases</a:t>
            </a:r>
            <a:endParaRPr lang="en-US" sz="2600" dirty="0"/>
          </a:p>
          <a:p>
            <a:r>
              <a:rPr lang="en-US" sz="2600" dirty="0" smtClean="0"/>
              <a:t>Bias originates from inability of the model to capture higher-order interactions that exists in the data</a:t>
            </a:r>
            <a:endParaRPr lang="en-US" sz="2600" dirty="0"/>
          </a:p>
          <a:p>
            <a:r>
              <a:rPr lang="en-US" sz="2600" dirty="0"/>
              <a:t>How about reducing the bias of LR by taking into account higher-order interactions?</a:t>
            </a:r>
          </a:p>
          <a:p>
            <a:r>
              <a:rPr lang="en-US" sz="2600" dirty="0"/>
              <a:t>We call such model: </a:t>
            </a:r>
            <a:r>
              <a:rPr lang="en-US" sz="2400" dirty="0" err="1" smtClean="0">
                <a:solidFill>
                  <a:srgbClr val="FF0000"/>
                </a:solidFill>
              </a:rPr>
              <a:t>LR</a:t>
            </a:r>
            <a:r>
              <a:rPr lang="en-US" sz="2400" baseline="30000" dirty="0" err="1" smtClean="0">
                <a:solidFill>
                  <a:srgbClr val="FF0000"/>
                </a:solidFill>
              </a:rPr>
              <a:t>n</a:t>
            </a:r>
            <a:endParaRPr lang="en-US" sz="2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17318" y="4648193"/>
            <a:ext cx="10371382" cy="144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31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>
            <a:normAutofit/>
          </a:bodyPr>
          <a:lstStyle/>
          <a:p>
            <a:r>
              <a:rPr lang="en-US" dirty="0"/>
              <a:t>Higher-Order LR (</a:t>
            </a:r>
            <a:r>
              <a:rPr lang="en-US" dirty="0" err="1">
                <a:solidFill>
                  <a:srgbClr val="FF0000"/>
                </a:solidFill>
              </a:rPr>
              <a:t>LR</a:t>
            </a:r>
            <a:r>
              <a:rPr lang="en-US" baseline="30000" dirty="0" err="1">
                <a:solidFill>
                  <a:srgbClr val="FF0000"/>
                </a:solidFill>
              </a:rPr>
              <a:t>n</a:t>
            </a:r>
            <a:r>
              <a:rPr lang="en-US" dirty="0"/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8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9B74-3546-EC4E-8262-4D2527919C2E}" type="datetime1">
              <a:rPr lang="en-AU" smtClean="0"/>
              <a:t>31/08/2016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7318" y="1375351"/>
            <a:ext cx="10536482" cy="472064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Bias (representation </a:t>
            </a:r>
            <a:r>
              <a:rPr lang="en-US" sz="2600" dirty="0"/>
              <a:t>bias) is </a:t>
            </a:r>
            <a:r>
              <a:rPr lang="en-US" sz="2600" dirty="0" smtClean="0"/>
              <a:t>the biggest contributor to 0-1 Loss for big problem</a:t>
            </a:r>
          </a:p>
          <a:p>
            <a:r>
              <a:rPr lang="en-US" sz="2600" dirty="0" smtClean="0"/>
              <a:t>As variance component of error approaches to zero when data set size increases</a:t>
            </a:r>
            <a:endParaRPr lang="en-US" sz="2600" dirty="0"/>
          </a:p>
          <a:p>
            <a:r>
              <a:rPr lang="en-US" sz="2600" dirty="0" smtClean="0"/>
              <a:t>Bias originates from inability of the model to capture higher-order interactions that exists in the data</a:t>
            </a:r>
            <a:endParaRPr lang="en-US" sz="2600" dirty="0"/>
          </a:p>
          <a:p>
            <a:r>
              <a:rPr lang="en-US" sz="2600" dirty="0"/>
              <a:t>How about reducing the bias of LR by taking into account higher-order interactions?</a:t>
            </a:r>
          </a:p>
          <a:p>
            <a:r>
              <a:rPr lang="en-US" sz="2600" dirty="0"/>
              <a:t>We call such model: </a:t>
            </a:r>
            <a:r>
              <a:rPr lang="en-US" sz="2400" dirty="0" err="1" smtClean="0">
                <a:solidFill>
                  <a:srgbClr val="FF0000"/>
                </a:solidFill>
              </a:rPr>
              <a:t>LR</a:t>
            </a:r>
            <a:r>
              <a:rPr lang="en-US" sz="2400" baseline="30000" dirty="0" err="1" smtClean="0">
                <a:solidFill>
                  <a:srgbClr val="FF0000"/>
                </a:solidFill>
              </a:rPr>
              <a:t>n</a:t>
            </a:r>
            <a:endParaRPr lang="en-US" sz="2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17318" y="4648193"/>
            <a:ext cx="10371382" cy="144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31" y="1279267"/>
            <a:ext cx="3960000" cy="396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043" y="128304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8583"/>
            <a:ext cx="10515600" cy="971549"/>
          </a:xfrm>
        </p:spPr>
        <p:txBody>
          <a:bodyPr>
            <a:normAutofit/>
          </a:bodyPr>
          <a:lstStyle/>
          <a:p>
            <a:r>
              <a:rPr lang="en-US" dirty="0"/>
              <a:t>Higher-Order LR (</a:t>
            </a:r>
            <a:r>
              <a:rPr lang="en-US" dirty="0" err="1">
                <a:solidFill>
                  <a:srgbClr val="FF0000"/>
                </a:solidFill>
              </a:rPr>
              <a:t>LR</a:t>
            </a:r>
            <a:r>
              <a:rPr lang="en-US" baseline="30000" dirty="0" err="1">
                <a:solidFill>
                  <a:srgbClr val="FF0000"/>
                </a:solidFill>
              </a:rPr>
              <a:t>n</a:t>
            </a:r>
            <a:r>
              <a:rPr lang="en-US" dirty="0"/>
              <a:t>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BC988-158F-1B45-AA23-C809ADF52984}" type="slidenum">
              <a:rPr lang="en-US" smtClean="0"/>
              <a:t>9</a:t>
            </a:fld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E9B74-3546-EC4E-8262-4D2527919C2E}" type="datetime1">
              <a:rPr lang="en-AU" smtClean="0"/>
              <a:t>31/08/2016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6" y="6319593"/>
            <a:ext cx="2495338" cy="44914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838200" y="1263226"/>
            <a:ext cx="10515600" cy="1428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817318" y="1375351"/>
            <a:ext cx="10536482" cy="472064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Bias (representation </a:t>
            </a:r>
            <a:r>
              <a:rPr lang="en-US" sz="2600" dirty="0"/>
              <a:t>bias) is </a:t>
            </a:r>
            <a:r>
              <a:rPr lang="en-US" sz="2600" dirty="0" smtClean="0"/>
              <a:t>the biggest contributor to 0-1 Loss for big problem</a:t>
            </a:r>
          </a:p>
          <a:p>
            <a:r>
              <a:rPr lang="en-US" sz="2600" dirty="0" smtClean="0"/>
              <a:t>As variance component of error approaches to zero when data set size increases</a:t>
            </a:r>
            <a:endParaRPr lang="en-US" sz="2600" dirty="0"/>
          </a:p>
          <a:p>
            <a:r>
              <a:rPr lang="en-US" sz="2600" dirty="0" smtClean="0"/>
              <a:t>Bias originates from inability of the model to capture higher-order interactions that exists in the data</a:t>
            </a:r>
            <a:endParaRPr lang="en-US" sz="2600" dirty="0"/>
          </a:p>
          <a:p>
            <a:r>
              <a:rPr lang="en-US" sz="2600" dirty="0"/>
              <a:t>How about reducing the bias of LR by taking into account higher-order interactions?</a:t>
            </a:r>
          </a:p>
          <a:p>
            <a:r>
              <a:rPr lang="en-US" sz="2600" dirty="0"/>
              <a:t>We call such model: </a:t>
            </a:r>
            <a:r>
              <a:rPr lang="en-US" sz="2400" dirty="0" err="1" smtClean="0">
                <a:solidFill>
                  <a:srgbClr val="FF0000"/>
                </a:solidFill>
              </a:rPr>
              <a:t>LR</a:t>
            </a:r>
            <a:r>
              <a:rPr lang="en-US" sz="2400" baseline="30000" dirty="0" err="1" smtClean="0">
                <a:solidFill>
                  <a:srgbClr val="FF0000"/>
                </a:solidFill>
              </a:rPr>
              <a:t>n</a:t>
            </a:r>
            <a:endParaRPr lang="en-US" sz="26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817318" y="4648193"/>
            <a:ext cx="10371382" cy="1447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</p:txBody>
      </p:sp>
      <p:pic>
        <p:nvPicPr>
          <p:cNvPr id="16" name="Picture 1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63" y="1292560"/>
            <a:ext cx="3960000" cy="3960000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21" y="1279803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3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930</Words>
  <Application>Microsoft Macintosh PowerPoint</Application>
  <PresentationFormat>Widescreen</PresentationFormat>
  <Paragraphs>219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Calibri Light</vt:lpstr>
      <vt:lpstr>Arial</vt:lpstr>
      <vt:lpstr>Office Theme</vt:lpstr>
      <vt:lpstr>ALRn: Accelerated Higher-Order Logistic Regression</vt:lpstr>
      <vt:lpstr>Outline of the Talk</vt:lpstr>
      <vt:lpstr>Motivation</vt:lpstr>
      <vt:lpstr>Motivation</vt:lpstr>
      <vt:lpstr>Low-bias vs. High-bias Classifiers</vt:lpstr>
      <vt:lpstr>Low-bias vs. High-bias Classifiers (Contd)</vt:lpstr>
      <vt:lpstr>Higher-Order LR (LRn)</vt:lpstr>
      <vt:lpstr>Higher-Order LR (LRn)</vt:lpstr>
      <vt:lpstr>Higher-Order LR (LRn)</vt:lpstr>
      <vt:lpstr>Higher-Order LR (LRn)</vt:lpstr>
      <vt:lpstr>Higher-Order LR (LRn)</vt:lpstr>
      <vt:lpstr>Higher-Order LR (LRn)</vt:lpstr>
      <vt:lpstr>Equivalence between NB and LR</vt:lpstr>
      <vt:lpstr>Equivalence between NB and LR</vt:lpstr>
      <vt:lpstr>Equivalence between NB and LR</vt:lpstr>
      <vt:lpstr>Pre-conditioning for LRn</vt:lpstr>
      <vt:lpstr>Pre-conditioning for LRn</vt:lpstr>
      <vt:lpstr>ALRn</vt:lpstr>
      <vt:lpstr>Comparison: ALRn vs. LR</vt:lpstr>
      <vt:lpstr>Comparison: ALRn vs. LR</vt:lpstr>
      <vt:lpstr>Experimental Setup</vt:lpstr>
      <vt:lpstr>ALRn vs AnJE</vt:lpstr>
      <vt:lpstr>ALRn vs AnDE</vt:lpstr>
      <vt:lpstr>ALR2 vs. LR2</vt:lpstr>
      <vt:lpstr>ALR3 vs. LR3</vt:lpstr>
      <vt:lpstr>ALR2 vs. LR2</vt:lpstr>
      <vt:lpstr>ALR3 vs. LR3</vt:lpstr>
      <vt:lpstr>ALRn vs RF100</vt:lpstr>
      <vt:lpstr>Conclusion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ALRn: Accelerated Higher-order Logistic Regression</dc:title>
  <dc:creator>Nayyar Zaidi</dc:creator>
  <cp:lastModifiedBy>Nayyar Zaidi</cp:lastModifiedBy>
  <cp:revision>138</cp:revision>
  <dcterms:created xsi:type="dcterms:W3CDTF">2016-08-22T03:38:32Z</dcterms:created>
  <dcterms:modified xsi:type="dcterms:W3CDTF">2016-08-31T00:30:57Z</dcterms:modified>
</cp:coreProperties>
</file>