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73" r:id="rId14"/>
    <p:sldId id="274" r:id="rId15"/>
    <p:sldId id="275" r:id="rId16"/>
    <p:sldId id="276" r:id="rId17"/>
    <p:sldId id="268" r:id="rId18"/>
    <p:sldId id="270" r:id="rId19"/>
    <p:sldId id="290" r:id="rId20"/>
    <p:sldId id="271" r:id="rId21"/>
    <p:sldId id="278" r:id="rId22"/>
    <p:sldId id="280" r:id="rId23"/>
    <p:sldId id="272" r:id="rId24"/>
    <p:sldId id="279" r:id="rId25"/>
    <p:sldId id="289" r:id="rId26"/>
    <p:sldId id="288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88CD8-F6EB-48B3-8410-1019385A57FA}" type="datetimeFigureOut">
              <a:rPr lang="en-AU" smtClean="0"/>
              <a:t>7/08/2014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F396D-AEBD-4760-841B-0BE4E0DECF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7419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F396D-AEBD-4760-841B-0BE4E0DECF34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857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46B5-A763-45F8-8309-BC1EFED21F84}" type="datetime1">
              <a:rPr lang="en-US" smtClean="0"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24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FDEB-C995-4067-A8F2-AC6B5FD0CB55}" type="datetime1">
              <a:rPr lang="en-US" smtClean="0"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8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7265-1505-43FA-8115-21B448251153}" type="datetime1">
              <a:rPr lang="en-US" smtClean="0"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821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00500"/>
            <a:ext cx="53848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" y="6642100"/>
            <a:ext cx="8064500" cy="215900"/>
          </a:xfrm>
        </p:spPr>
        <p:txBody>
          <a:bodyPr/>
          <a:lstStyle>
            <a:lvl1pPr>
              <a:defRPr/>
            </a:lvl1pPr>
          </a:lstStyle>
          <a:p>
            <a:r>
              <a:rPr lang="tr-TR" altLang="en-US"/>
              <a:t>Lecture Notes for E Alpaydın 2004 Introduction to Machine Learning © The MIT Press (V1.1)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784167" y="623728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09A5FB45-01FE-4249-A43E-5EDA8E5F0EA9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851524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00500"/>
            <a:ext cx="53848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" y="6642100"/>
            <a:ext cx="8064500" cy="215900"/>
          </a:xfrm>
        </p:spPr>
        <p:txBody>
          <a:bodyPr/>
          <a:lstStyle>
            <a:lvl1pPr>
              <a:defRPr/>
            </a:lvl1pPr>
          </a:lstStyle>
          <a:p>
            <a:r>
              <a:rPr lang="tr-TR" altLang="en-US"/>
              <a:t>Lecture Notes for E Alpaydın 2004 Introduction to Machine Learning © The MIT Press (V1.1)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784167" y="623728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AF79895E-5949-4794-A470-E7749A9A4901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55391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A3A3-4954-4287-875C-C690C3B11FD8}" type="datetime1">
              <a:rPr lang="en-US" smtClean="0"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0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4B8E8-57AA-4BA0-B748-50535ABA45D2}" type="datetime1">
              <a:rPr lang="en-US" smtClean="0"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88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E8E5-9505-4ACA-9FE6-6DE9AF1209D2}" type="datetime1">
              <a:rPr lang="en-US" smtClean="0"/>
              <a:t>8/7/2014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45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2BFD-5C9D-4F38-8CC7-E096A456A17F}" type="datetime1">
              <a:rPr lang="en-US" smtClean="0"/>
              <a:t>8/7/2014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32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BCF7-65E4-4C52-BE14-0A98038C1492}" type="datetime1">
              <a:rPr lang="en-US" smtClean="0"/>
              <a:t>8/7/2014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38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2119-17B7-4970-B062-42B0C4F1AC13}" type="datetime1">
              <a:rPr lang="en-US" smtClean="0"/>
              <a:t>8/7/2014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94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161B-215E-4ABB-8486-C595CAA88049}" type="datetime1">
              <a:rPr lang="en-US" smtClean="0"/>
              <a:t>8/7/2014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64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90CD-F2F2-4C4E-90C7-3725567D6021}" type="datetime1">
              <a:rPr lang="en-US" smtClean="0"/>
              <a:t>8/7/2014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CF6BF-306C-4ED3-A9AB-1DCE72846B33}" type="datetime1">
              <a:rPr lang="en-US" smtClean="0"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61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Bayesian Decision Theory</a:t>
            </a:r>
            <a:endParaRPr lang="en-A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Making Decisions Under uncertainty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04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97116"/>
            <a:ext cx="10058400" cy="1450757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Bayesian Classification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24637"/>
            <a:ext cx="10058400" cy="5715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If X is the vector of observable variables: X = [X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…]</a:t>
            </a:r>
            <a:r>
              <a:rPr lang="en-US" sz="2000" baseline="30000" dirty="0" smtClean="0"/>
              <a:t>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And C is the random variable denoting the class label.</a:t>
            </a:r>
          </a:p>
          <a:p>
            <a:pPr marL="228600" lvl="1">
              <a:spcBef>
                <a:spcPts val="1000"/>
              </a:spcBef>
            </a:pPr>
            <a:r>
              <a:rPr lang="en-US" sz="2000" dirty="0" smtClean="0"/>
              <a:t>Then the probability of belonging to class C = c will be: </a:t>
            </a:r>
            <a:r>
              <a:rPr lang="en-US" sz="1600" dirty="0" smtClean="0"/>
              <a:t> </a:t>
            </a:r>
            <a:r>
              <a:rPr lang="en-US" sz="2000" dirty="0"/>
              <a:t>P( C = c | X </a:t>
            </a:r>
            <a:r>
              <a:rPr lang="en-US" sz="2000" dirty="0" smtClean="0"/>
              <a:t>)</a:t>
            </a:r>
            <a:endParaRPr lang="en-US" sz="2000" dirty="0"/>
          </a:p>
          <a:p>
            <a:pPr marL="0" lvl="1" indent="0">
              <a:spcBef>
                <a:spcPts val="1000"/>
              </a:spcBef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56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97116"/>
            <a:ext cx="10058400" cy="1450757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Bayesian Classification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24637"/>
            <a:ext cx="10058400" cy="57150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If X is the vector of observable variables: X = [X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…]</a:t>
            </a:r>
            <a:r>
              <a:rPr lang="en-US" sz="2000" baseline="30000" dirty="0" smtClean="0"/>
              <a:t>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And C is the random variable denoting the class label.</a:t>
            </a:r>
          </a:p>
          <a:p>
            <a:pPr marL="228600" lvl="1">
              <a:spcBef>
                <a:spcPts val="1000"/>
              </a:spcBef>
            </a:pPr>
            <a:r>
              <a:rPr lang="en-US" sz="2000" dirty="0" smtClean="0"/>
              <a:t>Then the probability of belonging to class C = c will be: </a:t>
            </a:r>
            <a:r>
              <a:rPr lang="en-US" sz="1600" dirty="0" smtClean="0"/>
              <a:t> </a:t>
            </a:r>
            <a:r>
              <a:rPr lang="en-US" sz="2000" dirty="0"/>
              <a:t>P( C = c | X </a:t>
            </a:r>
            <a:r>
              <a:rPr lang="en-US" sz="2000" dirty="0" smtClean="0"/>
              <a:t>)</a:t>
            </a:r>
          </a:p>
          <a:p>
            <a:pPr marL="228600" lvl="1">
              <a:spcBef>
                <a:spcPts val="1000"/>
              </a:spcBef>
            </a:pPr>
            <a:endParaRPr lang="en-US" sz="2000" dirty="0"/>
          </a:p>
          <a:p>
            <a:pPr marL="228600" lvl="1">
              <a:spcBef>
                <a:spcPts val="1000"/>
              </a:spcBef>
            </a:pPr>
            <a:r>
              <a:rPr lang="en-US" sz="2000" dirty="0" smtClean="0"/>
              <a:t>E.g. Bank Loan Eligibility: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000" dirty="0" smtClean="0"/>
              <a:t>     high-risk customers: C = 1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000" dirty="0" smtClean="0"/>
              <a:t>     low-risk customers:  C </a:t>
            </a:r>
            <a:r>
              <a:rPr lang="en-US" sz="2000" dirty="0"/>
              <a:t>= </a:t>
            </a:r>
            <a:r>
              <a:rPr lang="en-US" sz="2000" dirty="0" smtClean="0"/>
              <a:t>0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/>
              <a:t>Observable variables: </a:t>
            </a:r>
            <a:r>
              <a:rPr lang="en-US" sz="2000" dirty="0" smtClean="0"/>
              <a:t>  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: customer’s </a:t>
            </a:r>
            <a:r>
              <a:rPr lang="en-US" sz="2000" dirty="0"/>
              <a:t>yearly income </a:t>
            </a:r>
            <a:endParaRPr lang="en-US" sz="2000" dirty="0" smtClean="0"/>
          </a:p>
          <a:p>
            <a:pPr marL="0" lvl="1" indent="0">
              <a:spcBef>
                <a:spcPts val="100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	               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: </a:t>
            </a:r>
            <a:r>
              <a:rPr lang="en-US" sz="2000" dirty="0"/>
              <a:t>customer’s </a:t>
            </a:r>
            <a:r>
              <a:rPr lang="en-US" sz="2000" dirty="0" smtClean="0"/>
              <a:t>savings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	            	X </a:t>
            </a:r>
            <a:r>
              <a:rPr lang="en-US" sz="2000" dirty="0"/>
              <a:t>= [X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]</a:t>
            </a:r>
            <a:r>
              <a:rPr lang="en-US" sz="2000" baseline="30000" dirty="0" smtClean="0"/>
              <a:t>T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sz="2000" baseline="30000" dirty="0"/>
          </a:p>
          <a:p>
            <a:pPr marL="0" lvl="1" indent="0">
              <a:spcBef>
                <a:spcPts val="1000"/>
              </a:spcBef>
              <a:buNone/>
            </a:pPr>
            <a:r>
              <a:rPr lang="en-US" sz="2000" baseline="30000" dirty="0" smtClean="0"/>
              <a:t>		</a:t>
            </a:r>
            <a:r>
              <a:rPr lang="en-AU" sz="2000" dirty="0"/>
              <a:t>C </a:t>
            </a:r>
            <a:r>
              <a:rPr lang="en-AU" sz="2000" dirty="0" smtClean="0"/>
              <a:t>= 1	 if </a:t>
            </a:r>
            <a:r>
              <a:rPr lang="en-AU" sz="2000" i="1" dirty="0" smtClean="0"/>
              <a:t>P( </a:t>
            </a:r>
            <a:r>
              <a:rPr lang="en-AU" sz="2000" dirty="0" smtClean="0"/>
              <a:t>C </a:t>
            </a:r>
            <a:r>
              <a:rPr lang="en-AU" sz="2000" dirty="0"/>
              <a:t>=</a:t>
            </a:r>
            <a:r>
              <a:rPr lang="en-AU" sz="2000" dirty="0" smtClean="0"/>
              <a:t>1 |</a:t>
            </a:r>
            <a:r>
              <a:rPr lang="en-AU" sz="2000" i="1" dirty="0" smtClean="0"/>
              <a:t>x</a:t>
            </a:r>
            <a:r>
              <a:rPr lang="en-AU" sz="2000" baseline="-25000" dirty="0" smtClean="0"/>
              <a:t>1 </a:t>
            </a:r>
            <a:r>
              <a:rPr lang="en-AU" sz="2000" i="1" dirty="0" smtClean="0"/>
              <a:t>, x</a:t>
            </a:r>
            <a:r>
              <a:rPr lang="en-AU" sz="2000" baseline="-25000" dirty="0" smtClean="0"/>
              <a:t>2 </a:t>
            </a:r>
            <a:r>
              <a:rPr lang="en-AU" sz="2000" i="1" dirty="0" smtClean="0"/>
              <a:t>) </a:t>
            </a:r>
            <a:r>
              <a:rPr lang="en-AU" sz="2000" i="1" dirty="0"/>
              <a:t>&gt; P</a:t>
            </a:r>
            <a:r>
              <a:rPr lang="en-AU" sz="2000" i="1" dirty="0" smtClean="0"/>
              <a:t>( </a:t>
            </a:r>
            <a:r>
              <a:rPr lang="en-AU" sz="2000" dirty="0" smtClean="0"/>
              <a:t>C </a:t>
            </a:r>
            <a:r>
              <a:rPr lang="en-AU" sz="2000" dirty="0"/>
              <a:t>= </a:t>
            </a:r>
            <a:r>
              <a:rPr lang="en-AU" sz="2000" dirty="0" smtClean="0"/>
              <a:t>0 |</a:t>
            </a:r>
            <a:r>
              <a:rPr lang="en-AU" sz="2000" i="1" dirty="0" smtClean="0"/>
              <a:t>x</a:t>
            </a:r>
            <a:r>
              <a:rPr lang="en-AU" sz="2000" baseline="-25000" dirty="0" smtClean="0"/>
              <a:t>1 </a:t>
            </a:r>
            <a:r>
              <a:rPr lang="en-AU" sz="2000" i="1" dirty="0" smtClean="0"/>
              <a:t>, x</a:t>
            </a:r>
            <a:r>
              <a:rPr lang="en-AU" sz="2000" baseline="-25000" dirty="0" smtClean="0"/>
              <a:t>2 </a:t>
            </a:r>
            <a:r>
              <a:rPr lang="en-AU" sz="2000" i="1" dirty="0" smtClean="0"/>
              <a:t>)</a:t>
            </a:r>
            <a:endParaRPr lang="en-US" sz="2000" baseline="30000" dirty="0" smtClean="0"/>
          </a:p>
          <a:p>
            <a:pPr marL="0" lvl="1" indent="0">
              <a:spcBef>
                <a:spcPts val="1000"/>
              </a:spcBef>
              <a:buNone/>
            </a:pPr>
            <a:r>
              <a:rPr lang="en-US" sz="2000" dirty="0" smtClean="0"/>
              <a:t>     Choose 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AU" sz="2000" dirty="0"/>
              <a:t>C = 0 </a:t>
            </a:r>
            <a:r>
              <a:rPr lang="en-AU" sz="2000" dirty="0" smtClean="0"/>
              <a:t>	otherwise</a:t>
            </a:r>
            <a:endParaRPr lang="en-US" sz="2000" dirty="0"/>
          </a:p>
          <a:p>
            <a:pPr marL="0" lvl="1" indent="0">
              <a:spcBef>
                <a:spcPts val="1000"/>
              </a:spcBef>
              <a:buNone/>
            </a:pPr>
            <a:endParaRPr lang="en-US" sz="2000" dirty="0"/>
          </a:p>
          <a:p>
            <a:pPr marL="0" lvl="1" indent="0">
              <a:spcBef>
                <a:spcPts val="1000"/>
              </a:spcBef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4" name="Left Brace 3"/>
          <p:cNvSpPr/>
          <p:nvPr/>
        </p:nvSpPr>
        <p:spPr>
          <a:xfrm>
            <a:off x="2302329" y="5543549"/>
            <a:ext cx="465364" cy="118382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88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97116"/>
            <a:ext cx="10058400" cy="1450757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Bayesian Classification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24637"/>
            <a:ext cx="10058400" cy="5715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For each specific data: x is the vector of observable variables: x = [x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…]</a:t>
            </a:r>
            <a:r>
              <a:rPr lang="en-US" sz="2000" baseline="30000" dirty="0" smtClean="0"/>
              <a:t>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Need to calculate: P ( C | x )</a:t>
            </a:r>
            <a:endParaRPr lang="en-US" sz="2000" dirty="0"/>
          </a:p>
          <a:p>
            <a:pPr marL="0" lvl="1" indent="0">
              <a:spcBef>
                <a:spcPts val="1000"/>
              </a:spcBef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880" y="3016023"/>
            <a:ext cx="5572985" cy="2454048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41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97116"/>
            <a:ext cx="10058400" cy="1450757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Bayesian Classification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24637"/>
            <a:ext cx="10058400" cy="5715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For each specific data: x is the vector of observable variables: x = [x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…]</a:t>
            </a:r>
            <a:r>
              <a:rPr lang="en-US" sz="2000" baseline="30000" dirty="0" smtClean="0"/>
              <a:t>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Need to calculate: P ( C | x )</a:t>
            </a:r>
            <a:endParaRPr lang="en-US" sz="2000" dirty="0"/>
          </a:p>
          <a:p>
            <a:pPr marL="0" lvl="1" indent="0">
              <a:spcBef>
                <a:spcPts val="1000"/>
              </a:spcBef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880" y="3016023"/>
            <a:ext cx="5572985" cy="24540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84571" y="2259895"/>
            <a:ext cx="3981729" cy="83099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</a:t>
            </a:r>
            <a:r>
              <a:rPr lang="en-US" sz="1600" dirty="0"/>
              <a:t>knowledge about the classification before observing the data</a:t>
            </a:r>
          </a:p>
          <a:p>
            <a:r>
              <a:rPr lang="en-US" sz="1600" dirty="0"/>
              <a:t> P( C = 0 ) + P( c = 1 ) = 1</a:t>
            </a:r>
            <a:endParaRPr lang="en-AU" sz="16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97116"/>
            <a:ext cx="10058400" cy="1450757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Bayesian Classification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24637"/>
            <a:ext cx="10058400" cy="5715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For each specific data: x is the vector of observable variables: x = [x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…]</a:t>
            </a:r>
            <a:r>
              <a:rPr lang="en-US" sz="2000" baseline="30000" dirty="0" smtClean="0"/>
              <a:t>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Need to calculate: P ( C | x )</a:t>
            </a:r>
            <a:endParaRPr lang="en-US" sz="2000" dirty="0"/>
          </a:p>
          <a:p>
            <a:pPr marL="0" lvl="1" indent="0">
              <a:spcBef>
                <a:spcPts val="1000"/>
              </a:spcBef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880" y="3016023"/>
            <a:ext cx="5572985" cy="24540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86660" y="2231193"/>
            <a:ext cx="3273879" cy="156966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</a:t>
            </a:r>
            <a:r>
              <a:rPr lang="en-US" sz="1600" dirty="0"/>
              <a:t>conditional probability that an event belonging to C has the associated observation value x. </a:t>
            </a:r>
            <a:endParaRPr lang="en-US" sz="1600" dirty="0" smtClean="0"/>
          </a:p>
          <a:p>
            <a:r>
              <a:rPr lang="en-US" sz="1600" dirty="0" smtClean="0"/>
              <a:t>E.g</a:t>
            </a:r>
            <a:r>
              <a:rPr lang="en-US" sz="1600" dirty="0"/>
              <a:t>. </a:t>
            </a:r>
            <a:r>
              <a:rPr lang="en-US" sz="1600" dirty="0" smtClean="0"/>
              <a:t> P( </a:t>
            </a:r>
            <a:r>
              <a:rPr lang="en-US" sz="1600" dirty="0"/>
              <a:t>x</a:t>
            </a:r>
            <a:r>
              <a:rPr lang="en-US" sz="1600" baseline="-25000" dirty="0"/>
              <a:t>1</a:t>
            </a:r>
            <a:r>
              <a:rPr lang="en-US" sz="1600" dirty="0"/>
              <a:t>, x</a:t>
            </a:r>
            <a:r>
              <a:rPr lang="en-US" sz="1600" baseline="-25000" dirty="0"/>
              <a:t>2</a:t>
            </a:r>
            <a:r>
              <a:rPr lang="en-US" sz="1600" dirty="0"/>
              <a:t> | C = 1) is the probability that a high-risk customer has X</a:t>
            </a:r>
            <a:r>
              <a:rPr lang="en-US" sz="1600" baseline="-25000" dirty="0"/>
              <a:t>1</a:t>
            </a:r>
            <a:r>
              <a:rPr lang="en-US" sz="1600" dirty="0"/>
              <a:t> = x</a:t>
            </a:r>
            <a:r>
              <a:rPr lang="en-US" sz="1600" baseline="-25000" dirty="0"/>
              <a:t>1</a:t>
            </a:r>
            <a:r>
              <a:rPr lang="en-US" sz="1600" dirty="0"/>
              <a:t> and X</a:t>
            </a:r>
            <a:r>
              <a:rPr lang="en-US" sz="1600" baseline="-25000" dirty="0"/>
              <a:t>2</a:t>
            </a:r>
            <a:r>
              <a:rPr lang="en-US" sz="1600" dirty="0"/>
              <a:t> = x</a:t>
            </a:r>
            <a:r>
              <a:rPr lang="en-US" sz="1600" baseline="-25000" dirty="0"/>
              <a:t>2</a:t>
            </a:r>
            <a:r>
              <a:rPr lang="en-US" sz="1600" dirty="0"/>
              <a:t>.</a:t>
            </a:r>
            <a:endParaRPr lang="en-A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184571" y="2259895"/>
            <a:ext cx="3981729" cy="83099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</a:t>
            </a:r>
            <a:r>
              <a:rPr lang="en-US" sz="1600" dirty="0"/>
              <a:t>knowledge about the classification before observing the data</a:t>
            </a:r>
          </a:p>
          <a:p>
            <a:r>
              <a:rPr lang="en-US" sz="1600" dirty="0"/>
              <a:t> P( C = 0 ) + P( c = 1 ) = 1</a:t>
            </a:r>
            <a:endParaRPr lang="en-AU" sz="16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82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97116"/>
            <a:ext cx="10058400" cy="1450757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Bayesian Classification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24637"/>
            <a:ext cx="10058400" cy="5715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For each specific data: x is the vector of observable variables: x = [x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…]</a:t>
            </a:r>
            <a:r>
              <a:rPr lang="en-US" sz="2000" baseline="30000" dirty="0" smtClean="0"/>
              <a:t>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Need to calculate: P ( C | x )</a:t>
            </a:r>
            <a:endParaRPr lang="en-US" sz="2000" dirty="0"/>
          </a:p>
          <a:p>
            <a:pPr marL="0" lvl="1" indent="0">
              <a:spcBef>
                <a:spcPts val="1000"/>
              </a:spcBef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880" y="3016023"/>
            <a:ext cx="5572985" cy="24540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86660" y="2231193"/>
            <a:ext cx="3273879" cy="156966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</a:t>
            </a:r>
            <a:r>
              <a:rPr lang="en-US" sz="1600" dirty="0"/>
              <a:t>conditional probability that an event belonging to C has the associated observation value x. </a:t>
            </a:r>
            <a:endParaRPr lang="en-US" sz="1600" dirty="0" smtClean="0"/>
          </a:p>
          <a:p>
            <a:r>
              <a:rPr lang="en-US" sz="1600" dirty="0" smtClean="0"/>
              <a:t>E.g</a:t>
            </a:r>
            <a:r>
              <a:rPr lang="en-US" sz="1600" dirty="0"/>
              <a:t>. </a:t>
            </a:r>
            <a:r>
              <a:rPr lang="en-US" sz="1600" dirty="0" smtClean="0"/>
              <a:t> P( </a:t>
            </a:r>
            <a:r>
              <a:rPr lang="en-US" sz="1600" dirty="0"/>
              <a:t>x</a:t>
            </a:r>
            <a:r>
              <a:rPr lang="en-US" sz="1600" baseline="-25000" dirty="0"/>
              <a:t>1</a:t>
            </a:r>
            <a:r>
              <a:rPr lang="en-US" sz="1600" dirty="0"/>
              <a:t>, x</a:t>
            </a:r>
            <a:r>
              <a:rPr lang="en-US" sz="1600" baseline="-25000" dirty="0"/>
              <a:t>2</a:t>
            </a:r>
            <a:r>
              <a:rPr lang="en-US" sz="1600" dirty="0"/>
              <a:t> | C = 1) is the probability that a high-risk customer has X</a:t>
            </a:r>
            <a:r>
              <a:rPr lang="en-US" sz="1600" baseline="-25000" dirty="0"/>
              <a:t>1</a:t>
            </a:r>
            <a:r>
              <a:rPr lang="en-US" sz="1600" dirty="0"/>
              <a:t> = x</a:t>
            </a:r>
            <a:r>
              <a:rPr lang="en-US" sz="1600" baseline="-25000" dirty="0"/>
              <a:t>1</a:t>
            </a:r>
            <a:r>
              <a:rPr lang="en-US" sz="1600" dirty="0"/>
              <a:t> and X</a:t>
            </a:r>
            <a:r>
              <a:rPr lang="en-US" sz="1600" baseline="-25000" dirty="0"/>
              <a:t>2</a:t>
            </a:r>
            <a:r>
              <a:rPr lang="en-US" sz="1600" dirty="0"/>
              <a:t> = x</a:t>
            </a:r>
            <a:r>
              <a:rPr lang="en-US" sz="1600" baseline="-25000" dirty="0"/>
              <a:t>2</a:t>
            </a:r>
            <a:r>
              <a:rPr lang="en-US" sz="1600" dirty="0"/>
              <a:t>.</a:t>
            </a:r>
            <a:endParaRPr lang="en-A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184571" y="2259895"/>
            <a:ext cx="3981729" cy="83099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</a:t>
            </a:r>
            <a:r>
              <a:rPr lang="en-US" sz="1600" dirty="0"/>
              <a:t>knowledge about the classification before observing the data</a:t>
            </a:r>
          </a:p>
          <a:p>
            <a:r>
              <a:rPr lang="en-US" sz="1600" dirty="0"/>
              <a:t> P( C = 0 ) + P( c = 1 ) = 1</a:t>
            </a:r>
            <a:endParaRPr lang="en-A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294665" y="5409224"/>
            <a:ext cx="5592535" cy="107721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The Evidence </a:t>
            </a:r>
            <a:r>
              <a:rPr lang="en-US" sz="1600" dirty="0" smtClean="0"/>
              <a:t>: probability </a:t>
            </a:r>
            <a:r>
              <a:rPr lang="en-US" sz="1600" dirty="0"/>
              <a:t>that the event/data has been observed. It is the marginal probability that an observation x is seen, regardless of whether it is a positive or negative example.</a:t>
            </a:r>
          </a:p>
          <a:p>
            <a:r>
              <a:rPr lang="en-US" sz="1600" dirty="0" smtClean="0"/>
              <a:t>P(x</a:t>
            </a:r>
            <a:r>
              <a:rPr lang="en-US" sz="1600" dirty="0"/>
              <a:t>) = </a:t>
            </a:r>
            <a:r>
              <a:rPr lang="en-US" sz="1600" dirty="0" smtClean="0"/>
              <a:t>∑ P( </a:t>
            </a:r>
            <a:r>
              <a:rPr lang="en-US" sz="1600" dirty="0"/>
              <a:t>x , C ) = </a:t>
            </a:r>
            <a:r>
              <a:rPr lang="en-US" sz="1600" dirty="0" smtClean="0"/>
              <a:t>P( x |C </a:t>
            </a:r>
            <a:r>
              <a:rPr lang="en-US" sz="1600" dirty="0"/>
              <a:t>= </a:t>
            </a:r>
            <a:r>
              <a:rPr lang="en-US" sz="1600" dirty="0" smtClean="0"/>
              <a:t>1 )P( C </a:t>
            </a:r>
            <a:r>
              <a:rPr lang="en-US" sz="1600" dirty="0"/>
              <a:t>= </a:t>
            </a:r>
            <a:r>
              <a:rPr lang="en-US" sz="1600" dirty="0" smtClean="0"/>
              <a:t>1 ) </a:t>
            </a:r>
            <a:r>
              <a:rPr lang="en-US" sz="1600" dirty="0"/>
              <a:t>+ </a:t>
            </a:r>
            <a:r>
              <a:rPr lang="en-US" sz="1600" dirty="0" smtClean="0"/>
              <a:t>P(x | C </a:t>
            </a:r>
            <a:r>
              <a:rPr lang="en-US" sz="1600" dirty="0"/>
              <a:t>= </a:t>
            </a:r>
            <a:r>
              <a:rPr lang="en-US" sz="1600" dirty="0" smtClean="0"/>
              <a:t>0 )P( C </a:t>
            </a:r>
            <a:r>
              <a:rPr lang="en-US" sz="1600" dirty="0"/>
              <a:t>= </a:t>
            </a:r>
            <a:r>
              <a:rPr lang="en-US" sz="1600" dirty="0" smtClean="0"/>
              <a:t>0 )</a:t>
            </a:r>
            <a:endParaRPr lang="en-AU" sz="16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28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97116"/>
            <a:ext cx="10058400" cy="1450757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Bayesian Classification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24637"/>
            <a:ext cx="10058400" cy="5715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For each specific data: x is the vector of observable variables: x = [x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…]</a:t>
            </a:r>
            <a:r>
              <a:rPr lang="en-US" sz="2000" baseline="30000" dirty="0" smtClean="0"/>
              <a:t>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Need to calculate: P ( C | x )</a:t>
            </a:r>
            <a:endParaRPr lang="en-US" sz="2000" dirty="0"/>
          </a:p>
          <a:p>
            <a:pPr marL="0" lvl="1" indent="0">
              <a:spcBef>
                <a:spcPts val="1000"/>
              </a:spcBef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880" y="3016023"/>
            <a:ext cx="5572985" cy="24540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86660" y="2231193"/>
            <a:ext cx="3273879" cy="156966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</a:t>
            </a:r>
            <a:r>
              <a:rPr lang="en-US" sz="1600" dirty="0"/>
              <a:t>conditional probability that an event belonging to C has the associated observation value x. </a:t>
            </a:r>
            <a:endParaRPr lang="en-US" sz="1600" dirty="0" smtClean="0"/>
          </a:p>
          <a:p>
            <a:r>
              <a:rPr lang="en-US" sz="1600" dirty="0" smtClean="0"/>
              <a:t>E.g</a:t>
            </a:r>
            <a:r>
              <a:rPr lang="en-US" sz="1600" dirty="0"/>
              <a:t>. </a:t>
            </a:r>
            <a:r>
              <a:rPr lang="en-US" sz="1600" dirty="0" smtClean="0"/>
              <a:t> P( </a:t>
            </a:r>
            <a:r>
              <a:rPr lang="en-US" sz="1600" dirty="0"/>
              <a:t>x</a:t>
            </a:r>
            <a:r>
              <a:rPr lang="en-US" sz="1600" baseline="-25000" dirty="0"/>
              <a:t>1</a:t>
            </a:r>
            <a:r>
              <a:rPr lang="en-US" sz="1600" dirty="0"/>
              <a:t>, x</a:t>
            </a:r>
            <a:r>
              <a:rPr lang="en-US" sz="1600" baseline="-25000" dirty="0"/>
              <a:t>2</a:t>
            </a:r>
            <a:r>
              <a:rPr lang="en-US" sz="1600" dirty="0"/>
              <a:t> | C = 1) is the probability that a high-risk customer has X</a:t>
            </a:r>
            <a:r>
              <a:rPr lang="en-US" sz="1600" baseline="-25000" dirty="0"/>
              <a:t>1</a:t>
            </a:r>
            <a:r>
              <a:rPr lang="en-US" sz="1600" dirty="0"/>
              <a:t> = x</a:t>
            </a:r>
            <a:r>
              <a:rPr lang="en-US" sz="1600" baseline="-25000" dirty="0"/>
              <a:t>1</a:t>
            </a:r>
            <a:r>
              <a:rPr lang="en-US" sz="1600" dirty="0"/>
              <a:t> and X</a:t>
            </a:r>
            <a:r>
              <a:rPr lang="en-US" sz="1600" baseline="-25000" dirty="0"/>
              <a:t>2</a:t>
            </a:r>
            <a:r>
              <a:rPr lang="en-US" sz="1600" dirty="0"/>
              <a:t> = x</a:t>
            </a:r>
            <a:r>
              <a:rPr lang="en-US" sz="1600" baseline="-25000" dirty="0"/>
              <a:t>2</a:t>
            </a:r>
            <a:r>
              <a:rPr lang="en-US" sz="1600" dirty="0"/>
              <a:t>.</a:t>
            </a:r>
            <a:endParaRPr lang="en-A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184571" y="2259895"/>
            <a:ext cx="3981729" cy="83099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</a:t>
            </a:r>
            <a:r>
              <a:rPr lang="en-US" sz="1600" dirty="0"/>
              <a:t>knowledge about the classification before observing the data</a:t>
            </a:r>
          </a:p>
          <a:p>
            <a:r>
              <a:rPr lang="en-US" sz="1600" dirty="0"/>
              <a:t> P( C = 0 ) + P( c = 1 ) = 1</a:t>
            </a:r>
            <a:endParaRPr lang="en-A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294665" y="5409224"/>
            <a:ext cx="5592535" cy="107721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The Evidence </a:t>
            </a:r>
            <a:r>
              <a:rPr lang="en-US" sz="1600" dirty="0" smtClean="0"/>
              <a:t>: probability </a:t>
            </a:r>
            <a:r>
              <a:rPr lang="en-US" sz="1600" dirty="0"/>
              <a:t>that the event/data has been observed. It is the marginal probability that an observation x is seen, regardless of whether it is a positive or negative example.</a:t>
            </a:r>
          </a:p>
          <a:p>
            <a:r>
              <a:rPr lang="en-US" sz="1600" dirty="0" smtClean="0"/>
              <a:t>P(x</a:t>
            </a:r>
            <a:r>
              <a:rPr lang="en-US" sz="1600" dirty="0"/>
              <a:t>) = </a:t>
            </a:r>
            <a:r>
              <a:rPr lang="en-US" sz="1600" dirty="0" smtClean="0"/>
              <a:t>∑ P( </a:t>
            </a:r>
            <a:r>
              <a:rPr lang="en-US" sz="1600" dirty="0"/>
              <a:t>x , C ) = </a:t>
            </a:r>
            <a:r>
              <a:rPr lang="en-US" sz="1600" dirty="0" smtClean="0"/>
              <a:t>P( x |C </a:t>
            </a:r>
            <a:r>
              <a:rPr lang="en-US" sz="1600" dirty="0"/>
              <a:t>= </a:t>
            </a:r>
            <a:r>
              <a:rPr lang="en-US" sz="1600" dirty="0" smtClean="0"/>
              <a:t>1 )P( C </a:t>
            </a:r>
            <a:r>
              <a:rPr lang="en-US" sz="1600" dirty="0"/>
              <a:t>= </a:t>
            </a:r>
            <a:r>
              <a:rPr lang="en-US" sz="1600" dirty="0" smtClean="0"/>
              <a:t>1 ) </a:t>
            </a:r>
            <a:r>
              <a:rPr lang="en-US" sz="1600" dirty="0"/>
              <a:t>+ </a:t>
            </a:r>
            <a:r>
              <a:rPr lang="en-US" sz="1600" dirty="0" smtClean="0"/>
              <a:t>P(x | C </a:t>
            </a:r>
            <a:r>
              <a:rPr lang="en-US" sz="1600" dirty="0"/>
              <a:t>= </a:t>
            </a:r>
            <a:r>
              <a:rPr lang="en-US" sz="1600" dirty="0" smtClean="0"/>
              <a:t>0 )P( C </a:t>
            </a:r>
            <a:r>
              <a:rPr lang="en-US" sz="1600" dirty="0"/>
              <a:t>= </a:t>
            </a:r>
            <a:r>
              <a:rPr lang="en-US" sz="1600" dirty="0" smtClean="0"/>
              <a:t>0 )</a:t>
            </a:r>
            <a:endParaRPr lang="en-A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026788" y="5409224"/>
            <a:ext cx="4810675" cy="83099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sz="1600" dirty="0"/>
              <a:t>The combination of prior belief with the likelihood provided by observations and weighted by </a:t>
            </a:r>
            <a:r>
              <a:rPr lang="en-US" sz="1600" dirty="0" smtClean="0"/>
              <a:t>the evidence</a:t>
            </a:r>
            <a:endParaRPr lang="en-US" sz="1600" dirty="0"/>
          </a:p>
          <a:p>
            <a:r>
              <a:rPr lang="en-US" sz="1600" dirty="0"/>
              <a:t>P</a:t>
            </a:r>
            <a:r>
              <a:rPr lang="en-US" sz="1600" dirty="0" smtClean="0"/>
              <a:t>( C </a:t>
            </a:r>
            <a:r>
              <a:rPr lang="en-US" sz="1600" dirty="0"/>
              <a:t>= </a:t>
            </a:r>
            <a:r>
              <a:rPr lang="en-US" sz="1600" dirty="0" smtClean="0"/>
              <a:t>0 | x ) </a:t>
            </a:r>
            <a:r>
              <a:rPr lang="en-US" sz="1600" dirty="0"/>
              <a:t>+ P</a:t>
            </a:r>
            <a:r>
              <a:rPr lang="en-US" sz="1600" dirty="0" smtClean="0"/>
              <a:t>( C </a:t>
            </a:r>
            <a:r>
              <a:rPr lang="en-US" sz="1600" dirty="0"/>
              <a:t>= </a:t>
            </a:r>
            <a:r>
              <a:rPr lang="en-US" sz="1600" dirty="0" smtClean="0"/>
              <a:t>1 | x ) </a:t>
            </a:r>
            <a:r>
              <a:rPr lang="en-US" sz="1600" dirty="0"/>
              <a:t>= 1</a:t>
            </a:r>
            <a:endParaRPr lang="en-AU" sz="16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0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97116"/>
            <a:ext cx="10058400" cy="1450757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Bayesian Classification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24637"/>
            <a:ext cx="10058400" cy="5715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Generalization: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K mutually exclusive and exhaustive classes C</a:t>
            </a:r>
            <a:r>
              <a:rPr lang="en-US" baseline="-25000" dirty="0"/>
              <a:t>i</a:t>
            </a:r>
            <a:r>
              <a:rPr lang="en-US" dirty="0"/>
              <a:t> : </a:t>
            </a:r>
            <a:r>
              <a:rPr lang="en-US" dirty="0" err="1"/>
              <a:t>i</a:t>
            </a:r>
            <a:r>
              <a:rPr lang="en-US" dirty="0"/>
              <a:t> = 1, . . . , </a:t>
            </a:r>
            <a:r>
              <a:rPr lang="en-US" dirty="0" smtClean="0"/>
              <a:t>K</a:t>
            </a:r>
          </a:p>
          <a:p>
            <a:pPr lvl="1">
              <a:lnSpc>
                <a:spcPct val="100000"/>
              </a:lnSpc>
            </a:pPr>
            <a:r>
              <a:rPr lang="it-IT" dirty="0" smtClean="0"/>
              <a:t>Prior </a:t>
            </a:r>
            <a:r>
              <a:rPr lang="it-IT" dirty="0"/>
              <a:t>probabilities:  P(C</a:t>
            </a:r>
            <a:r>
              <a:rPr lang="it-IT" baseline="-25000" dirty="0"/>
              <a:t>i</a:t>
            </a:r>
            <a:r>
              <a:rPr lang="it-IT" dirty="0"/>
              <a:t>) ≥ 0 and ∑ P(C</a:t>
            </a:r>
            <a:r>
              <a:rPr lang="it-IT" baseline="-25000" dirty="0"/>
              <a:t>i</a:t>
            </a:r>
            <a:r>
              <a:rPr lang="it-IT" dirty="0"/>
              <a:t>) = </a:t>
            </a:r>
            <a:r>
              <a:rPr lang="it-IT" dirty="0" smtClean="0"/>
              <a:t>1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</a:t>
            </a:r>
            <a:r>
              <a:rPr lang="en-US" dirty="0" smtClean="0"/>
              <a:t>( x | C</a:t>
            </a:r>
            <a:r>
              <a:rPr lang="en-US" baseline="-25000" dirty="0" smtClean="0"/>
              <a:t>i </a:t>
            </a:r>
            <a:r>
              <a:rPr lang="en-US" dirty="0" smtClean="0"/>
              <a:t>) </a:t>
            </a:r>
            <a:r>
              <a:rPr lang="en-US" dirty="0"/>
              <a:t>is the probability of seeing x as the input when it is known </a:t>
            </a:r>
            <a:r>
              <a:rPr lang="en-US" dirty="0" smtClean="0"/>
              <a:t>to belong </a:t>
            </a:r>
            <a:r>
              <a:rPr lang="en-US" dirty="0"/>
              <a:t>to class </a:t>
            </a:r>
            <a:r>
              <a:rPr lang="en-US" dirty="0" smtClean="0"/>
              <a:t>C</a:t>
            </a:r>
            <a:r>
              <a:rPr lang="en-US" baseline="-25000" dirty="0" smtClean="0"/>
              <a:t>i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Posterior Probability </a:t>
            </a:r>
            <a:r>
              <a:rPr lang="it-IT" dirty="0"/>
              <a:t>P( C</a:t>
            </a:r>
            <a:r>
              <a:rPr lang="it-IT" baseline="-25000" dirty="0"/>
              <a:t>i</a:t>
            </a:r>
            <a:r>
              <a:rPr lang="it-IT" dirty="0"/>
              <a:t> | x ) = p( x | C</a:t>
            </a:r>
            <a:r>
              <a:rPr lang="it-IT" baseline="-25000" dirty="0"/>
              <a:t>i</a:t>
            </a:r>
            <a:r>
              <a:rPr lang="it-IT" dirty="0"/>
              <a:t> )P(C</a:t>
            </a:r>
            <a:r>
              <a:rPr lang="it-IT" baseline="-25000" dirty="0"/>
              <a:t>i</a:t>
            </a:r>
            <a:r>
              <a:rPr lang="it-IT" dirty="0"/>
              <a:t>) / p(x</a:t>
            </a:r>
            <a:r>
              <a:rPr lang="it-IT" dirty="0" smtClean="0"/>
              <a:t>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Bayes’ classifier chooses the class with the highest posterior probability P( C</a:t>
            </a:r>
            <a:r>
              <a:rPr lang="en-US" baseline="-25000" dirty="0"/>
              <a:t>i</a:t>
            </a:r>
            <a:r>
              <a:rPr lang="en-US" dirty="0"/>
              <a:t> | x </a:t>
            </a:r>
            <a:r>
              <a:rPr lang="en-US" dirty="0" smtClean="0"/>
              <a:t>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		</a:t>
            </a:r>
            <a:r>
              <a:rPr lang="en-US" dirty="0" smtClean="0"/>
              <a:t>   </a:t>
            </a:r>
            <a:r>
              <a:rPr lang="en-US" sz="2800" dirty="0" smtClean="0"/>
              <a:t>choose </a:t>
            </a:r>
            <a:r>
              <a:rPr lang="en-US" sz="2800" dirty="0"/>
              <a:t>C</a:t>
            </a:r>
            <a:r>
              <a:rPr lang="en-US" sz="2800" baseline="-25000" dirty="0"/>
              <a:t>i</a:t>
            </a:r>
            <a:r>
              <a:rPr lang="en-US" sz="2800" dirty="0"/>
              <a:t> </a:t>
            </a:r>
            <a:r>
              <a:rPr lang="en-US" sz="2800" dirty="0" smtClean="0"/>
              <a:t>: if </a:t>
            </a:r>
            <a:r>
              <a:rPr lang="en-US" sz="2800" dirty="0"/>
              <a:t>P( C</a:t>
            </a:r>
            <a:r>
              <a:rPr lang="en-US" sz="2800" baseline="-25000" dirty="0"/>
              <a:t>i</a:t>
            </a:r>
            <a:r>
              <a:rPr lang="en-US" sz="2800" dirty="0"/>
              <a:t> | x ) = </a:t>
            </a:r>
            <a:r>
              <a:rPr lang="en-US" sz="2800" dirty="0" err="1" smtClean="0"/>
              <a:t>max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 </a:t>
            </a:r>
            <a:r>
              <a:rPr lang="en-US" sz="2800" dirty="0"/>
              <a:t>P( </a:t>
            </a:r>
            <a:r>
              <a:rPr lang="en-US" sz="2800" dirty="0" err="1"/>
              <a:t>C</a:t>
            </a:r>
            <a:r>
              <a:rPr lang="en-US" sz="2800" baseline="-25000" dirty="0" err="1"/>
              <a:t>k</a:t>
            </a:r>
            <a:r>
              <a:rPr lang="en-US" sz="2800" dirty="0"/>
              <a:t> |x 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35335" y="2669721"/>
            <a:ext cx="571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</a:t>
            </a:r>
            <a:r>
              <a:rPr lang="en-US" sz="1000" dirty="0" smtClean="0"/>
              <a:t> = 1</a:t>
            </a:r>
            <a:endParaRPr lang="en-AU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5192483" y="2291443"/>
            <a:ext cx="571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K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175181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97116"/>
            <a:ext cx="10058400" cy="1450757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Losses and Risks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24637"/>
            <a:ext cx="10058400" cy="5715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cases where decisions are not equally good or </a:t>
            </a:r>
            <a:r>
              <a:rPr lang="en-US" sz="2400" dirty="0" smtClean="0"/>
              <a:t>costly.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E.g.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The loss for a high-risk applicant erroneously accepted may be different from the potential gain for an erroneously rejected low-risk applicant</a:t>
            </a:r>
            <a:r>
              <a:rPr lang="en-US" sz="2000" dirty="0" smtClean="0"/>
              <a:t>.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A negative diagnosis of a serious medical condition is very costly (high loss</a:t>
            </a:r>
            <a:r>
              <a:rPr lang="en-US" sz="2000" dirty="0" smtClean="0"/>
              <a:t>)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86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97116"/>
            <a:ext cx="10058400" cy="1450757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Losses and Risks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24637"/>
            <a:ext cx="10058400" cy="57150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cases where decisions are not equally good or </a:t>
            </a:r>
            <a:r>
              <a:rPr lang="en-US" sz="2400" dirty="0" smtClean="0"/>
              <a:t>costly.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E.g.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The loss for a high-risk applicant erroneously accepted may be different from the potential gain for an erroneously rejected low-risk applicant</a:t>
            </a:r>
            <a:r>
              <a:rPr lang="en-US" sz="2000" dirty="0" smtClean="0"/>
              <a:t>.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A negative diagnosis of a serious medical condition is very costly (high loss</a:t>
            </a:r>
            <a:r>
              <a:rPr lang="en-US" sz="2000" dirty="0" smtClean="0"/>
              <a:t>)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 smtClean="0"/>
              <a:t>Definitions: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Action (α</a:t>
            </a:r>
            <a:r>
              <a:rPr lang="en-US" sz="2000" baseline="-25000" dirty="0" err="1"/>
              <a:t>i</a:t>
            </a:r>
            <a:r>
              <a:rPr lang="en-US" sz="2000" dirty="0"/>
              <a:t>) : the decision to assign the input to class 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i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Loss (</a:t>
            </a:r>
            <a:r>
              <a:rPr lang="en-US" sz="2000" dirty="0" err="1"/>
              <a:t>λ</a:t>
            </a:r>
            <a:r>
              <a:rPr lang="en-US" sz="2000" baseline="-25000" dirty="0" err="1"/>
              <a:t>ik</a:t>
            </a:r>
            <a:r>
              <a:rPr lang="en-US" sz="2000" dirty="0"/>
              <a:t>) : the loss incurred for taking action α</a:t>
            </a:r>
            <a:r>
              <a:rPr lang="en-US" sz="2000" baseline="-25000" dirty="0" err="1"/>
              <a:t>i</a:t>
            </a:r>
            <a:r>
              <a:rPr lang="en-US" sz="2000" dirty="0"/>
              <a:t> when the input actually belongs to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k</a:t>
            </a:r>
            <a:endParaRPr lang="en-US" sz="2000" baseline="-25000" dirty="0" smtClean="0"/>
          </a:p>
          <a:p>
            <a:pPr lvl="1">
              <a:lnSpc>
                <a:spcPct val="100000"/>
              </a:lnSpc>
            </a:pPr>
            <a:r>
              <a:rPr lang="en-US" sz="2000" dirty="0"/>
              <a:t>Expected Risk (R) : The weighted sum of posterior probabilities (where: weight = loss</a:t>
            </a:r>
            <a:r>
              <a:rPr lang="en-US" sz="2000" dirty="0" smtClean="0"/>
              <a:t>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/>
              <a:t>	</a:t>
            </a:r>
            <a:r>
              <a:rPr lang="en-US" dirty="0"/>
              <a:t>R( </a:t>
            </a:r>
            <a:r>
              <a:rPr lang="el-GR" dirty="0"/>
              <a:t>α</a:t>
            </a:r>
            <a:r>
              <a:rPr lang="en-US" baseline="-25000" dirty="0" err="1"/>
              <a:t>i</a:t>
            </a:r>
            <a:r>
              <a:rPr lang="en-US" dirty="0"/>
              <a:t> | x ) = </a:t>
            </a:r>
            <a:r>
              <a:rPr lang="en-US" dirty="0" smtClean="0"/>
              <a:t>∑ </a:t>
            </a:r>
            <a:r>
              <a:rPr lang="el-GR" dirty="0" smtClean="0"/>
              <a:t>λ</a:t>
            </a:r>
            <a:r>
              <a:rPr lang="en-US" baseline="-25000" dirty="0" err="1"/>
              <a:t>ik</a:t>
            </a:r>
            <a:r>
              <a:rPr lang="en-US" dirty="0" err="1"/>
              <a:t>P</a:t>
            </a:r>
            <a:r>
              <a:rPr lang="en-US" dirty="0"/>
              <a:t>( </a:t>
            </a:r>
            <a:r>
              <a:rPr lang="en-US" dirty="0" err="1"/>
              <a:t>C</a:t>
            </a:r>
            <a:r>
              <a:rPr lang="en-US" baseline="-25000" dirty="0" err="1"/>
              <a:t>k</a:t>
            </a:r>
            <a:r>
              <a:rPr lang="en-US" dirty="0"/>
              <a:t> |x </a:t>
            </a:r>
            <a:r>
              <a:rPr lang="en-US" dirty="0" smtClean="0"/>
              <a:t>)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The classification rule</a:t>
            </a:r>
            <a:r>
              <a:rPr lang="en-US" sz="2000" dirty="0"/>
              <a:t>: </a:t>
            </a:r>
            <a:r>
              <a:rPr lang="en-US" sz="2000" dirty="0" smtClean="0"/>
              <a:t>“Choose the action with minimum risk”</a:t>
            </a:r>
            <a:endParaRPr lang="en-US" sz="2000" dirty="0"/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800" dirty="0" smtClean="0"/>
              <a:t>		           </a:t>
            </a:r>
            <a:r>
              <a:rPr lang="en-US" dirty="0" smtClean="0"/>
              <a:t>choose </a:t>
            </a:r>
            <a:r>
              <a:rPr lang="el-GR" dirty="0"/>
              <a:t>α</a:t>
            </a:r>
            <a:r>
              <a:rPr lang="en-US" baseline="-25000" dirty="0" err="1"/>
              <a:t>i</a:t>
            </a:r>
            <a:r>
              <a:rPr lang="en-US" dirty="0"/>
              <a:t> if </a:t>
            </a:r>
            <a:r>
              <a:rPr lang="en-US" dirty="0" smtClean="0"/>
              <a:t>: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argmin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R</a:t>
            </a:r>
            <a:r>
              <a:rPr lang="en-US" dirty="0"/>
              <a:t>( </a:t>
            </a:r>
            <a:r>
              <a:rPr lang="el-GR" dirty="0"/>
              <a:t>α</a:t>
            </a:r>
            <a:r>
              <a:rPr lang="en-US" baseline="-25000" dirty="0"/>
              <a:t>k</a:t>
            </a:r>
            <a:r>
              <a:rPr lang="en-US" dirty="0"/>
              <a:t> | x )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33309" y="5216984"/>
            <a:ext cx="571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</a:t>
            </a:r>
            <a:r>
              <a:rPr lang="en-US" sz="1000" dirty="0" smtClean="0"/>
              <a:t> = 1</a:t>
            </a:r>
            <a:endParaRPr lang="en-AU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5298622" y="4830536"/>
            <a:ext cx="571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K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382023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512" y="-75738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Overview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5140"/>
            <a:ext cx="10515600" cy="43513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Basics of Probability and the Bayes Rule</a:t>
            </a:r>
          </a:p>
          <a:p>
            <a:r>
              <a:rPr lang="en-US" sz="2400" dirty="0"/>
              <a:t>Bayesian </a:t>
            </a:r>
            <a:r>
              <a:rPr lang="en-US" sz="2400" dirty="0" smtClean="0"/>
              <a:t>Classification</a:t>
            </a:r>
          </a:p>
          <a:p>
            <a:r>
              <a:rPr lang="en-US" sz="2400" dirty="0"/>
              <a:t>Losses and </a:t>
            </a:r>
            <a:r>
              <a:rPr lang="en-US" sz="2400" dirty="0" smtClean="0"/>
              <a:t>Risks</a:t>
            </a:r>
          </a:p>
          <a:p>
            <a:r>
              <a:rPr lang="en-US" sz="2400" dirty="0" smtClean="0"/>
              <a:t>Discriminant Function</a:t>
            </a:r>
          </a:p>
          <a:p>
            <a:r>
              <a:rPr lang="en-US" sz="2400" dirty="0" smtClean="0"/>
              <a:t>Utility Theory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Association </a:t>
            </a:r>
            <a:r>
              <a:rPr lang="en-US" sz="2400" dirty="0" smtClean="0"/>
              <a:t>Rule Learning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61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97116"/>
            <a:ext cx="10058400" cy="1450757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Calculating R for 0/1 Loss Case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24637"/>
            <a:ext cx="10058400" cy="57150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Special case of the 0/1 loss : all correct decisions have no loss and all errors are equally costly</a:t>
            </a:r>
            <a:r>
              <a:rPr lang="en-US" sz="2400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smtClean="0"/>
              <a:t>	         0</a:t>
            </a:r>
            <a:r>
              <a:rPr lang="en-US" sz="2000" dirty="0"/>
              <a:t>	</a:t>
            </a:r>
            <a:r>
              <a:rPr lang="en-US" sz="2000" dirty="0" smtClean="0"/>
              <a:t> </a:t>
            </a:r>
            <a:r>
              <a:rPr lang="en-AU" sz="2000" dirty="0" smtClean="0"/>
              <a:t>if </a:t>
            </a:r>
            <a:r>
              <a:rPr lang="en-AU" sz="2000" i="1" dirty="0" err="1" smtClean="0"/>
              <a:t>i</a:t>
            </a:r>
            <a:r>
              <a:rPr lang="en-AU" sz="2000" i="1" dirty="0" smtClean="0"/>
              <a:t> </a:t>
            </a:r>
            <a:r>
              <a:rPr lang="en-AU" sz="2000" dirty="0"/>
              <a:t>= </a:t>
            </a:r>
            <a:r>
              <a:rPr lang="en-AU" sz="2000" i="1" dirty="0"/>
              <a:t>k</a:t>
            </a:r>
            <a:endParaRPr lang="en-US" sz="20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smtClean="0"/>
              <a:t>        </a:t>
            </a:r>
            <a:r>
              <a:rPr lang="en-US" sz="2400" dirty="0" err="1" smtClean="0"/>
              <a:t>λ</a:t>
            </a:r>
            <a:r>
              <a:rPr lang="en-US" sz="2400" baseline="-25000" dirty="0" err="1" smtClean="0"/>
              <a:t>ik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=</a:t>
            </a:r>
            <a:endParaRPr lang="en-US" sz="2000" baseline="-250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2000" baseline="-25000" dirty="0"/>
              <a:t>	</a:t>
            </a:r>
            <a:r>
              <a:rPr lang="en-US" sz="2000" baseline="-25000" dirty="0" smtClean="0"/>
              <a:t>          </a:t>
            </a:r>
            <a:r>
              <a:rPr lang="en-US" sz="2000" dirty="0" smtClean="0"/>
              <a:t>  1	</a:t>
            </a:r>
            <a:r>
              <a:rPr lang="en-AU" sz="2000" dirty="0"/>
              <a:t> </a:t>
            </a:r>
            <a:r>
              <a:rPr lang="en-AU" sz="2000" dirty="0" smtClean="0"/>
              <a:t>if </a:t>
            </a:r>
            <a:r>
              <a:rPr lang="en-AU" sz="2000" i="1" dirty="0" err="1" smtClean="0"/>
              <a:t>i</a:t>
            </a:r>
            <a:r>
              <a:rPr lang="en-AU" sz="2000" i="1" dirty="0" smtClean="0"/>
              <a:t> </a:t>
            </a:r>
            <a:r>
              <a:rPr lang="en-AU" sz="2000" dirty="0" smtClean="0"/>
              <a:t>≠ </a:t>
            </a:r>
            <a:r>
              <a:rPr lang="en-AU" sz="2000" i="1" dirty="0" smtClean="0"/>
              <a:t>k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2000" i="1" dirty="0"/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000" dirty="0" smtClean="0"/>
              <a:t>R</a:t>
            </a:r>
            <a:r>
              <a:rPr lang="en-US" sz="2000" dirty="0"/>
              <a:t>( </a:t>
            </a:r>
            <a:r>
              <a:rPr lang="el-GR" sz="2000" dirty="0"/>
              <a:t>α</a:t>
            </a:r>
            <a:r>
              <a:rPr lang="en-US" sz="2000" baseline="-25000" dirty="0" err="1"/>
              <a:t>i</a:t>
            </a:r>
            <a:r>
              <a:rPr lang="en-US" sz="2000" dirty="0"/>
              <a:t> | x ) = ∑ </a:t>
            </a:r>
            <a:r>
              <a:rPr lang="el-GR" sz="2000" dirty="0"/>
              <a:t>λ</a:t>
            </a:r>
            <a:r>
              <a:rPr lang="en-US" sz="2000" baseline="-25000" dirty="0" err="1"/>
              <a:t>ik</a:t>
            </a:r>
            <a:r>
              <a:rPr lang="en-US" sz="2000" dirty="0" err="1"/>
              <a:t>P</a:t>
            </a:r>
            <a:r>
              <a:rPr lang="en-US" sz="2000" dirty="0"/>
              <a:t>( </a:t>
            </a:r>
            <a:r>
              <a:rPr lang="en-US" sz="2000" dirty="0" err="1"/>
              <a:t>C</a:t>
            </a:r>
            <a:r>
              <a:rPr lang="en-US" sz="2000" baseline="-25000" dirty="0" err="1"/>
              <a:t>k</a:t>
            </a:r>
            <a:r>
              <a:rPr lang="en-US" sz="2000" dirty="0"/>
              <a:t> |x </a:t>
            </a:r>
            <a:r>
              <a:rPr lang="en-US" sz="2000" dirty="0" smtClean="0"/>
              <a:t>)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2000" dirty="0" smtClean="0"/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= ∑ P</a:t>
            </a:r>
            <a:r>
              <a:rPr lang="en-US" sz="2000" dirty="0"/>
              <a:t>( </a:t>
            </a:r>
            <a:r>
              <a:rPr lang="en-US" sz="2000" dirty="0" err="1"/>
              <a:t>C</a:t>
            </a:r>
            <a:r>
              <a:rPr lang="en-US" sz="2000" baseline="-25000" dirty="0" err="1"/>
              <a:t>k</a:t>
            </a:r>
            <a:r>
              <a:rPr lang="en-US" sz="2000" dirty="0"/>
              <a:t> |x </a:t>
            </a:r>
            <a:r>
              <a:rPr lang="en-US" sz="2000" dirty="0" smtClean="0"/>
              <a:t>)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2000" dirty="0" smtClean="0"/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= </a:t>
            </a:r>
            <a:r>
              <a:rPr lang="en-AU" sz="2000" dirty="0"/>
              <a:t>1 − P(C</a:t>
            </a:r>
            <a:r>
              <a:rPr lang="en-AU" sz="2000" baseline="-25000" dirty="0"/>
              <a:t>i</a:t>
            </a:r>
            <a:r>
              <a:rPr lang="en-AU" sz="2000" dirty="0"/>
              <a:t> |x</a:t>
            </a:r>
            <a:r>
              <a:rPr lang="en-AU" sz="2000" dirty="0" smtClean="0"/>
              <a:t>)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AU" sz="2000" dirty="0" smtClean="0"/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 smtClean="0"/>
              <a:t>To </a:t>
            </a:r>
            <a:r>
              <a:rPr lang="en-US" dirty="0"/>
              <a:t>minimize risk : choose the most probable case =&gt; choose the class with the highest posterior probability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>
            <a:off x="2147205" y="2163536"/>
            <a:ext cx="391886" cy="119198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2702378" y="4219467"/>
            <a:ext cx="571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k = 1</a:t>
            </a:r>
            <a:endParaRPr lang="en-AU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2677886" y="4874077"/>
            <a:ext cx="571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k </a:t>
            </a:r>
            <a:r>
              <a:rPr lang="en-US" sz="1000" dirty="0"/>
              <a:t>≠</a:t>
            </a:r>
            <a:r>
              <a:rPr lang="en-US" sz="1000" dirty="0" smtClean="0"/>
              <a:t> </a:t>
            </a:r>
            <a:r>
              <a:rPr lang="en-US" sz="1000" dirty="0" err="1" smtClean="0"/>
              <a:t>i</a:t>
            </a:r>
            <a:endParaRPr lang="en-AU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2767686" y="3809998"/>
            <a:ext cx="571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K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15143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97116"/>
            <a:ext cx="10058400" cy="1450757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Reject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24637"/>
            <a:ext cx="10058400" cy="5715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In some applications, wrong decisions (misclassifications) may have very high cost</a:t>
            </a:r>
            <a:r>
              <a:rPr lang="en-US" sz="24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If the automatic system has low certainty of its decision: requires a more complex (e.g. manual) decision</a:t>
            </a:r>
            <a:r>
              <a:rPr lang="en-US" sz="24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E.g. if we are using an optical digit recognizer to read postal codes on envelopes, wrongly recognizing the </a:t>
            </a:r>
            <a:r>
              <a:rPr lang="en-US" sz="2400" dirty="0" smtClean="0"/>
              <a:t>code causes </a:t>
            </a:r>
            <a:r>
              <a:rPr lang="en-US" sz="2400" dirty="0"/>
              <a:t>the envelope to be sent to a wrong destination</a:t>
            </a:r>
            <a:r>
              <a:rPr lang="en-US" sz="24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Define </a:t>
            </a:r>
            <a:r>
              <a:rPr lang="en-US" sz="2400" dirty="0"/>
              <a:t>an additional action (α</a:t>
            </a:r>
            <a:r>
              <a:rPr lang="en-US" sz="2400" baseline="-25000" dirty="0"/>
              <a:t>K+1</a:t>
            </a:r>
            <a:r>
              <a:rPr lang="en-US" sz="2400" dirty="0"/>
              <a:t>) called </a:t>
            </a:r>
            <a:r>
              <a:rPr lang="en-US" sz="2400" i="1" dirty="0" smtClean="0"/>
              <a:t>Reject</a:t>
            </a:r>
            <a:r>
              <a:rPr lang="en-US" sz="2400" dirty="0" smtClean="0"/>
              <a:t> </a:t>
            </a:r>
            <a:r>
              <a:rPr lang="en-US" sz="2400" dirty="0"/>
              <a:t>or </a:t>
            </a:r>
            <a:r>
              <a:rPr lang="en-US" sz="2400" i="1" dirty="0" smtClean="0"/>
              <a:t>Doubt.</a:t>
            </a:r>
            <a:endParaRPr lang="en-US" sz="2400" i="1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39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altLang="en-US"/>
              <a:t>Lecture Notes for E Alpaydın 2004 Introduction to Machine Learning © The MIT Press (V1.1)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0D155D-5E15-4895-BD10-3867789B751E}" type="slidenum">
              <a:rPr lang="tr-TR" altLang="en-US"/>
              <a:pPr/>
              <a:t>22</a:t>
            </a:fld>
            <a:endParaRPr lang="tr-TR" alt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23949" y="-65314"/>
            <a:ext cx="10972800" cy="1371600"/>
          </a:xfrm>
        </p:spPr>
        <p:txBody>
          <a:bodyPr/>
          <a:lstStyle/>
          <a:p>
            <a:r>
              <a:rPr lang="tr-TR" altLang="en-US" dirty="0" smtClean="0">
                <a:solidFill>
                  <a:schemeClr val="accent2"/>
                </a:solidFill>
              </a:rPr>
              <a:t>Reject</a:t>
            </a:r>
            <a:endParaRPr lang="en-GB" alt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195593" name="Object 9"/>
          <p:cNvGraphicFramePr>
            <a:graphicFrameLocks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66856132"/>
              </p:ext>
            </p:extLst>
          </p:nvPr>
        </p:nvGraphicFramePr>
        <p:xfrm>
          <a:off x="2208213" y="1328967"/>
          <a:ext cx="3815124" cy="1173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3" imgW="4292280" imgH="1320480" progId="Equation.3">
                  <p:embed/>
                </p:oleObj>
              </mc:Choice>
              <mc:Fallback>
                <p:oleObj name="Equation" r:id="rId3" imgW="429228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1328967"/>
                        <a:ext cx="3815124" cy="11733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5" name="Object 11"/>
          <p:cNvGraphicFramePr>
            <a:graphicFrameLocks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2761827"/>
              </p:ext>
            </p:extLst>
          </p:nvPr>
        </p:nvGraphicFramePr>
        <p:xfrm>
          <a:off x="3000376" y="2733904"/>
          <a:ext cx="4690659" cy="1538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5" imgW="2400120" imgH="787320" progId="Equation.3">
                  <p:embed/>
                </p:oleObj>
              </mc:Choice>
              <mc:Fallback>
                <p:oleObj name="Equation" r:id="rId5" imgW="240012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6" y="2733904"/>
                        <a:ext cx="4690659" cy="15387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7" name="Object 13"/>
          <p:cNvGraphicFramePr>
            <a:graphicFrameLocks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369010725"/>
              </p:ext>
            </p:extLst>
          </p:nvPr>
        </p:nvGraphicFramePr>
        <p:xfrm>
          <a:off x="1919288" y="4859566"/>
          <a:ext cx="7004276" cy="711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7" imgW="8254800" imgH="838080" progId="Equation.3">
                  <p:embed/>
                </p:oleObj>
              </mc:Choice>
              <mc:Fallback>
                <p:oleObj name="Equation" r:id="rId7" imgW="825480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4859566"/>
                        <a:ext cx="7004276" cy="711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Left Brace 1"/>
          <p:cNvSpPr/>
          <p:nvPr/>
        </p:nvSpPr>
        <p:spPr>
          <a:xfrm>
            <a:off x="1575707" y="4859565"/>
            <a:ext cx="343581" cy="81915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1208316" y="2945404"/>
            <a:ext cx="1661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Risk of reject</a:t>
            </a:r>
            <a:endParaRPr lang="en-A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208315" y="3637418"/>
            <a:ext cx="1747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Risk of action </a:t>
            </a:r>
            <a:r>
              <a:rPr lang="en-US" sz="2000" dirty="0" err="1" smtClean="0"/>
              <a:t>i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57452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97116"/>
            <a:ext cx="10058400" cy="1450757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Discriminant Functions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24637"/>
            <a:ext cx="10058400" cy="5715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 smtClean="0"/>
              <a:t>A border between classes</a:t>
            </a:r>
          </a:p>
          <a:p>
            <a:pPr>
              <a:lnSpc>
                <a:spcPct val="100000"/>
              </a:lnSpc>
            </a:pPr>
            <a:r>
              <a:rPr lang="en-US" sz="2000" dirty="0" err="1"/>
              <a:t>g</a:t>
            </a:r>
            <a:r>
              <a:rPr lang="en-US" sz="2000" baseline="-25000" dirty="0" err="1"/>
              <a:t>i</a:t>
            </a:r>
            <a:r>
              <a:rPr lang="en-US" sz="2000" dirty="0"/>
              <a:t>(x) for </a:t>
            </a:r>
            <a:r>
              <a:rPr lang="en-US" sz="2000" dirty="0" err="1"/>
              <a:t>i</a:t>
            </a:r>
            <a:r>
              <a:rPr lang="en-US" sz="2000" dirty="0"/>
              <a:t> = 1, . . . , </a:t>
            </a:r>
            <a:r>
              <a:rPr lang="en-US" sz="2000" dirty="0" smtClean="0"/>
              <a:t>K 	 =&gt;	choose </a:t>
            </a:r>
            <a:r>
              <a:rPr lang="en-US" sz="2000" dirty="0"/>
              <a:t>C</a:t>
            </a:r>
            <a:r>
              <a:rPr lang="en-US" sz="2000" baseline="-25000" dirty="0"/>
              <a:t>i</a:t>
            </a:r>
            <a:r>
              <a:rPr lang="en-US" sz="2000" dirty="0"/>
              <a:t> if </a:t>
            </a:r>
            <a:r>
              <a:rPr lang="en-US" sz="2000" dirty="0" err="1"/>
              <a:t>g</a:t>
            </a:r>
            <a:r>
              <a:rPr lang="en-US" sz="2000" baseline="-25000" dirty="0" err="1"/>
              <a:t>i</a:t>
            </a:r>
            <a:r>
              <a:rPr lang="en-US" sz="2000" dirty="0"/>
              <a:t>(x) = </a:t>
            </a:r>
            <a:r>
              <a:rPr lang="en-US" sz="2000" dirty="0" err="1"/>
              <a:t>max</a:t>
            </a:r>
            <a:r>
              <a:rPr lang="en-US" sz="2000" baseline="-25000" dirty="0" err="1"/>
              <a:t>k</a:t>
            </a:r>
            <a:r>
              <a:rPr lang="en-US" sz="2000" dirty="0"/>
              <a:t> </a:t>
            </a:r>
            <a:r>
              <a:rPr lang="en-US" sz="2000" dirty="0" err="1"/>
              <a:t>g</a:t>
            </a:r>
            <a:r>
              <a:rPr lang="en-US" sz="2000" baseline="-25000" dirty="0" err="1"/>
              <a:t>k</a:t>
            </a:r>
            <a:r>
              <a:rPr lang="en-US" sz="2000" dirty="0"/>
              <a:t>(x</a:t>
            </a:r>
            <a:r>
              <a:rPr lang="en-US" sz="2000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Relation to the risk function: </a:t>
            </a:r>
            <a:r>
              <a:rPr lang="en-US" sz="2000" dirty="0" smtClean="0"/>
              <a:t>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(x</a:t>
            </a:r>
            <a:r>
              <a:rPr lang="en-US" sz="2000" dirty="0"/>
              <a:t>) = −R(α</a:t>
            </a:r>
            <a:r>
              <a:rPr lang="en-US" sz="2000" baseline="-25000" dirty="0" err="1"/>
              <a:t>i</a:t>
            </a:r>
            <a:r>
              <a:rPr lang="en-US" sz="2000" dirty="0" err="1"/>
              <a:t>|x</a:t>
            </a:r>
            <a:r>
              <a:rPr lang="en-US" sz="2000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When </a:t>
            </a:r>
            <a:r>
              <a:rPr lang="en-US" sz="2000" dirty="0" smtClean="0"/>
              <a:t>using </a:t>
            </a:r>
            <a:r>
              <a:rPr lang="en-US" sz="2000" dirty="0"/>
              <a:t>the 0/1 loss function: </a:t>
            </a:r>
            <a:r>
              <a:rPr lang="en-US" sz="2000" dirty="0" smtClean="0"/>
              <a:t>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(x</a:t>
            </a:r>
            <a:r>
              <a:rPr lang="en-US" sz="2000" dirty="0"/>
              <a:t>) = P(C</a:t>
            </a:r>
            <a:r>
              <a:rPr lang="en-US" sz="2000" baseline="-25000" dirty="0"/>
              <a:t>i</a:t>
            </a:r>
            <a:r>
              <a:rPr lang="en-US" sz="2000" dirty="0"/>
              <a:t> |x</a:t>
            </a:r>
            <a:r>
              <a:rPr lang="en-US" sz="2000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This divides the feature space into K </a:t>
            </a:r>
            <a:r>
              <a:rPr lang="en-US" sz="2000" b="1" dirty="0" smtClean="0"/>
              <a:t>Decision Regions: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 smtClean="0"/>
              <a:t>    </a:t>
            </a:r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/>
              <a:t>, . . . ,</a:t>
            </a:r>
            <a:r>
              <a:rPr lang="en-US" sz="2000" dirty="0" smtClean="0"/>
              <a:t>R</a:t>
            </a:r>
            <a:r>
              <a:rPr lang="en-US" sz="2000" baseline="-25000" dirty="0" smtClean="0"/>
              <a:t>K</a:t>
            </a:r>
            <a:r>
              <a:rPr lang="en-US" sz="2000" dirty="0" smtClean="0"/>
              <a:t>   where: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smtClean="0"/>
              <a:t>    </a:t>
            </a:r>
            <a:r>
              <a:rPr lang="en-US" sz="2000" dirty="0" err="1"/>
              <a:t>R</a:t>
            </a:r>
            <a:r>
              <a:rPr lang="en-US" sz="2000" baseline="-25000" dirty="0" err="1"/>
              <a:t>i</a:t>
            </a:r>
            <a:r>
              <a:rPr lang="en-US" sz="2000" dirty="0"/>
              <a:t> = {</a:t>
            </a:r>
            <a:r>
              <a:rPr lang="en-US" sz="2000" dirty="0" err="1"/>
              <a:t>x|g</a:t>
            </a:r>
            <a:r>
              <a:rPr lang="en-US" sz="2000" baseline="-25000" dirty="0" err="1"/>
              <a:t>i</a:t>
            </a:r>
            <a:r>
              <a:rPr lang="en-US" sz="2000" dirty="0"/>
              <a:t>(x) = </a:t>
            </a:r>
            <a:r>
              <a:rPr lang="en-US" sz="2000" dirty="0" err="1"/>
              <a:t>max</a:t>
            </a:r>
            <a:r>
              <a:rPr lang="en-US" sz="2000" baseline="-25000" dirty="0" err="1"/>
              <a:t>k</a:t>
            </a:r>
            <a:r>
              <a:rPr lang="en-US" sz="2000" dirty="0"/>
              <a:t> </a:t>
            </a:r>
            <a:r>
              <a:rPr lang="en-US" sz="2000" dirty="0" err="1"/>
              <a:t>g</a:t>
            </a:r>
            <a:r>
              <a:rPr lang="en-US" sz="2000" baseline="-25000" dirty="0" err="1"/>
              <a:t>k</a:t>
            </a:r>
            <a:r>
              <a:rPr lang="en-US" sz="2000" dirty="0"/>
              <a:t>(x</a:t>
            </a:r>
            <a:r>
              <a:rPr lang="en-US" sz="2000" dirty="0" smtClean="0"/>
              <a:t>)}.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The </a:t>
            </a:r>
            <a:r>
              <a:rPr lang="en-US" sz="2000" dirty="0"/>
              <a:t>regions are separated by </a:t>
            </a:r>
            <a:r>
              <a:rPr lang="en-US" sz="2000" b="1" dirty="0" smtClean="0"/>
              <a:t>Decision Boundaries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23</a:t>
            </a:fld>
            <a:endParaRPr lang="en-US" dirty="0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3"/>
          <a:stretch/>
        </p:blipFill>
        <p:spPr bwMode="auto">
          <a:xfrm>
            <a:off x="7094766" y="2273300"/>
            <a:ext cx="4278087" cy="408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745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97116"/>
            <a:ext cx="10058400" cy="1450757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Dichotomizer</a:t>
            </a:r>
            <a:r>
              <a:rPr lang="en-US" dirty="0" smtClean="0">
                <a:solidFill>
                  <a:schemeClr val="accent2"/>
                </a:solidFill>
              </a:rPr>
              <a:t> &amp; </a:t>
            </a:r>
            <a:r>
              <a:rPr lang="en-US" dirty="0" err="1">
                <a:solidFill>
                  <a:schemeClr val="accent2"/>
                </a:solidFill>
              </a:rPr>
              <a:t>Polychotomizer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24637"/>
            <a:ext cx="10058400" cy="5715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 smtClean="0"/>
              <a:t>Two </a:t>
            </a:r>
            <a:r>
              <a:rPr lang="en-US" sz="2000" dirty="0"/>
              <a:t>classes ( k = 2 )  -&gt;  One discriminant </a:t>
            </a:r>
            <a:r>
              <a:rPr lang="en-US" sz="2000" dirty="0" smtClean="0"/>
              <a:t>function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     g(x) = g</a:t>
            </a:r>
            <a:r>
              <a:rPr lang="en-US" sz="2000" baseline="-25000" dirty="0"/>
              <a:t>1</a:t>
            </a:r>
            <a:r>
              <a:rPr lang="en-US" sz="2000" dirty="0"/>
              <a:t>(x) − g</a:t>
            </a:r>
            <a:r>
              <a:rPr lang="en-US" sz="2000" baseline="-25000" dirty="0"/>
              <a:t>2</a:t>
            </a:r>
            <a:r>
              <a:rPr lang="en-US" sz="2000" dirty="0"/>
              <a:t>(x</a:t>
            </a:r>
            <a:r>
              <a:rPr lang="en-US" sz="2000" dirty="0" smtClean="0"/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dirty="0"/>
          </a:p>
          <a:p>
            <a:pPr marL="0" indent="0">
              <a:lnSpc>
                <a:spcPct val="10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100000"/>
              </a:lnSpc>
              <a:buNone/>
            </a:pP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dirty="0"/>
              <a:t>For K ≥ 3  : </a:t>
            </a:r>
            <a:r>
              <a:rPr lang="en-US" sz="2000" dirty="0" err="1"/>
              <a:t>Polychotomizer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681143"/>
              </p:ext>
            </p:extLst>
          </p:nvPr>
        </p:nvGraphicFramePr>
        <p:xfrm>
          <a:off x="1395414" y="2303989"/>
          <a:ext cx="2686730" cy="742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" imgW="3124080" imgH="863280" progId="Equation.3">
                  <p:embed/>
                </p:oleObj>
              </mc:Choice>
              <mc:Fallback>
                <p:oleObj name="Equation" r:id="rId3" imgW="312408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14" y="2303989"/>
                        <a:ext cx="2686730" cy="742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605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97116"/>
            <a:ext cx="10058400" cy="1450757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Utility Theory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24637"/>
            <a:ext cx="10058400" cy="5715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Concerned with making rational </a:t>
            </a:r>
            <a:r>
              <a:rPr lang="en-US" sz="2400" dirty="0" smtClean="0"/>
              <a:t>decisions.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In </a:t>
            </a:r>
            <a:r>
              <a:rPr lang="en-US" sz="2400" dirty="0"/>
              <a:t>the context of </a:t>
            </a:r>
            <a:r>
              <a:rPr lang="en-US" sz="2400" dirty="0" smtClean="0"/>
              <a:t>classification: </a:t>
            </a:r>
            <a:r>
              <a:rPr lang="en-US" sz="2400" dirty="0"/>
              <a:t>decisions correspond to choosing </a:t>
            </a:r>
            <a:r>
              <a:rPr lang="en-US" sz="2400" dirty="0" smtClean="0"/>
              <a:t>one </a:t>
            </a:r>
            <a:r>
              <a:rPr lang="en-AU" sz="2400" dirty="0" smtClean="0"/>
              <a:t>of </a:t>
            </a:r>
            <a:r>
              <a:rPr lang="en-AU" sz="2400" dirty="0"/>
              <a:t>the </a:t>
            </a:r>
            <a:r>
              <a:rPr lang="en-AU" sz="2400" dirty="0" smtClean="0"/>
              <a:t>classes.</a:t>
            </a:r>
            <a:endParaRPr lang="en-US" sz="2400" dirty="0" smtClean="0"/>
          </a:p>
          <a:p>
            <a:pPr>
              <a:lnSpc>
                <a:spcPct val="100000"/>
              </a:lnSpc>
            </a:pPr>
            <a:r>
              <a:rPr lang="en-US" sz="2400" dirty="0" smtClean="0"/>
              <a:t>If probability </a:t>
            </a:r>
            <a:r>
              <a:rPr lang="en-US" sz="2400" dirty="0"/>
              <a:t>of state k given </a:t>
            </a:r>
            <a:r>
              <a:rPr lang="en-US" sz="2400" dirty="0" smtClean="0"/>
              <a:t>evidence </a:t>
            </a:r>
            <a:r>
              <a:rPr lang="en-US" sz="2400" dirty="0"/>
              <a:t>x</a:t>
            </a:r>
            <a:r>
              <a:rPr lang="en-US" sz="2400" dirty="0" smtClean="0"/>
              <a:t>: </a:t>
            </a:r>
            <a:r>
              <a:rPr lang="tr-TR" altLang="en-US" sz="2400" i="1" dirty="0"/>
              <a:t>P </a:t>
            </a:r>
            <a:r>
              <a:rPr lang="tr-TR" altLang="en-US" sz="2400" dirty="0"/>
              <a:t>(</a:t>
            </a:r>
            <a:r>
              <a:rPr lang="tr-TR" altLang="en-US" sz="2400" i="1" dirty="0" smtClean="0"/>
              <a:t>S</a:t>
            </a:r>
            <a:r>
              <a:rPr lang="tr-TR" altLang="en-US" sz="2400" i="1" baseline="-25000" dirty="0" smtClean="0"/>
              <a:t>k</a:t>
            </a:r>
            <a:r>
              <a:rPr lang="tr-TR" altLang="en-US" sz="2400" dirty="0" smtClean="0"/>
              <a:t>|</a:t>
            </a:r>
            <a:r>
              <a:rPr lang="en-US" altLang="en-US" sz="2400" dirty="0" smtClean="0"/>
              <a:t>x</a:t>
            </a:r>
            <a:r>
              <a:rPr lang="tr-TR" altLang="en-US" sz="2400" dirty="0" smtClean="0"/>
              <a:t>)</a:t>
            </a:r>
            <a:r>
              <a:rPr lang="en-US" altLang="en-US" sz="2400" dirty="0" smtClean="0"/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en-US" sz="2400" dirty="0" smtClean="0"/>
              <a:t>	Utility Function </a:t>
            </a:r>
            <a:r>
              <a:rPr lang="tr-TR" altLang="en-US" sz="2400" i="1" dirty="0" smtClean="0"/>
              <a:t>U</a:t>
            </a:r>
            <a:r>
              <a:rPr lang="tr-TR" altLang="en-US" sz="2400" i="1" baseline="-25000" dirty="0" smtClean="0"/>
              <a:t>ik</a:t>
            </a:r>
            <a:r>
              <a:rPr lang="en-US" altLang="en-US" sz="2400" dirty="0" smtClean="0"/>
              <a:t>: measures </a:t>
            </a:r>
            <a:r>
              <a:rPr lang="en-US" altLang="en-US" sz="2400" dirty="0"/>
              <a:t>how good it is to take action α</a:t>
            </a:r>
            <a:r>
              <a:rPr lang="en-US" altLang="en-US" sz="2400" baseline="-25000" dirty="0" err="1"/>
              <a:t>i</a:t>
            </a:r>
            <a:r>
              <a:rPr lang="en-US" altLang="en-US" sz="2400" dirty="0"/>
              <a:t> when the </a:t>
            </a:r>
            <a:r>
              <a:rPr lang="en-US" altLang="en-US" sz="2400" dirty="0" smtClean="0"/>
              <a:t>	state </a:t>
            </a:r>
            <a:r>
              <a:rPr lang="en-US" altLang="en-US" sz="2400" dirty="0"/>
              <a:t>is </a:t>
            </a:r>
            <a:r>
              <a:rPr lang="en-US" altLang="en-US" sz="2400" dirty="0" smtClean="0"/>
              <a:t>S</a:t>
            </a:r>
            <a:r>
              <a:rPr lang="en-US" altLang="en-US" sz="2400" baseline="-25000" dirty="0" smtClean="0"/>
              <a:t>k</a:t>
            </a:r>
            <a:r>
              <a:rPr lang="en-US" altLang="en-US" sz="24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tr-TR" altLang="en-US" sz="2400" dirty="0"/>
              <a:t>Expected utility</a:t>
            </a:r>
            <a:r>
              <a:rPr lang="tr-TR" altLang="en-US" sz="2400" dirty="0" smtClean="0"/>
              <a:t>:</a:t>
            </a:r>
            <a:endParaRPr lang="en-US" altLang="en-US" sz="2400" dirty="0" smtClean="0"/>
          </a:p>
          <a:p>
            <a:pPr>
              <a:lnSpc>
                <a:spcPct val="100000"/>
              </a:lnSpc>
            </a:pPr>
            <a:endParaRPr lang="en-US" altLang="en-US" sz="2400" dirty="0"/>
          </a:p>
          <a:p>
            <a:pPr>
              <a:lnSpc>
                <a:spcPct val="100000"/>
              </a:lnSpc>
            </a:pPr>
            <a:endParaRPr lang="en-US" altLang="en-US" sz="2400" dirty="0" smtClean="0"/>
          </a:p>
          <a:p>
            <a:pPr>
              <a:lnSpc>
                <a:spcPct val="100000"/>
              </a:lnSpc>
            </a:pPr>
            <a:endParaRPr lang="en-US" altLang="en-US" sz="2400" dirty="0"/>
          </a:p>
          <a:p>
            <a:pPr>
              <a:lnSpc>
                <a:spcPct val="100000"/>
              </a:lnSpc>
            </a:pPr>
            <a:r>
              <a:rPr lang="en-US" altLang="en-US" sz="2400" dirty="0"/>
              <a:t>Maximizing the expected utility is equivalent to minimizing expected risk.</a:t>
            </a:r>
            <a:endParaRPr lang="tr-TR" altLang="en-US" sz="2400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en-US" sz="2400" i="1" dirty="0" smtClean="0"/>
              <a:t>	</a:t>
            </a:r>
            <a:endParaRPr lang="tr-TR" altLang="en-US" sz="2400" i="1" dirty="0"/>
          </a:p>
          <a:p>
            <a:pPr>
              <a:lnSpc>
                <a:spcPct val="100000"/>
              </a:lnSpc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37969"/>
              </p:ext>
            </p:extLst>
          </p:nvPr>
        </p:nvGraphicFramePr>
        <p:xfrm>
          <a:off x="3076575" y="4425044"/>
          <a:ext cx="5455104" cy="1255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2755800" imgH="634680" progId="Equation.3">
                  <p:embed/>
                </p:oleObj>
              </mc:Choice>
              <mc:Fallback>
                <p:oleObj name="Equation" r:id="rId3" imgW="275580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575" y="4425044"/>
                        <a:ext cx="5455104" cy="12555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172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DB2035-544E-415E-A353-BF597A838961}" type="slidenum">
              <a:rPr lang="tr-TR" altLang="en-US"/>
              <a:pPr/>
              <a:t>26</a:t>
            </a:fld>
            <a:endParaRPr lang="tr-TR" alt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2880" y="-73472"/>
            <a:ext cx="10972800" cy="1371600"/>
          </a:xfrm>
        </p:spPr>
        <p:txBody>
          <a:bodyPr/>
          <a:lstStyle/>
          <a:p>
            <a:r>
              <a:rPr lang="tr-TR" altLang="en-US" dirty="0">
                <a:solidFill>
                  <a:schemeClr val="accent2"/>
                </a:solidFill>
              </a:rPr>
              <a:t>Association </a:t>
            </a:r>
            <a:r>
              <a:rPr lang="tr-TR" altLang="en-US" dirty="0" smtClean="0">
                <a:solidFill>
                  <a:schemeClr val="accent2"/>
                </a:solidFill>
              </a:rPr>
              <a:t>Rule</a:t>
            </a:r>
            <a:r>
              <a:rPr lang="en-US" altLang="en-US" dirty="0" smtClean="0">
                <a:solidFill>
                  <a:schemeClr val="accent2"/>
                </a:solidFill>
              </a:rPr>
              <a:t> Learning</a:t>
            </a:r>
            <a:endParaRPr lang="en-GB" altLang="en-US" dirty="0">
              <a:solidFill>
                <a:schemeClr val="accent2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1051" y="1132117"/>
            <a:ext cx="8075613" cy="3968750"/>
          </a:xfrm>
        </p:spPr>
        <p:txBody>
          <a:bodyPr/>
          <a:lstStyle/>
          <a:p>
            <a:r>
              <a:rPr lang="en-US" altLang="en-US" sz="2400" dirty="0"/>
              <a:t>Discovering relations between items in </a:t>
            </a:r>
            <a:r>
              <a:rPr lang="en-US" altLang="en-US" sz="2400" dirty="0" smtClean="0"/>
              <a:t>databases</a:t>
            </a:r>
          </a:p>
          <a:p>
            <a:pPr lvl="1"/>
            <a:r>
              <a:rPr lang="en-US" altLang="en-US" sz="2000" dirty="0" smtClean="0"/>
              <a:t>E.g. Basket Analysis : </a:t>
            </a:r>
            <a:r>
              <a:rPr lang="en-US" sz="2000" dirty="0"/>
              <a:t>understand the purchase behavior of </a:t>
            </a:r>
            <a:r>
              <a:rPr lang="en-US" sz="2000" dirty="0" smtClean="0"/>
              <a:t>customers</a:t>
            </a:r>
          </a:p>
          <a:p>
            <a:pPr marL="457200" lvl="1" indent="0">
              <a:buNone/>
            </a:pPr>
            <a:r>
              <a:rPr lang="en-US" altLang="en-US" sz="2000" dirty="0"/>
              <a:t>	 </a:t>
            </a:r>
            <a:r>
              <a:rPr lang="en-US" altLang="en-US" sz="2000" dirty="0" smtClean="0"/>
              <a:t>   find </a:t>
            </a:r>
            <a:r>
              <a:rPr lang="en-US" altLang="en-US" sz="2000" dirty="0"/>
              <a:t>the dependency between two items X and Y</a:t>
            </a:r>
            <a:endParaRPr lang="en-US" altLang="en-US" sz="2000" dirty="0" smtClean="0"/>
          </a:p>
          <a:p>
            <a:r>
              <a:rPr lang="tr-TR" altLang="en-US" sz="2400" dirty="0" smtClean="0"/>
              <a:t>Association </a:t>
            </a:r>
            <a:r>
              <a:rPr lang="tr-TR" altLang="en-US" sz="2400" dirty="0"/>
              <a:t>rule: </a:t>
            </a:r>
            <a:r>
              <a:rPr lang="tr-TR" altLang="en-US" sz="2400" i="1" dirty="0"/>
              <a:t>X</a:t>
            </a:r>
            <a:r>
              <a:rPr lang="tr-TR" altLang="en-US" sz="2400" dirty="0"/>
              <a:t> </a:t>
            </a:r>
            <a:r>
              <a:rPr lang="tr-TR" altLang="en-US" sz="2400" dirty="0">
                <a:latin typeface="Symbol" panose="05050102010706020507" pitchFamily="18" charset="2"/>
              </a:rPr>
              <a:t>®</a:t>
            </a:r>
            <a:r>
              <a:rPr lang="tr-TR" altLang="en-US" sz="2400" dirty="0"/>
              <a:t> </a:t>
            </a:r>
            <a:r>
              <a:rPr lang="tr-TR" altLang="en-US" sz="2400" i="1" dirty="0" smtClean="0"/>
              <a:t>Y</a:t>
            </a:r>
            <a:r>
              <a:rPr lang="en-US" altLang="en-US" sz="2400" i="1" dirty="0" smtClean="0"/>
              <a:t>	X: Antecedent	 Y: Consequent</a:t>
            </a:r>
            <a:endParaRPr lang="tr-TR" altLang="en-US" sz="2400" i="1" dirty="0"/>
          </a:p>
          <a:p>
            <a:r>
              <a:rPr lang="tr-TR" altLang="en-US" sz="2400" dirty="0"/>
              <a:t>Support</a:t>
            </a:r>
            <a:r>
              <a:rPr lang="tr-TR" altLang="en-US" sz="2400" dirty="0">
                <a:solidFill>
                  <a:schemeClr val="hlink"/>
                </a:solidFill>
              </a:rPr>
              <a:t> </a:t>
            </a:r>
            <a:r>
              <a:rPr lang="tr-TR" altLang="en-US" sz="2400" dirty="0"/>
              <a:t>(</a:t>
            </a:r>
            <a:r>
              <a:rPr lang="tr-TR" altLang="en-US" sz="2400" i="1" dirty="0"/>
              <a:t>X</a:t>
            </a:r>
            <a:r>
              <a:rPr lang="tr-TR" altLang="en-US" sz="2400" dirty="0"/>
              <a:t> </a:t>
            </a:r>
            <a:r>
              <a:rPr lang="tr-TR" altLang="en-US" sz="2400" dirty="0">
                <a:latin typeface="Symbol" panose="05050102010706020507" pitchFamily="18" charset="2"/>
              </a:rPr>
              <a:t>®</a:t>
            </a:r>
            <a:r>
              <a:rPr lang="tr-TR" altLang="en-US" sz="2400" dirty="0"/>
              <a:t> </a:t>
            </a:r>
            <a:r>
              <a:rPr lang="tr-TR" altLang="en-US" sz="2400" i="1" dirty="0"/>
              <a:t>Y</a:t>
            </a:r>
            <a:r>
              <a:rPr lang="tr-TR" altLang="en-US" sz="2400" dirty="0"/>
              <a:t>):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en-US" dirty="0"/>
              <a:t>	</a:t>
            </a:r>
          </a:p>
          <a:p>
            <a:pPr>
              <a:buFont typeface="Wingdings" panose="05000000000000000000" pitchFamily="2" charset="2"/>
              <a:buNone/>
            </a:pPr>
            <a:endParaRPr lang="tr-TR" altLang="en-US" dirty="0"/>
          </a:p>
          <a:p>
            <a:r>
              <a:rPr lang="tr-TR" altLang="en-US" sz="2400" dirty="0"/>
              <a:t>Confidence (</a:t>
            </a:r>
            <a:r>
              <a:rPr lang="tr-TR" altLang="en-US" sz="2400" i="1" dirty="0"/>
              <a:t>X</a:t>
            </a:r>
            <a:r>
              <a:rPr lang="tr-TR" altLang="en-US" sz="2400" dirty="0"/>
              <a:t> </a:t>
            </a:r>
            <a:r>
              <a:rPr lang="tr-TR" altLang="en-US" sz="2400" dirty="0">
                <a:latin typeface="Symbol" panose="05050102010706020507" pitchFamily="18" charset="2"/>
              </a:rPr>
              <a:t>®</a:t>
            </a:r>
            <a:r>
              <a:rPr lang="tr-TR" altLang="en-US" sz="2400" dirty="0"/>
              <a:t> </a:t>
            </a:r>
            <a:r>
              <a:rPr lang="tr-TR" altLang="en-US" sz="2400" i="1" dirty="0"/>
              <a:t>Y</a:t>
            </a:r>
            <a:r>
              <a:rPr lang="tr-TR" altLang="en-US" sz="2400" dirty="0"/>
              <a:t>):</a:t>
            </a:r>
            <a:endParaRPr lang="en-GB" altLang="en-US" sz="2400" dirty="0"/>
          </a:p>
        </p:txBody>
      </p:sp>
      <p:graphicFrame>
        <p:nvGraphicFramePr>
          <p:cNvPr id="158729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2230893" y="3114792"/>
          <a:ext cx="6840538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3276360" imgH="419040" progId="Equation.3">
                  <p:embed/>
                </p:oleObj>
              </mc:Choice>
              <mc:Fallback>
                <p:oleObj name="Equation" r:id="rId3" imgW="3276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893" y="3114792"/>
                        <a:ext cx="6840538" cy="87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31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2230893" y="4582437"/>
          <a:ext cx="6985000" cy="182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3314520" imgH="863280" progId="Equation.3">
                  <p:embed/>
                </p:oleObj>
              </mc:Choice>
              <mc:Fallback>
                <p:oleObj name="Equation" r:id="rId5" imgW="33145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893" y="4582437"/>
                        <a:ext cx="6985000" cy="182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21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DB2035-544E-415E-A353-BF597A838961}" type="slidenum">
              <a:rPr lang="tr-TR" altLang="en-US"/>
              <a:pPr/>
              <a:t>27</a:t>
            </a:fld>
            <a:endParaRPr lang="tr-TR" alt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2880" y="-73472"/>
            <a:ext cx="10972800" cy="1371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accent2"/>
                </a:solidFill>
              </a:rPr>
              <a:t>Understanding Support &amp; Confidence</a:t>
            </a:r>
            <a:endParaRPr lang="en-GB" altLang="en-US" dirty="0">
              <a:solidFill>
                <a:schemeClr val="accent2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1051" y="1132116"/>
            <a:ext cx="11236778" cy="556237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400" dirty="0" smtClean="0"/>
              <a:t>Maximizing Confidence </a:t>
            </a:r>
            <a:r>
              <a:rPr lang="en-US" altLang="en-US" sz="2400" dirty="0"/>
              <a:t>: </a:t>
            </a:r>
            <a:r>
              <a:rPr lang="en-US" altLang="en-US" sz="2400" dirty="0" smtClean="0"/>
              <a:t>to </a:t>
            </a:r>
            <a:r>
              <a:rPr lang="en-US" altLang="en-US" sz="2400" dirty="0"/>
              <a:t>be able to say that the rule holds with enough confidence, this value should be close to 1 and significantly larger than P(Y), the overall probability of people buying Y</a:t>
            </a:r>
            <a:r>
              <a:rPr lang="en-US" alt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Maximizing </a:t>
            </a:r>
            <a:r>
              <a:rPr lang="en-US" altLang="en-US" sz="2400" dirty="0" smtClean="0"/>
              <a:t>Support</a:t>
            </a:r>
            <a:r>
              <a:rPr lang="en-US" altLang="en-US" sz="2400" dirty="0"/>
              <a:t>: </a:t>
            </a:r>
            <a:r>
              <a:rPr lang="en-US" altLang="en-US" sz="2400" dirty="0" smtClean="0"/>
              <a:t>because </a:t>
            </a:r>
            <a:r>
              <a:rPr lang="en-US" altLang="en-US" sz="2400" dirty="0"/>
              <a:t>even if there is a dependency with a strong confidence value, if the number of such customers is small, the rule is worthless</a:t>
            </a:r>
            <a:r>
              <a:rPr lang="en-US" altLang="en-US" sz="2400" dirty="0" smtClean="0"/>
              <a:t>.</a:t>
            </a:r>
            <a:endParaRPr lang="en-GB" altLang="en-US" sz="2000" dirty="0" smtClean="0"/>
          </a:p>
          <a:p>
            <a:r>
              <a:rPr lang="en-US" altLang="en-US" sz="2400" dirty="0"/>
              <a:t>Support shows the </a:t>
            </a:r>
            <a:r>
              <a:rPr lang="en-US" altLang="en-US" sz="2400" i="1" dirty="0"/>
              <a:t>statistical significance </a:t>
            </a:r>
            <a:r>
              <a:rPr lang="en-US" altLang="en-US" sz="2400" dirty="0"/>
              <a:t>of the rule, whereas confidence shows the </a:t>
            </a:r>
            <a:r>
              <a:rPr lang="en-US" altLang="en-US" sz="2400" i="1" dirty="0"/>
              <a:t>strength of the rule</a:t>
            </a:r>
            <a:r>
              <a:rPr lang="en-US" altLang="en-US" sz="2400" dirty="0" smtClean="0"/>
              <a:t>.</a:t>
            </a:r>
          </a:p>
          <a:p>
            <a:r>
              <a:rPr lang="en-US" altLang="en-US" sz="2400" dirty="0"/>
              <a:t>The minimum support and confidence values are set by the company, and all rules with higher support and confidence are searched for in the database.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251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DB2035-544E-415E-A353-BF597A838961}" type="slidenum">
              <a:rPr lang="tr-TR" altLang="en-US"/>
              <a:pPr/>
              <a:t>28</a:t>
            </a:fld>
            <a:endParaRPr lang="tr-TR" alt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2880" y="-73472"/>
            <a:ext cx="10972800" cy="1371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accent2"/>
                </a:solidFill>
              </a:rPr>
              <a:t>Other Concepts</a:t>
            </a:r>
            <a:endParaRPr lang="en-GB" altLang="en-US" dirty="0">
              <a:solidFill>
                <a:schemeClr val="accent2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1051" y="1132116"/>
            <a:ext cx="11236778" cy="5562371"/>
          </a:xfrm>
        </p:spPr>
        <p:txBody>
          <a:bodyPr>
            <a:normAutofit/>
          </a:bodyPr>
          <a:lstStyle/>
          <a:p>
            <a:r>
              <a:rPr lang="en-US" altLang="en-US" sz="2400" dirty="0" smtClean="0"/>
              <a:t>Lift </a:t>
            </a:r>
            <a:r>
              <a:rPr lang="tr-TR" altLang="en-US" sz="2400" dirty="0"/>
              <a:t>(</a:t>
            </a:r>
            <a:r>
              <a:rPr lang="tr-TR" altLang="en-US" sz="2400" i="1" dirty="0"/>
              <a:t>X</a:t>
            </a:r>
            <a:r>
              <a:rPr lang="tr-TR" altLang="en-US" sz="2400" dirty="0"/>
              <a:t> </a:t>
            </a:r>
            <a:r>
              <a:rPr lang="tr-TR" altLang="en-US" sz="2400" dirty="0">
                <a:latin typeface="Symbol" panose="05050102010706020507" pitchFamily="18" charset="2"/>
              </a:rPr>
              <a:t>®</a:t>
            </a:r>
            <a:r>
              <a:rPr lang="tr-TR" altLang="en-US" sz="2400" dirty="0"/>
              <a:t> </a:t>
            </a:r>
            <a:r>
              <a:rPr lang="tr-TR" altLang="en-US" sz="2400" i="1" dirty="0"/>
              <a:t>Y</a:t>
            </a:r>
            <a:r>
              <a:rPr lang="tr-TR" altLang="en-US" sz="2400" dirty="0"/>
              <a:t>): </a:t>
            </a:r>
          </a:p>
          <a:p>
            <a:pPr marL="0" indent="0">
              <a:buNone/>
            </a:pPr>
            <a:r>
              <a:rPr lang="en-US" altLang="en-US" sz="2400" dirty="0" smtClean="0"/>
              <a:t>	</a:t>
            </a:r>
            <a:r>
              <a:rPr lang="en-US" altLang="en-US" sz="2400" dirty="0"/>
              <a:t>	P</a:t>
            </a:r>
            <a:r>
              <a:rPr lang="en-US" altLang="en-US" sz="2400" dirty="0" smtClean="0"/>
              <a:t>( X , Y ) </a:t>
            </a:r>
            <a:r>
              <a:rPr lang="en-US" altLang="en-US" sz="2400" dirty="0"/>
              <a:t>/ P(X)P(Y) = </a:t>
            </a:r>
            <a:r>
              <a:rPr lang="en-US" altLang="en-US" sz="2400" dirty="0" smtClean="0"/>
              <a:t>P( Y | X ) </a:t>
            </a:r>
            <a:r>
              <a:rPr lang="en-US" altLang="en-US" sz="2400" dirty="0"/>
              <a:t>/ P(Y</a:t>
            </a:r>
            <a:r>
              <a:rPr lang="en-US" altLang="en-US" sz="2400" dirty="0" smtClean="0"/>
              <a:t>)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 smtClean="0"/>
              <a:t>	lift &gt; 1		X makes Y more likely</a:t>
            </a:r>
          </a:p>
          <a:p>
            <a:pPr marL="0" indent="0"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lift </a:t>
            </a:r>
            <a:r>
              <a:rPr lang="en-US" altLang="en-US" sz="2400" dirty="0"/>
              <a:t>= 1	</a:t>
            </a:r>
            <a:r>
              <a:rPr lang="en-US" altLang="en-US" sz="2400" dirty="0" smtClean="0"/>
              <a:t>	X </a:t>
            </a:r>
            <a:r>
              <a:rPr lang="en-US" altLang="en-US" sz="2400" dirty="0"/>
              <a:t>and Y are </a:t>
            </a:r>
            <a:r>
              <a:rPr lang="en-US" altLang="en-US" sz="2400" dirty="0" smtClean="0"/>
              <a:t>independent</a:t>
            </a:r>
          </a:p>
          <a:p>
            <a:pPr marL="0" indent="0">
              <a:buNone/>
            </a:pPr>
            <a:r>
              <a:rPr lang="en-US" altLang="en-US" sz="2400" dirty="0"/>
              <a:t>	lift </a:t>
            </a:r>
            <a:r>
              <a:rPr lang="en-US" altLang="en-US" sz="2400" dirty="0" smtClean="0"/>
              <a:t>&lt; </a:t>
            </a:r>
            <a:r>
              <a:rPr lang="en-US" altLang="en-US" sz="2400" dirty="0"/>
              <a:t>1		</a:t>
            </a:r>
            <a:r>
              <a:rPr lang="en-US" altLang="en-US" sz="2400" dirty="0" smtClean="0"/>
              <a:t>Y </a:t>
            </a:r>
            <a:r>
              <a:rPr lang="en-US" altLang="en-US" sz="2400" dirty="0"/>
              <a:t>makes </a:t>
            </a:r>
            <a:r>
              <a:rPr lang="en-US" altLang="en-US" sz="2400" dirty="0" smtClean="0"/>
              <a:t>X </a:t>
            </a:r>
            <a:r>
              <a:rPr lang="en-US" altLang="en-US" sz="2400" dirty="0"/>
              <a:t>more </a:t>
            </a:r>
            <a:r>
              <a:rPr lang="en-US" altLang="en-US" sz="2400" dirty="0" smtClean="0"/>
              <a:t>likely</a:t>
            </a:r>
          </a:p>
          <a:p>
            <a:pPr marL="0" indent="0">
              <a:buNone/>
            </a:pPr>
            <a:endParaRPr lang="en-US" altLang="en-US" sz="2400" dirty="0"/>
          </a:p>
          <a:p>
            <a:r>
              <a:rPr lang="en-US" altLang="en-US" sz="2400" dirty="0" smtClean="0"/>
              <a:t>Generalization to n variables</a:t>
            </a:r>
          </a:p>
          <a:p>
            <a:pPr lvl="1"/>
            <a:r>
              <a:rPr lang="en-US" altLang="en-US" sz="2000" dirty="0"/>
              <a:t>E.g. </a:t>
            </a:r>
            <a:r>
              <a:rPr lang="en-US" altLang="en-US" sz="2000" dirty="0" smtClean="0"/>
              <a:t>{ X , Y , Z } </a:t>
            </a:r>
            <a:r>
              <a:rPr lang="en-US" altLang="en-US" sz="2000" dirty="0"/>
              <a:t>three-item set, rule: </a:t>
            </a:r>
            <a:r>
              <a:rPr lang="en-US" altLang="en-US" sz="2000" dirty="0" smtClean="0"/>
              <a:t>X , Z </a:t>
            </a:r>
            <a:r>
              <a:rPr lang="en-US" altLang="en-US" sz="2000" dirty="0"/>
              <a:t>→ Y = P</a:t>
            </a:r>
            <a:r>
              <a:rPr lang="en-US" altLang="en-US" sz="2000" dirty="0" smtClean="0"/>
              <a:t>( Y | X , Z )</a:t>
            </a:r>
          </a:p>
          <a:p>
            <a:r>
              <a:rPr lang="en-US" altLang="en-US" sz="2400" dirty="0"/>
              <a:t>Goal: Find all such rules having high enough support and confidence by doing a small number of passes over the database.</a:t>
            </a:r>
          </a:p>
          <a:p>
            <a:pPr marL="0" indent="0">
              <a:buNone/>
            </a:pPr>
            <a:endParaRPr lang="en-US" altLang="en-US" sz="2400" dirty="0" smtClean="0"/>
          </a:p>
        </p:txBody>
      </p:sp>
      <p:sp>
        <p:nvSpPr>
          <p:cNvPr id="2" name="Left Brace 1"/>
          <p:cNvSpPr/>
          <p:nvPr/>
        </p:nvSpPr>
        <p:spPr>
          <a:xfrm>
            <a:off x="1404256" y="2503716"/>
            <a:ext cx="367393" cy="131717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468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DB2035-544E-415E-A353-BF597A838961}" type="slidenum">
              <a:rPr lang="tr-TR" altLang="en-US"/>
              <a:pPr/>
              <a:t>29</a:t>
            </a:fld>
            <a:endParaRPr lang="tr-TR" alt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2880" y="-73472"/>
            <a:ext cx="10972800" cy="1371600"/>
          </a:xfrm>
        </p:spPr>
        <p:txBody>
          <a:bodyPr/>
          <a:lstStyle/>
          <a:p>
            <a:r>
              <a:rPr lang="en-US" altLang="en-US" dirty="0" err="1" smtClean="0">
                <a:solidFill>
                  <a:schemeClr val="accent2"/>
                </a:solidFill>
              </a:rPr>
              <a:t>Apriori</a:t>
            </a:r>
            <a:r>
              <a:rPr lang="en-US" altLang="en-US" dirty="0" smtClean="0">
                <a:solidFill>
                  <a:schemeClr val="accent2"/>
                </a:solidFill>
              </a:rPr>
              <a:t> Algorithm</a:t>
            </a:r>
            <a:endParaRPr lang="en-GB" altLang="en-US" dirty="0">
              <a:solidFill>
                <a:schemeClr val="accent2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1051" y="971550"/>
            <a:ext cx="11236778" cy="588645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Finding frequent </a:t>
            </a:r>
            <a:r>
              <a:rPr lang="en-US" altLang="en-US" sz="2400" dirty="0" err="1"/>
              <a:t>itemsets</a:t>
            </a:r>
            <a:r>
              <a:rPr lang="en-US" altLang="en-US" sz="2400" dirty="0"/>
              <a:t> (those which have enough support</a:t>
            </a:r>
            <a:r>
              <a:rPr lang="en-US" altLang="en-US" sz="2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Converting them to rules with enough confidence, by splitting the items into two (antecedent items and the consequent items</a:t>
            </a:r>
            <a:r>
              <a:rPr lang="en-US" alt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8557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97116"/>
            <a:ext cx="10058400" cy="1450757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Basics of Probability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45029"/>
            <a:ext cx="10058400" cy="5715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X is a random variable P( X = x ) or simply P(x) is the probability of X being 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92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DB2035-544E-415E-A353-BF597A838961}" type="slidenum">
              <a:rPr lang="tr-TR" altLang="en-US"/>
              <a:pPr/>
              <a:t>30</a:t>
            </a:fld>
            <a:endParaRPr lang="tr-TR" alt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2880" y="-73472"/>
            <a:ext cx="10972800" cy="1371600"/>
          </a:xfrm>
        </p:spPr>
        <p:txBody>
          <a:bodyPr/>
          <a:lstStyle/>
          <a:p>
            <a:r>
              <a:rPr lang="en-US" altLang="en-US" dirty="0" err="1" smtClean="0">
                <a:solidFill>
                  <a:schemeClr val="accent2"/>
                </a:solidFill>
              </a:rPr>
              <a:t>Apriori</a:t>
            </a:r>
            <a:r>
              <a:rPr lang="en-US" altLang="en-US" dirty="0" smtClean="0">
                <a:solidFill>
                  <a:schemeClr val="accent2"/>
                </a:solidFill>
              </a:rPr>
              <a:t> Algorithm</a:t>
            </a:r>
            <a:endParaRPr lang="en-GB" altLang="en-US" dirty="0">
              <a:solidFill>
                <a:schemeClr val="accent2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1051" y="971550"/>
            <a:ext cx="11236778" cy="588645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Finding frequent </a:t>
            </a:r>
            <a:r>
              <a:rPr lang="en-US" altLang="en-US" sz="2400" dirty="0" err="1"/>
              <a:t>itemsets</a:t>
            </a:r>
            <a:r>
              <a:rPr lang="en-US" altLang="en-US" sz="2400" dirty="0"/>
              <a:t> (those which have enough support</a:t>
            </a:r>
            <a:r>
              <a:rPr lang="en-US" altLang="en-US" sz="2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Converting them to rules with enough confidence, by splitting the items into two (antecedent items and the consequent items</a:t>
            </a:r>
            <a:r>
              <a:rPr lang="en-US" altLang="en-US" sz="2400" dirty="0" smtClean="0"/>
              <a:t>)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 smtClean="0"/>
              <a:t>[1]:</a:t>
            </a:r>
            <a:endParaRPr lang="en-US" altLang="en-US" sz="2400" dirty="0"/>
          </a:p>
          <a:p>
            <a:r>
              <a:rPr lang="en-US" altLang="en-US" sz="2400" dirty="0" smtClean="0"/>
              <a:t>Adding </a:t>
            </a:r>
            <a:r>
              <a:rPr lang="en-US" altLang="en-US" sz="2400" dirty="0"/>
              <a:t>another item can never increase support. </a:t>
            </a:r>
            <a:r>
              <a:rPr lang="en-US" altLang="en-US" sz="2400" dirty="0" smtClean="0"/>
              <a:t>If </a:t>
            </a:r>
            <a:r>
              <a:rPr lang="en-US" altLang="en-US" sz="2400" dirty="0"/>
              <a:t>a two-item set is known not to be frequent, all its supersets can be pruned and need not be checked</a:t>
            </a:r>
            <a:r>
              <a:rPr lang="en-US" altLang="en-US" sz="2400" dirty="0" smtClean="0"/>
              <a:t>.</a:t>
            </a:r>
          </a:p>
          <a:p>
            <a:r>
              <a:rPr lang="en-US" altLang="en-US" sz="2400" dirty="0"/>
              <a:t>Finding the frequent one-item sets and at each step, inductively, from frequent k-item sets, we generate candidate k+1-item sets and then do a pass over the data to check if they have enough support</a:t>
            </a:r>
            <a:r>
              <a:rPr lang="en-US" altLang="en-US" sz="2400" dirty="0" smtClean="0"/>
              <a:t>.</a:t>
            </a:r>
          </a:p>
          <a:p>
            <a:r>
              <a:rPr lang="en-US" altLang="en-US" sz="2400" dirty="0"/>
              <a:t>Algorithm stores the frequent </a:t>
            </a:r>
            <a:r>
              <a:rPr lang="en-US" altLang="en-US" sz="2400" dirty="0" err="1"/>
              <a:t>itemsets</a:t>
            </a:r>
            <a:r>
              <a:rPr lang="en-US" altLang="en-US" sz="2400" dirty="0"/>
              <a:t> in a hash table for easy access. Note that the number of candidate </a:t>
            </a:r>
            <a:r>
              <a:rPr lang="en-US" altLang="en-US" sz="2400" dirty="0" err="1"/>
              <a:t>itemsets</a:t>
            </a:r>
            <a:r>
              <a:rPr lang="en-US" altLang="en-US" sz="2400" dirty="0"/>
              <a:t> will decrease very rapidly as k increases. If the largest </a:t>
            </a:r>
            <a:r>
              <a:rPr lang="en-US" altLang="en-US" sz="2400" dirty="0" err="1"/>
              <a:t>itemset</a:t>
            </a:r>
            <a:r>
              <a:rPr lang="en-US" altLang="en-US" sz="2400" dirty="0"/>
              <a:t> has n items, we need a total of n + 1 passes over the data</a:t>
            </a:r>
            <a:r>
              <a:rPr lang="en-US" alt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749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DB2035-544E-415E-A353-BF597A838961}" type="slidenum">
              <a:rPr lang="tr-TR" altLang="en-US"/>
              <a:pPr/>
              <a:t>31</a:t>
            </a:fld>
            <a:endParaRPr lang="tr-TR" alt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2880" y="-73472"/>
            <a:ext cx="10972800" cy="1371600"/>
          </a:xfrm>
        </p:spPr>
        <p:txBody>
          <a:bodyPr/>
          <a:lstStyle/>
          <a:p>
            <a:r>
              <a:rPr lang="en-US" altLang="en-US" dirty="0" err="1" smtClean="0">
                <a:solidFill>
                  <a:schemeClr val="accent2"/>
                </a:solidFill>
              </a:rPr>
              <a:t>Apriori</a:t>
            </a:r>
            <a:r>
              <a:rPr lang="en-US" altLang="en-US" dirty="0" smtClean="0">
                <a:solidFill>
                  <a:schemeClr val="accent2"/>
                </a:solidFill>
              </a:rPr>
              <a:t> Algorithm</a:t>
            </a:r>
            <a:endParaRPr lang="en-GB" altLang="en-US" dirty="0">
              <a:solidFill>
                <a:schemeClr val="accent2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1051" y="971550"/>
            <a:ext cx="11236778" cy="588645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Finding frequent </a:t>
            </a:r>
            <a:r>
              <a:rPr lang="en-US" altLang="en-US" sz="2400" dirty="0" err="1"/>
              <a:t>itemsets</a:t>
            </a:r>
            <a:r>
              <a:rPr lang="en-US" altLang="en-US" sz="2400" dirty="0"/>
              <a:t> (those which have enough support</a:t>
            </a:r>
            <a:r>
              <a:rPr lang="en-US" altLang="en-US" sz="2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Converting them to rules with enough confidence, by splitting the items into two (antecedent items and the consequent items</a:t>
            </a:r>
            <a:r>
              <a:rPr lang="en-US" altLang="en-US" sz="2400" dirty="0" smtClean="0"/>
              <a:t>)</a:t>
            </a:r>
          </a:p>
          <a:p>
            <a:pPr marL="0" indent="0">
              <a:buNone/>
            </a:pPr>
            <a:endParaRPr lang="en-US" altLang="en-US" sz="2400" dirty="0" smtClean="0"/>
          </a:p>
          <a:p>
            <a:pPr marL="0" indent="0">
              <a:buNone/>
            </a:pPr>
            <a:r>
              <a:rPr lang="en-US" altLang="en-US" sz="2400" dirty="0" smtClean="0"/>
              <a:t>[2]:</a:t>
            </a:r>
            <a:endParaRPr lang="en-US" altLang="en-US" sz="2400" dirty="0"/>
          </a:p>
          <a:p>
            <a:r>
              <a:rPr lang="en-US" altLang="en-US" sz="2400" dirty="0"/>
              <a:t>Once we find the frequent k-item sets, we need to convert them to rules by splitting the k items into two (antecedent and consequent).</a:t>
            </a:r>
          </a:p>
          <a:p>
            <a:r>
              <a:rPr lang="en-US" altLang="en-US" sz="2400" dirty="0"/>
              <a:t>Just like we do for generating the </a:t>
            </a:r>
            <a:r>
              <a:rPr lang="en-US" altLang="en-US" sz="2400" dirty="0" err="1"/>
              <a:t>itemsets</a:t>
            </a:r>
            <a:r>
              <a:rPr lang="en-US" altLang="en-US" sz="2400" dirty="0"/>
              <a:t>, we start by putting a single consequent and k − 1 items in the antecedent. Then, for all possible single consequents, we check if the rule has enough confidence and remove it if it does not</a:t>
            </a:r>
            <a:r>
              <a:rPr lang="en-US" altLang="en-US" sz="2400" dirty="0" smtClean="0"/>
              <a:t>.</a:t>
            </a:r>
          </a:p>
          <a:p>
            <a:r>
              <a:rPr lang="en-US" altLang="en-US" sz="2400" dirty="0"/>
              <a:t>For the same </a:t>
            </a:r>
            <a:r>
              <a:rPr lang="en-US" altLang="en-US" sz="2400" dirty="0" err="1"/>
              <a:t>itemset</a:t>
            </a:r>
            <a:r>
              <a:rPr lang="en-US" altLang="en-US" sz="2400" dirty="0"/>
              <a:t>, there may be multiple rules with different subsets as antecedent and consequent. Then, inductively, we check whether we can move another item from the antecedent to the consequent.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1593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97116"/>
            <a:ext cx="10058400" cy="1450757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Basics of Probability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45029"/>
            <a:ext cx="10058400" cy="5715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X is a random variable P( X = x ) or simply P(x) is the probability of X being x.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Conditional </a:t>
            </a:r>
            <a:r>
              <a:rPr lang="en-US" sz="2000" dirty="0"/>
              <a:t>Probability: </a:t>
            </a:r>
            <a:r>
              <a:rPr lang="en-US" sz="2000" dirty="0" smtClean="0"/>
              <a:t>P(X|Y) </a:t>
            </a:r>
            <a:r>
              <a:rPr lang="en-US" sz="2000" dirty="0"/>
              <a:t>is the probability of the occurrence of event </a:t>
            </a:r>
            <a:r>
              <a:rPr lang="en-US" sz="2000" dirty="0" smtClean="0"/>
              <a:t>X </a:t>
            </a:r>
            <a:r>
              <a:rPr lang="en-US" sz="2000" dirty="0"/>
              <a:t>given that </a:t>
            </a:r>
            <a:r>
              <a:rPr lang="en-US" sz="2000" dirty="0" smtClean="0"/>
              <a:t>Y occurred: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P( X | Y ) = P( X , Y ) / P(Y)</a:t>
            </a:r>
          </a:p>
          <a:p>
            <a:pPr>
              <a:buFont typeface="Arial" panose="020B0604020202020204" pitchFamily="34" charset="0"/>
              <a:buChar char="•"/>
            </a:pPr>
            <a:endParaRPr lang="en-A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64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97116"/>
            <a:ext cx="10058400" cy="1450757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Basics of Probability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45029"/>
            <a:ext cx="10058400" cy="5715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X is a random variable P( X = x ) or simply P(x) is the probability of X being x.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Conditional </a:t>
            </a:r>
            <a:r>
              <a:rPr lang="en-US" sz="2000" dirty="0"/>
              <a:t>Probability: </a:t>
            </a:r>
            <a:r>
              <a:rPr lang="en-US" sz="2000" dirty="0" smtClean="0"/>
              <a:t>P(X|Y) </a:t>
            </a:r>
            <a:r>
              <a:rPr lang="en-US" sz="2000" dirty="0"/>
              <a:t>is the probability of the occurrence of event </a:t>
            </a:r>
            <a:r>
              <a:rPr lang="en-US" sz="2000" dirty="0" smtClean="0"/>
              <a:t>X </a:t>
            </a:r>
            <a:r>
              <a:rPr lang="en-US" sz="2000" dirty="0"/>
              <a:t>given that </a:t>
            </a:r>
            <a:r>
              <a:rPr lang="en-US" sz="2000" dirty="0" smtClean="0"/>
              <a:t>Y occurred: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P( X | Y ) = P( X , Y ) / P(Y)</a:t>
            </a:r>
          </a:p>
          <a:p>
            <a:r>
              <a:rPr lang="en-US" sz="2000" dirty="0" smtClean="0"/>
              <a:t>Joint Probability of X and Y:</a:t>
            </a:r>
          </a:p>
          <a:p>
            <a:pPr lvl="1"/>
            <a:r>
              <a:rPr lang="en-AU" sz="1800" dirty="0" smtClean="0"/>
              <a:t>P( Y , X ) = P( X , Y ) = P( X | Y )P(Y) = P( Y | X )P(X)</a:t>
            </a:r>
          </a:p>
          <a:p>
            <a:pPr>
              <a:buFont typeface="Arial" panose="020B0604020202020204" pitchFamily="34" charset="0"/>
              <a:buChar char="•"/>
            </a:pPr>
            <a:endParaRPr lang="en-A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71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97116"/>
            <a:ext cx="10058400" cy="1450757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Basics of Probability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45029"/>
            <a:ext cx="10058400" cy="5715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X is a random variable P( X = x ) or simply P(x) is the probability of X being x.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Conditional </a:t>
            </a:r>
            <a:r>
              <a:rPr lang="en-US" sz="2000" dirty="0"/>
              <a:t>Probability: </a:t>
            </a:r>
            <a:r>
              <a:rPr lang="en-US" sz="2000" dirty="0" smtClean="0"/>
              <a:t>P(X|Y) </a:t>
            </a:r>
            <a:r>
              <a:rPr lang="en-US" sz="2000" dirty="0"/>
              <a:t>is the probability of the occurrence of event </a:t>
            </a:r>
            <a:r>
              <a:rPr lang="en-US" sz="2000" dirty="0" smtClean="0"/>
              <a:t>X </a:t>
            </a:r>
            <a:r>
              <a:rPr lang="en-US" sz="2000" dirty="0"/>
              <a:t>given that </a:t>
            </a:r>
            <a:r>
              <a:rPr lang="en-US" sz="2000" dirty="0" smtClean="0"/>
              <a:t>Y occurred: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P( X | Y ) = P( X , Y ) / P(Y)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Joint Probability of X and 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1800" dirty="0"/>
              <a:t>P( </a:t>
            </a:r>
            <a:r>
              <a:rPr lang="en-AU" sz="1800" dirty="0" smtClean="0"/>
              <a:t>Y </a:t>
            </a:r>
            <a:r>
              <a:rPr lang="en-AU" sz="1800" dirty="0"/>
              <a:t>, </a:t>
            </a:r>
            <a:r>
              <a:rPr lang="en-AU" sz="1800" dirty="0" smtClean="0"/>
              <a:t>X </a:t>
            </a:r>
            <a:r>
              <a:rPr lang="en-AU" sz="1800" dirty="0"/>
              <a:t>) </a:t>
            </a:r>
            <a:r>
              <a:rPr lang="en-AU" sz="1800" dirty="0" smtClean="0"/>
              <a:t>= P( X , Y ) </a:t>
            </a:r>
            <a:r>
              <a:rPr lang="en-AU" sz="1800" dirty="0"/>
              <a:t>= </a:t>
            </a:r>
            <a:r>
              <a:rPr lang="en-AU" sz="1800" dirty="0" smtClean="0"/>
              <a:t>P( X | Y )P(Y) </a:t>
            </a:r>
            <a:r>
              <a:rPr lang="en-AU" sz="1800" dirty="0"/>
              <a:t>= </a:t>
            </a:r>
            <a:r>
              <a:rPr lang="en-AU" sz="1800" dirty="0" smtClean="0"/>
              <a:t>P( Y | X )P(X)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Bayes Rule: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1800" dirty="0"/>
              <a:t>P</a:t>
            </a:r>
            <a:r>
              <a:rPr lang="en-AU" sz="1800" dirty="0" smtClean="0"/>
              <a:t>( X | Y ) </a:t>
            </a:r>
            <a:r>
              <a:rPr lang="en-AU" sz="1800" dirty="0"/>
              <a:t>= P</a:t>
            </a:r>
            <a:r>
              <a:rPr lang="en-AU" sz="1800" dirty="0" smtClean="0"/>
              <a:t>( Y | X )P(X</a:t>
            </a:r>
            <a:r>
              <a:rPr lang="en-AU" sz="1800" dirty="0"/>
              <a:t>) / </a:t>
            </a:r>
            <a:r>
              <a:rPr lang="en-AU" sz="1800" dirty="0" smtClean="0"/>
              <a:t>P(Y)</a:t>
            </a:r>
          </a:p>
          <a:p>
            <a:pPr>
              <a:buFont typeface="Arial" panose="020B0604020202020204" pitchFamily="34" charset="0"/>
              <a:buChar char="•"/>
            </a:pPr>
            <a:endParaRPr lang="en-A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0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97116"/>
            <a:ext cx="10058400" cy="1450757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Basics of Probability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45029"/>
            <a:ext cx="10058400" cy="5715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X is a random variable P( X = x ) or simply P(x) is the probability of X being x.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Conditional </a:t>
            </a:r>
            <a:r>
              <a:rPr lang="en-US" sz="2000" dirty="0"/>
              <a:t>Probability: </a:t>
            </a:r>
            <a:r>
              <a:rPr lang="en-US" sz="2000" dirty="0" smtClean="0"/>
              <a:t>P(X|Y) </a:t>
            </a:r>
            <a:r>
              <a:rPr lang="en-US" sz="2000" dirty="0"/>
              <a:t>is the probability of the occurrence of event </a:t>
            </a:r>
            <a:r>
              <a:rPr lang="en-US" sz="2000" dirty="0" smtClean="0"/>
              <a:t>X </a:t>
            </a:r>
            <a:r>
              <a:rPr lang="en-US" sz="2000" dirty="0"/>
              <a:t>given that </a:t>
            </a:r>
            <a:r>
              <a:rPr lang="en-US" sz="2000" dirty="0" smtClean="0"/>
              <a:t>Y occurred: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P( X | Y ) = P( X , Y ) / P(Y)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Joint Probability of X and 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1800" dirty="0"/>
              <a:t>P( </a:t>
            </a:r>
            <a:r>
              <a:rPr lang="en-AU" sz="1800" dirty="0" smtClean="0"/>
              <a:t>Y </a:t>
            </a:r>
            <a:r>
              <a:rPr lang="en-AU" sz="1800" dirty="0"/>
              <a:t>, </a:t>
            </a:r>
            <a:r>
              <a:rPr lang="en-AU" sz="1800" dirty="0" smtClean="0"/>
              <a:t>X </a:t>
            </a:r>
            <a:r>
              <a:rPr lang="en-AU" sz="1800" dirty="0"/>
              <a:t>) </a:t>
            </a:r>
            <a:r>
              <a:rPr lang="en-AU" sz="1800" dirty="0" smtClean="0"/>
              <a:t>= P( X , Y ) </a:t>
            </a:r>
            <a:r>
              <a:rPr lang="en-AU" sz="1800" dirty="0"/>
              <a:t>= </a:t>
            </a:r>
            <a:r>
              <a:rPr lang="en-AU" sz="1800" dirty="0" smtClean="0"/>
              <a:t>P( X | Y )P(Y) </a:t>
            </a:r>
            <a:r>
              <a:rPr lang="en-AU" sz="1800" dirty="0"/>
              <a:t>= </a:t>
            </a:r>
            <a:r>
              <a:rPr lang="en-AU" sz="1800" dirty="0" smtClean="0"/>
              <a:t>P( Y | X )P(X)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Bayes Rule: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1800" dirty="0"/>
              <a:t>P</a:t>
            </a:r>
            <a:r>
              <a:rPr lang="en-AU" sz="1800" dirty="0" smtClean="0"/>
              <a:t>( X | Y ) </a:t>
            </a:r>
            <a:r>
              <a:rPr lang="en-AU" sz="1800" dirty="0"/>
              <a:t>= P</a:t>
            </a:r>
            <a:r>
              <a:rPr lang="en-AU" sz="1800" dirty="0" smtClean="0"/>
              <a:t>( Y | X )P(X</a:t>
            </a:r>
            <a:r>
              <a:rPr lang="en-AU" sz="1800" dirty="0"/>
              <a:t>) / </a:t>
            </a:r>
            <a:r>
              <a:rPr lang="en-AU" sz="1800" dirty="0" smtClean="0"/>
              <a:t>P(Y)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dirty="0" smtClean="0"/>
              <a:t>Bernoulli Distribution: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trial is performed whose outcome is either a “success” or a “</a:t>
            </a:r>
            <a:r>
              <a:rPr lang="en-US" sz="1800" dirty="0" smtClean="0"/>
              <a:t>failure” (1 or 0).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E.g. tossing a coin.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P( X = 1) = p and P(X = 0) = 1 − </a:t>
            </a:r>
            <a:r>
              <a:rPr lang="en-US" sz="1800" dirty="0" smtClean="0"/>
              <a:t>p</a:t>
            </a:r>
          </a:p>
          <a:p>
            <a:pPr>
              <a:buFont typeface="Arial" panose="020B0604020202020204" pitchFamily="34" charset="0"/>
              <a:buChar char="•"/>
            </a:pPr>
            <a:endParaRPr lang="en-A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88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97116"/>
            <a:ext cx="10058400" cy="1450757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Basics of Probability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45029"/>
            <a:ext cx="10058400" cy="5715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X is a random variable P( X = x ) or simply P(x) is the probability of X being x.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Conditional </a:t>
            </a:r>
            <a:r>
              <a:rPr lang="en-US" sz="2000" dirty="0"/>
              <a:t>Probability: </a:t>
            </a:r>
            <a:r>
              <a:rPr lang="en-US" sz="2000" dirty="0" smtClean="0"/>
              <a:t>P(X|Y) </a:t>
            </a:r>
            <a:r>
              <a:rPr lang="en-US" sz="2000" dirty="0"/>
              <a:t>is the probability of the occurrence of event </a:t>
            </a:r>
            <a:r>
              <a:rPr lang="en-US" sz="2000" dirty="0" smtClean="0"/>
              <a:t>X </a:t>
            </a:r>
            <a:r>
              <a:rPr lang="en-US" sz="2000" dirty="0"/>
              <a:t>given that </a:t>
            </a:r>
            <a:r>
              <a:rPr lang="en-US" sz="2000" dirty="0" smtClean="0"/>
              <a:t>Y occurred: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P( X | Y ) = P( X , Y ) / P(Y)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Joint Probability of X and 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1800" dirty="0"/>
              <a:t>P( </a:t>
            </a:r>
            <a:r>
              <a:rPr lang="en-AU" sz="1800" dirty="0" smtClean="0"/>
              <a:t>Y </a:t>
            </a:r>
            <a:r>
              <a:rPr lang="en-AU" sz="1800" dirty="0"/>
              <a:t>, </a:t>
            </a:r>
            <a:r>
              <a:rPr lang="en-AU" sz="1800" dirty="0" smtClean="0"/>
              <a:t>X </a:t>
            </a:r>
            <a:r>
              <a:rPr lang="en-AU" sz="1800" dirty="0"/>
              <a:t>) </a:t>
            </a:r>
            <a:r>
              <a:rPr lang="en-AU" sz="1800" dirty="0" smtClean="0"/>
              <a:t>= P( X , Y ) </a:t>
            </a:r>
            <a:r>
              <a:rPr lang="en-AU" sz="1800" dirty="0"/>
              <a:t>= </a:t>
            </a:r>
            <a:r>
              <a:rPr lang="en-AU" sz="1800" dirty="0" smtClean="0"/>
              <a:t>P( X | Y )P(Y) </a:t>
            </a:r>
            <a:r>
              <a:rPr lang="en-AU" sz="1800" dirty="0"/>
              <a:t>= </a:t>
            </a:r>
            <a:r>
              <a:rPr lang="en-AU" sz="1800" dirty="0" smtClean="0"/>
              <a:t>P( Y | X )P(X)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Bayes Rule: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1800" dirty="0"/>
              <a:t>P</a:t>
            </a:r>
            <a:r>
              <a:rPr lang="en-AU" sz="1800" dirty="0" smtClean="0"/>
              <a:t>( X | Y ) </a:t>
            </a:r>
            <a:r>
              <a:rPr lang="en-AU" sz="1800" dirty="0"/>
              <a:t>= P</a:t>
            </a:r>
            <a:r>
              <a:rPr lang="en-AU" sz="1800" dirty="0" smtClean="0"/>
              <a:t>( Y | X )P(X</a:t>
            </a:r>
            <a:r>
              <a:rPr lang="en-AU" sz="1800" dirty="0"/>
              <a:t>) / </a:t>
            </a:r>
            <a:r>
              <a:rPr lang="en-AU" sz="1800" dirty="0" smtClean="0"/>
              <a:t>P(Y)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dirty="0" smtClean="0"/>
              <a:t>Bernoulli Distribution: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trial is performed whose outcome is either a “success” or a “</a:t>
            </a:r>
            <a:r>
              <a:rPr lang="en-US" sz="1800" dirty="0" smtClean="0"/>
              <a:t>failure” (1 or 0).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E.g. tossing a coin.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P( X = 1) = p and P(X = 0) = 1 − </a:t>
            </a:r>
            <a:r>
              <a:rPr lang="en-US" sz="1800" dirty="0" smtClean="0"/>
              <a:t>p</a:t>
            </a:r>
          </a:p>
          <a:p>
            <a:r>
              <a:rPr lang="en-US" sz="2000" dirty="0" smtClean="0"/>
              <a:t>Unobservable Variables: The extra pieces of knowledge that we do not have access to.</a:t>
            </a:r>
          </a:p>
          <a:p>
            <a:pPr lvl="1"/>
            <a:r>
              <a:rPr lang="en-US" sz="1800" dirty="0" smtClean="0"/>
              <a:t>In the coin tossing: </a:t>
            </a:r>
          </a:p>
          <a:p>
            <a:pPr lvl="2"/>
            <a:r>
              <a:rPr lang="en-US" sz="1400" dirty="0" smtClean="0"/>
              <a:t>only observable variable : the outcome of the toss.</a:t>
            </a:r>
          </a:p>
          <a:p>
            <a:pPr lvl="2"/>
            <a:r>
              <a:rPr lang="en-US" sz="1400" dirty="0" smtClean="0"/>
              <a:t>Unobservable variable: composition of the coin, its initial position, the force and the direction of tossing, where and how it is caught,...</a:t>
            </a:r>
            <a:endParaRPr lang="en-AU" sz="1400" dirty="0"/>
          </a:p>
          <a:p>
            <a:pPr>
              <a:buFont typeface="Arial" panose="020B0604020202020204" pitchFamily="34" charset="0"/>
              <a:buChar char="•"/>
            </a:pPr>
            <a:endParaRPr lang="en-A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72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97116"/>
            <a:ext cx="10058400" cy="1450757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Basics of Probability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45029"/>
            <a:ext cx="10058400" cy="5715000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X is a random variable P( X = x ) or simply P(x) is the probability of X being x.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Conditional </a:t>
            </a:r>
            <a:r>
              <a:rPr lang="en-US" dirty="0"/>
              <a:t>Probability: </a:t>
            </a:r>
            <a:r>
              <a:rPr lang="en-US" dirty="0" smtClean="0"/>
              <a:t>P(X|Y) </a:t>
            </a:r>
            <a:r>
              <a:rPr lang="en-US" dirty="0"/>
              <a:t>is the probability of the occurrence of event </a:t>
            </a:r>
            <a:r>
              <a:rPr lang="en-US" dirty="0" smtClean="0"/>
              <a:t>X </a:t>
            </a:r>
            <a:r>
              <a:rPr lang="en-US" dirty="0"/>
              <a:t>given that </a:t>
            </a:r>
            <a:r>
              <a:rPr lang="en-US" dirty="0" smtClean="0"/>
              <a:t>Y occurred: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P( X | Y ) = P( X , Y ) / P(Y)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Joint Probability of X and 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600" dirty="0"/>
              <a:t>P( </a:t>
            </a:r>
            <a:r>
              <a:rPr lang="en-AU" sz="2600" dirty="0" smtClean="0"/>
              <a:t>Y </a:t>
            </a:r>
            <a:r>
              <a:rPr lang="en-AU" sz="2600" dirty="0"/>
              <a:t>, </a:t>
            </a:r>
            <a:r>
              <a:rPr lang="en-AU" sz="2600" dirty="0" smtClean="0"/>
              <a:t>X </a:t>
            </a:r>
            <a:r>
              <a:rPr lang="en-AU" sz="2600" dirty="0"/>
              <a:t>) </a:t>
            </a:r>
            <a:r>
              <a:rPr lang="en-AU" sz="2600" dirty="0" smtClean="0"/>
              <a:t>= P( X , Y ) </a:t>
            </a:r>
            <a:r>
              <a:rPr lang="en-AU" sz="2600" dirty="0"/>
              <a:t>= </a:t>
            </a:r>
            <a:r>
              <a:rPr lang="en-AU" sz="2600" dirty="0" smtClean="0"/>
              <a:t>P( X | Y )P(Y) </a:t>
            </a:r>
            <a:r>
              <a:rPr lang="en-AU" sz="2600" dirty="0"/>
              <a:t>= </a:t>
            </a:r>
            <a:r>
              <a:rPr lang="en-AU" sz="2600" dirty="0" smtClean="0"/>
              <a:t>P( Y | X )P(X)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Bayes Rule: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600" dirty="0"/>
              <a:t>P</a:t>
            </a:r>
            <a:r>
              <a:rPr lang="en-AU" sz="2600" dirty="0" smtClean="0"/>
              <a:t>( X | Y ) </a:t>
            </a:r>
            <a:r>
              <a:rPr lang="en-AU" sz="2600" dirty="0"/>
              <a:t>= P</a:t>
            </a:r>
            <a:r>
              <a:rPr lang="en-AU" sz="2600" dirty="0" smtClean="0"/>
              <a:t>( Y | X )P(X</a:t>
            </a:r>
            <a:r>
              <a:rPr lang="en-AU" sz="2600" dirty="0"/>
              <a:t>) / </a:t>
            </a:r>
            <a:r>
              <a:rPr lang="en-AU" sz="2600" dirty="0" smtClean="0"/>
              <a:t>P(Y)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Bernoulli Distribution: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A trial is performed whose outcome is either a “success” or a “</a:t>
            </a:r>
            <a:r>
              <a:rPr lang="en-US" sz="2600" dirty="0" smtClean="0"/>
              <a:t>failure” (1 or 0).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E.g. tossing a coin.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P( X = 1) = p and P(X = 0) = 1 − </a:t>
            </a:r>
            <a:r>
              <a:rPr lang="en-US" sz="2600" dirty="0" smtClean="0"/>
              <a:t>p</a:t>
            </a:r>
          </a:p>
          <a:p>
            <a:r>
              <a:rPr lang="en-US" dirty="0" smtClean="0"/>
              <a:t>Unobservable Variables: The extra pieces of knowledge that we do not have access to.</a:t>
            </a:r>
          </a:p>
          <a:p>
            <a:pPr lvl="1"/>
            <a:r>
              <a:rPr lang="en-US" sz="2600" dirty="0" smtClean="0"/>
              <a:t>In the coin tossing: </a:t>
            </a:r>
          </a:p>
          <a:p>
            <a:pPr lvl="2"/>
            <a:r>
              <a:rPr lang="en-US" dirty="0" smtClean="0"/>
              <a:t>only observable variable : the outcome of the toss.</a:t>
            </a:r>
          </a:p>
          <a:p>
            <a:pPr lvl="2"/>
            <a:r>
              <a:rPr lang="en-US" dirty="0" smtClean="0"/>
              <a:t>Unobservable variable: composition of the coin, its initial position, the force and the direction of tossing, where and how it is caught,...</a:t>
            </a:r>
          </a:p>
          <a:p>
            <a:r>
              <a:rPr lang="en-US" dirty="0" smtClean="0"/>
              <a:t>Estimating P(X) from a given sample:</a:t>
            </a:r>
          </a:p>
          <a:p>
            <a:pPr lvl="1"/>
            <a:r>
              <a:rPr lang="en-US" sz="2600" dirty="0" smtClean="0"/>
              <a:t>Coin tossing example</a:t>
            </a:r>
            <a:r>
              <a:rPr lang="en-US" sz="2600" dirty="0"/>
              <a:t>: </a:t>
            </a:r>
            <a:endParaRPr lang="en-US" sz="2600" dirty="0" smtClean="0"/>
          </a:p>
          <a:p>
            <a:pPr lvl="2"/>
            <a:r>
              <a:rPr lang="en-US" dirty="0" smtClean="0"/>
              <a:t>Sample: the </a:t>
            </a:r>
            <a:r>
              <a:rPr lang="en-US" dirty="0"/>
              <a:t>outcomes of the past N </a:t>
            </a:r>
            <a:r>
              <a:rPr lang="en-US" dirty="0" smtClean="0"/>
              <a:t>tosses</a:t>
            </a:r>
          </a:p>
          <a:p>
            <a:pPr lvl="2"/>
            <a:r>
              <a:rPr lang="en-US" dirty="0" err="1" smtClean="0"/>
              <a:t>p</a:t>
            </a:r>
            <a:r>
              <a:rPr lang="en-US" baseline="-25000" dirty="0" err="1" smtClean="0"/>
              <a:t>h</a:t>
            </a:r>
            <a:r>
              <a:rPr lang="en-US" dirty="0" smtClean="0"/>
              <a:t> </a:t>
            </a:r>
            <a:r>
              <a:rPr lang="en-US" dirty="0"/>
              <a:t>= #{tosses with outcome heads} / N</a:t>
            </a:r>
            <a:endParaRPr lang="en-US" dirty="0" smtClean="0"/>
          </a:p>
          <a:p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</TotalTime>
  <Words>2716</Words>
  <Application>Microsoft Office PowerPoint</Application>
  <PresentationFormat>Widescreen</PresentationFormat>
  <Paragraphs>293</Paragraphs>
  <Slides>31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Symbol</vt:lpstr>
      <vt:lpstr>Wingdings</vt:lpstr>
      <vt:lpstr>Office Theme</vt:lpstr>
      <vt:lpstr>Microsoft Equation 3.0</vt:lpstr>
      <vt:lpstr>Bayesian Decision Theory</vt:lpstr>
      <vt:lpstr>Overview</vt:lpstr>
      <vt:lpstr>Basics of Probability</vt:lpstr>
      <vt:lpstr>Basics of Probability</vt:lpstr>
      <vt:lpstr>Basics of Probability</vt:lpstr>
      <vt:lpstr>Basics of Probability</vt:lpstr>
      <vt:lpstr>Basics of Probability</vt:lpstr>
      <vt:lpstr>Basics of Probability</vt:lpstr>
      <vt:lpstr>Basics of Probability</vt:lpstr>
      <vt:lpstr>Bayesian Classification</vt:lpstr>
      <vt:lpstr>Bayesian Classification</vt:lpstr>
      <vt:lpstr>Bayesian Classification</vt:lpstr>
      <vt:lpstr>Bayesian Classification</vt:lpstr>
      <vt:lpstr>Bayesian Classification</vt:lpstr>
      <vt:lpstr>Bayesian Classification</vt:lpstr>
      <vt:lpstr>Bayesian Classification</vt:lpstr>
      <vt:lpstr>Bayesian Classification</vt:lpstr>
      <vt:lpstr>Losses and Risks</vt:lpstr>
      <vt:lpstr>Losses and Risks</vt:lpstr>
      <vt:lpstr>Calculating R for 0/1 Loss Case</vt:lpstr>
      <vt:lpstr>Reject</vt:lpstr>
      <vt:lpstr>Reject</vt:lpstr>
      <vt:lpstr>Discriminant Functions</vt:lpstr>
      <vt:lpstr>Dichotomizer &amp; Polychotomizer</vt:lpstr>
      <vt:lpstr>Utility Theory</vt:lpstr>
      <vt:lpstr>Association Rule Learning</vt:lpstr>
      <vt:lpstr>Understanding Support &amp; Confidence</vt:lpstr>
      <vt:lpstr>Other Concepts</vt:lpstr>
      <vt:lpstr>Apriori Algorithm</vt:lpstr>
      <vt:lpstr>Apriori Algorithm</vt:lpstr>
      <vt:lpstr>Apriori Algorithm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Bayesian Decision Theory</dc:title>
  <dc:creator>andisheh</dc:creator>
  <cp:lastModifiedBy>andisheh</cp:lastModifiedBy>
  <cp:revision>64</cp:revision>
  <dcterms:created xsi:type="dcterms:W3CDTF">2014-08-05T01:49:51Z</dcterms:created>
  <dcterms:modified xsi:type="dcterms:W3CDTF">2014-08-07T13:10:49Z</dcterms:modified>
</cp:coreProperties>
</file>