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56" r:id="rId3"/>
    <p:sldId id="349" r:id="rId4"/>
    <p:sldId id="291" r:id="rId5"/>
    <p:sldId id="264" r:id="rId6"/>
    <p:sldId id="281" r:id="rId7"/>
    <p:sldId id="385" r:id="rId8"/>
    <p:sldId id="314" r:id="rId9"/>
    <p:sldId id="386" r:id="rId10"/>
    <p:sldId id="292" r:id="rId11"/>
    <p:sldId id="293" r:id="rId12"/>
    <p:sldId id="326" r:id="rId13"/>
    <p:sldId id="387" r:id="rId14"/>
    <p:sldId id="352" r:id="rId15"/>
    <p:sldId id="269" r:id="rId16"/>
    <p:sldId id="270" r:id="rId17"/>
    <p:sldId id="321" r:id="rId18"/>
    <p:sldId id="325" r:id="rId19"/>
    <p:sldId id="327" r:id="rId20"/>
    <p:sldId id="328" r:id="rId21"/>
    <p:sldId id="329" r:id="rId22"/>
    <p:sldId id="350" r:id="rId23"/>
    <p:sldId id="275" r:id="rId24"/>
    <p:sldId id="294" r:id="rId25"/>
    <p:sldId id="274" r:id="rId26"/>
    <p:sldId id="277" r:id="rId27"/>
    <p:sldId id="278" r:id="rId28"/>
    <p:sldId id="353" r:id="rId29"/>
    <p:sldId id="355" r:id="rId30"/>
    <p:sldId id="356" r:id="rId31"/>
    <p:sldId id="357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51" r:id="rId53"/>
    <p:sldId id="295" r:id="rId54"/>
    <p:sldId id="331" r:id="rId55"/>
    <p:sldId id="332" r:id="rId56"/>
    <p:sldId id="333" r:id="rId57"/>
    <p:sldId id="334" r:id="rId58"/>
    <p:sldId id="335" r:id="rId59"/>
    <p:sldId id="336" r:id="rId60"/>
    <p:sldId id="388" r:id="rId61"/>
    <p:sldId id="339" r:id="rId62"/>
    <p:sldId id="340" r:id="rId63"/>
    <p:sldId id="341" r:id="rId64"/>
    <p:sldId id="343" r:id="rId65"/>
    <p:sldId id="389" r:id="rId66"/>
    <p:sldId id="309" r:id="rId67"/>
    <p:sldId id="273" r:id="rId68"/>
    <p:sldId id="310" r:id="rId69"/>
    <p:sldId id="344" r:id="rId70"/>
    <p:sldId id="345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D59C"/>
    <a:srgbClr val="FFC9C3"/>
    <a:srgbClr val="FA7B64"/>
    <a:srgbClr val="FADB7B"/>
    <a:srgbClr val="D2FF80"/>
    <a:srgbClr val="000018"/>
    <a:srgbClr val="FFDC1A"/>
    <a:srgbClr val="90FF02"/>
    <a:srgbClr val="00FD00"/>
    <a:srgbClr val="0BF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06" autoAdjust="0"/>
    <p:restoredTop sz="97709" autoAdjust="0"/>
  </p:normalViewPr>
  <p:slideViewPr>
    <p:cSldViewPr snapToGrid="0" snapToObjects="1">
      <p:cViewPr varScale="1">
        <p:scale>
          <a:sx n="96" d="100"/>
          <a:sy n="96" d="100"/>
        </p:scale>
        <p:origin x="-1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8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E1477-7C7F-3641-98A7-2E9DAC1F963C}" type="datetimeFigureOut">
              <a:rPr lang="en-US" smtClean="0"/>
              <a:pPr/>
              <a:t>26/06/12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77E48-6232-224A-BFFE-C6A501C674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1.wmf"/><Relationship Id="rId9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2.wmf"/><Relationship Id="rId8" Type="http://schemas.openxmlformats.org/officeDocument/2006/relationships/image" Target="../media/image25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3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7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38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0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Relationship Id="rId11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2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2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8090"/>
            <a:ext cx="9144000" cy="6987670"/>
          </a:xfrm>
          <a:prstGeom prst="rect">
            <a:avLst/>
          </a:prstGeom>
          <a:solidFill>
            <a:srgbClr val="0000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65" y="3041663"/>
            <a:ext cx="2748876" cy="27488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56452" y="610009"/>
            <a:ext cx="5182819" cy="2585323"/>
            <a:chOff x="3904661" y="1282215"/>
            <a:chExt cx="6408564" cy="3564366"/>
          </a:xfrm>
        </p:grpSpPr>
        <p:sp>
          <p:nvSpPr>
            <p:cNvPr id="7" name="TextBox 6"/>
            <p:cNvSpPr txBox="1"/>
            <p:nvPr/>
          </p:nvSpPr>
          <p:spPr>
            <a:xfrm>
              <a:off x="3904661" y="1282215"/>
              <a:ext cx="5239339" cy="35643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perspectiveFront" fov="7200000">
                <a:rot lat="17999990" lon="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To infinity</a:t>
              </a:r>
            </a:p>
            <a:p>
              <a:pPr algn="ctr"/>
              <a:r>
                <a:rPr lang="en-US" sz="5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and </a:t>
              </a:r>
            </a:p>
            <a:p>
              <a:pPr algn="ctr"/>
              <a:r>
                <a:rPr lang="en-US" sz="5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Beyond </a:t>
              </a:r>
              <a:endPara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Multiply 8"/>
            <p:cNvSpPr/>
            <p:nvPr/>
          </p:nvSpPr>
          <p:spPr>
            <a:xfrm>
              <a:off x="4241411" y="2421159"/>
              <a:ext cx="4512663" cy="443844"/>
            </a:xfrm>
            <a:prstGeom prst="mathMultiply">
              <a:avLst>
                <a:gd name="adj1" fmla="val 5769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66006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93324">
              <a:off x="7974775" y="2469294"/>
              <a:ext cx="2338450" cy="63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Chalkduster"/>
                  <a:cs typeface="Chalkduster"/>
                </a:rPr>
                <a:t>El Niño</a:t>
              </a:r>
              <a:endParaRPr lang="en-US" sz="2400" dirty="0">
                <a:solidFill>
                  <a:srgbClr val="FF0000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11" name="Rechteck 13"/>
          <p:cNvSpPr>
            <a:spLocks noChangeArrowheads="1"/>
          </p:cNvSpPr>
          <p:nvPr/>
        </p:nvSpPr>
        <p:spPr bwMode="auto">
          <a:xfrm>
            <a:off x="2872151" y="6334393"/>
            <a:ext cx="312773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Dietmar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SimHei" pitchFamily="49" charset="-122"/>
                <a:ea typeface="SimHei" pitchFamily="49" charset="-122"/>
                <a:cs typeface="SimHei" pitchFamily="49" charset="-122"/>
              </a:rPr>
              <a:t>Dommenget</a:t>
            </a:r>
            <a:endParaRPr lang="de-DE" sz="2400" dirty="0">
              <a:solidFill>
                <a:schemeClr val="bg1">
                  <a:lumMod val="75000"/>
                </a:schemeClr>
              </a:solidFill>
              <a:ea typeface="SimHei" pitchFamily="49" charset="-122"/>
              <a:cs typeface="SimHei" pitchFamily="49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9144000" cy="932785"/>
            <a:chOff x="0" y="0"/>
            <a:chExt cx="9144000" cy="932785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32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84668" y="36634"/>
              <a:ext cx="7272326" cy="896151"/>
              <a:chOff x="14634" y="36633"/>
              <a:chExt cx="8784996" cy="121901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34" y="36633"/>
                <a:ext cx="8045522" cy="1219018"/>
              </a:xfrm>
              <a:prstGeom prst="rect">
                <a:avLst/>
              </a:prstGeom>
            </p:spPr>
          </p:pic>
          <p:pic>
            <p:nvPicPr>
              <p:cNvPr id="17" name="Picture 8"/>
              <p:cNvPicPr>
                <a:picLocks noChangeAspect="1"/>
              </p:cNvPicPr>
              <p:nvPr/>
            </p:nvPicPr>
            <p:blipFill>
              <a:blip r:embed="rId4"/>
              <a:srcRect r="39551"/>
              <a:stretch>
                <a:fillRect/>
              </a:stretch>
            </p:blipFill>
            <p:spPr bwMode="auto">
              <a:xfrm>
                <a:off x="6483811" y="337956"/>
                <a:ext cx="2315819" cy="883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Straight Connector 17"/>
              <p:cNvCxnSpPr/>
              <p:nvPr/>
            </p:nvCxnSpPr>
            <p:spPr>
              <a:xfrm rot="5400000">
                <a:off x="6018748" y="535296"/>
                <a:ext cx="712192" cy="24424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4" y="1102313"/>
            <a:ext cx="4286718" cy="2467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9" y="4612937"/>
            <a:ext cx="3795524" cy="1545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69" y="3752506"/>
            <a:ext cx="3681809" cy="2775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8778" y="6158232"/>
            <a:ext cx="109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[Jin 1997]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56603" y="171007"/>
            <a:ext cx="7429056" cy="757237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ENSO linear Recharge Oscillator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64" y="1102313"/>
            <a:ext cx="4286718" cy="24676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0233" y="4602765"/>
            <a:ext cx="4409718" cy="1495216"/>
            <a:chOff x="1011033" y="4306992"/>
            <a:chExt cx="4409718" cy="14952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033" y="4306992"/>
              <a:ext cx="4409718" cy="14952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rcRect l="88813" t="51370"/>
            <a:stretch>
              <a:fillRect/>
            </a:stretch>
          </p:blipFill>
          <p:spPr>
            <a:xfrm>
              <a:off x="4586629" y="5067214"/>
              <a:ext cx="493322" cy="727117"/>
            </a:xfrm>
            <a:prstGeom prst="rect">
              <a:avLst/>
            </a:prstGeom>
          </p:spPr>
        </p:pic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93973" y="208363"/>
            <a:ext cx="7429056" cy="757237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ECHAM5 -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Recharge Oscillator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4226" y="4298020"/>
            <a:ext cx="2876274" cy="17851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/>
              <a:t>Low-resolution (T31)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/>
              <a:t>Fixed pattern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000" dirty="0" smtClean="0"/>
              <a:t>Mixed layer model outside tropical Pacific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954" y="1102314"/>
            <a:ext cx="3694427" cy="212672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93973" y="208363"/>
            <a:ext cx="7429056" cy="757237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ECHAM5 -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Recharge Oscillator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69" y="3897510"/>
            <a:ext cx="4020856" cy="3010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6472" y="3602891"/>
            <a:ext cx="232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cycle of STDV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42819" y="3712844"/>
            <a:ext cx="3996685" cy="3057383"/>
            <a:chOff x="5042819" y="3712844"/>
            <a:chExt cx="3996685" cy="30573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6948"/>
            <a:stretch/>
          </p:blipFill>
          <p:spPr>
            <a:xfrm>
              <a:off x="5042819" y="3972223"/>
              <a:ext cx="3996685" cy="27980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26274" y="3712844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PDF of NINO3 SST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376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roup 434"/>
          <p:cNvGrpSpPr/>
          <p:nvPr/>
        </p:nvGrpSpPr>
        <p:grpSpPr>
          <a:xfrm>
            <a:off x="777794" y="4872187"/>
            <a:ext cx="1774587" cy="1406958"/>
            <a:chOff x="765582" y="4933242"/>
            <a:chExt cx="1774587" cy="1406958"/>
          </a:xfrm>
        </p:grpSpPr>
        <p:sp>
          <p:nvSpPr>
            <p:cNvPr id="432" name="Oval 431"/>
            <p:cNvSpPr/>
            <p:nvPr/>
          </p:nvSpPr>
          <p:spPr>
            <a:xfrm>
              <a:off x="765582" y="4933242"/>
              <a:ext cx="1774587" cy="1406958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118565" y="5885521"/>
              <a:ext cx="1094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dirty="0" smtClean="0"/>
                <a:t>Jin [1997]</a:t>
              </a:r>
              <a:endParaRPr lang="en-US" dirty="0"/>
            </a:p>
          </p:txBody>
        </p:sp>
        <p:grpSp>
          <p:nvGrpSpPr>
            <p:cNvPr id="434" name="Group 433"/>
            <p:cNvGrpSpPr/>
            <p:nvPr/>
          </p:nvGrpSpPr>
          <p:grpSpPr>
            <a:xfrm>
              <a:off x="1093614" y="5154379"/>
              <a:ext cx="1031995" cy="815625"/>
              <a:chOff x="2262422" y="4784414"/>
              <a:chExt cx="1031995" cy="815625"/>
            </a:xfrm>
          </p:grpSpPr>
          <p:grpSp>
            <p:nvGrpSpPr>
              <p:cNvPr id="423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424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427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8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6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0" name="TextBox 429"/>
              <p:cNvSpPr txBox="1"/>
              <p:nvPr/>
            </p:nvSpPr>
            <p:spPr>
              <a:xfrm>
                <a:off x="2952308" y="47844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2362592" y="5230707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</p:grpSp>
      </p:grpSp>
      <p:grpSp>
        <p:nvGrpSpPr>
          <p:cNvPr id="9" name="Group 167"/>
          <p:cNvGrpSpPr/>
          <p:nvPr/>
        </p:nvGrpSpPr>
        <p:grpSpPr>
          <a:xfrm>
            <a:off x="370549" y="1893224"/>
            <a:ext cx="7236507" cy="4758922"/>
            <a:chOff x="517615" y="1599247"/>
            <a:chExt cx="7236507" cy="4758922"/>
          </a:xfrm>
        </p:grpSpPr>
        <p:grpSp>
          <p:nvGrpSpPr>
            <p:cNvPr id="10" name="Group 164"/>
            <p:cNvGrpSpPr/>
            <p:nvPr/>
          </p:nvGrpSpPr>
          <p:grpSpPr>
            <a:xfrm>
              <a:off x="912649" y="1599247"/>
              <a:ext cx="6841473" cy="4360402"/>
              <a:chOff x="1704711" y="1330998"/>
              <a:chExt cx="6841473" cy="4360402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>
                <a:off x="1772718" y="5689810"/>
                <a:ext cx="6773466" cy="1590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16200000" flipV="1">
                <a:off x="-448917" y="3484626"/>
                <a:ext cx="4360402" cy="53145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/>
            <p:cNvSpPr txBox="1"/>
            <p:nvPr/>
          </p:nvSpPr>
          <p:spPr>
            <a:xfrm>
              <a:off x="3249415" y="5958059"/>
              <a:ext cx="2129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Ocean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-384680" y="3613371"/>
              <a:ext cx="2204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Atmos.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5643904" y="1232341"/>
            <a:ext cx="2458663" cy="2004763"/>
            <a:chOff x="5739801" y="1150169"/>
            <a:chExt cx="2458663" cy="2004763"/>
          </a:xfrm>
        </p:grpSpPr>
        <p:sp>
          <p:nvSpPr>
            <p:cNvPr id="421" name="Oval 420"/>
            <p:cNvSpPr/>
            <p:nvPr/>
          </p:nvSpPr>
          <p:spPr>
            <a:xfrm>
              <a:off x="5739801" y="115016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165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347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Cube 347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Cube 348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312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335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5" name="Left-Right Arrow 344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Left-Right Arrow 345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6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3" name="Left-Right Arrow 34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4" name="Left-Right Arrow 34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7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1" name="Left-Right Arrow 34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2" name="Left-Right Arrow 34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8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9" name="Left-Right Arrow 33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0" name="Left-Right Arrow 33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3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323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3" name="Left-Right Arrow 33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Left-Right Arrow 33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4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1" name="Left-Right Arrow 33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2" name="Left-Right Arrow 33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5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9" name="Left-Right Arrow 32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Left-Right Arrow 32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7" name="Left-Right Arrow 326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Left-Right Arrow 327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4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317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1" name="Left-Right Arrow 32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Left-Right Arrow 32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19" name="Left-Right Arrow 31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Left-Right Arrow 31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15" name="Left-Right Arrow 314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Left-Right Arrow 315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284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6" name="Up-Down Arrow 30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7" name="Up-Down Arrow 30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8" name="Up-Down Arrow 30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9" name="Up-Down Arrow 30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0" name="Up-Down Arrow 30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1" name="Up-Down Arrow 31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5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0" name="Up-Down Arrow 29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1" name="Up-Down Arrow 30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2" name="Up-Down Arrow 30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3" name="Up-Down Arrow 30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4" name="Up-Down Arrow 30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5" name="Up-Down Arrow 30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6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94" name="Up-Down Arrow 293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5" name="Up-Down Arrow 294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6" name="Up-Down Arrow 295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7" name="Up-Down Arrow 296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8" name="Up-Down Arrow 297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9" name="Up-Down Arrow 298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7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88" name="Up-Down Arrow 28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9" name="Up-Down Arrow 28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0" name="Up-Down Arrow 28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1" name="Up-Down Arrow 29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2" name="Up-Down Arrow 29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3" name="Up-Down Arrow 29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1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175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Cube 212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Cube 213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Cube 214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Cube 215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Cube 216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Cube 217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Cube 218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Cube 219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Cube 220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Cube 221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Cube 222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Cube 223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Cube 224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Cube 225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Cube 226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Cube 229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Cube 230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Cube 231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Cube 232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Cube 233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Cube 234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Cube 235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Cube 238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Cube 239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Cube 240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Cube 241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Cube 242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Cube 243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Cube 244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Cube 245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Cube 246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Cube 24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Cube 24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Cube 24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Cube 25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Cube 25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Cube 25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Cube 25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Cube 25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Cube 25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Cube 25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Cube 25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Cube 25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Cube 25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Cube 26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Cube 26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Cube 26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Cube 26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Cube 26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Cube 26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Cube 26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Cube 26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Cube 26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Cube 26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Cube 27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Cube 27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Cube 27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Cube 27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Cube 27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Cube 27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Cube 27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Cube 27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Cube 27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Cube 27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Cube 28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Cube 28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Cube 28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177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20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10" name="Left-Right Arrow 20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1" name="Left-Right Arrow 21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8" name="Left-Right Arrow 20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9" name="Left-Right Arrow 20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6" name="Left-Right Arrow 20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7" name="Left-Right Arrow 20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4" name="Left-Right Arrow 20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Left-Right Arrow 20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8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18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8" name="Left-Right Arrow 19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9" name="Left-Right Arrow 19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6" name="Left-Right Arrow 19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7" name="Left-Right Arrow 19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4" name="Left-Right Arrow 19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5" name="Left-Right Arrow 19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2" name="Left-Right Arrow 19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3" name="Left-Right Arrow 19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9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18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6" name="Left-Right Arrow 18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7" name="Left-Right Arrow 18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4" name="Left-Right Arrow 18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5" name="Left-Right Arrow 18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80" name="Left-Right Arrow 179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Left-Right Arrow 180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19" name="TextBox 418"/>
            <p:cNvSpPr txBox="1"/>
            <p:nvPr/>
          </p:nvSpPr>
          <p:spPr>
            <a:xfrm>
              <a:off x="6186561" y="123957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Coupled </a:t>
              </a:r>
              <a:r>
                <a:rPr lang="en-US" dirty="0" err="1" smtClean="0"/>
                <a:t>GCMs</a:t>
              </a:r>
              <a:endParaRPr lang="en-US" dirty="0"/>
            </a:p>
          </p:txBody>
        </p:sp>
      </p:grpSp>
      <p:grpSp>
        <p:nvGrpSpPr>
          <p:cNvPr id="789" name="Group 788"/>
          <p:cNvGrpSpPr/>
          <p:nvPr/>
        </p:nvGrpSpPr>
        <p:grpSpPr>
          <a:xfrm>
            <a:off x="3102349" y="3229812"/>
            <a:ext cx="2541555" cy="1366441"/>
            <a:chOff x="3102349" y="3351922"/>
            <a:chExt cx="2541555" cy="1366441"/>
          </a:xfrm>
        </p:grpSpPr>
        <p:sp>
          <p:nvSpPr>
            <p:cNvPr id="787" name="Oval 786"/>
            <p:cNvSpPr/>
            <p:nvPr/>
          </p:nvSpPr>
          <p:spPr>
            <a:xfrm>
              <a:off x="3102349" y="3351922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8" name="Group 687"/>
            <p:cNvGrpSpPr/>
            <p:nvPr/>
          </p:nvGrpSpPr>
          <p:grpSpPr>
            <a:xfrm>
              <a:off x="3602461" y="3620915"/>
              <a:ext cx="1472049" cy="625373"/>
              <a:chOff x="1737549" y="2937961"/>
              <a:chExt cx="5500731" cy="1883527"/>
            </a:xfrm>
          </p:grpSpPr>
          <p:sp>
            <p:nvSpPr>
              <p:cNvPr id="689" name="Cube 688"/>
              <p:cNvSpPr/>
              <p:nvPr/>
            </p:nvSpPr>
            <p:spPr>
              <a:xfrm>
                <a:off x="2276628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Cube 689"/>
              <p:cNvSpPr/>
              <p:nvPr/>
            </p:nvSpPr>
            <p:spPr>
              <a:xfrm>
                <a:off x="3071033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Cube 690"/>
              <p:cNvSpPr/>
              <p:nvPr/>
            </p:nvSpPr>
            <p:spPr>
              <a:xfrm>
                <a:off x="386544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Cube 691"/>
              <p:cNvSpPr/>
              <p:nvPr/>
            </p:nvSpPr>
            <p:spPr>
              <a:xfrm>
                <a:off x="2269462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Cube 692"/>
              <p:cNvSpPr/>
              <p:nvPr/>
            </p:nvSpPr>
            <p:spPr>
              <a:xfrm>
                <a:off x="3063868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Cube 693"/>
              <p:cNvSpPr/>
              <p:nvPr/>
            </p:nvSpPr>
            <p:spPr>
              <a:xfrm>
                <a:off x="3858274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Cube 694"/>
              <p:cNvSpPr/>
              <p:nvPr/>
            </p:nvSpPr>
            <p:spPr>
              <a:xfrm>
                <a:off x="2089481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Cube 695"/>
              <p:cNvSpPr/>
              <p:nvPr/>
            </p:nvSpPr>
            <p:spPr>
              <a:xfrm>
                <a:off x="2883887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Cube 696"/>
              <p:cNvSpPr/>
              <p:nvPr/>
            </p:nvSpPr>
            <p:spPr>
              <a:xfrm>
                <a:off x="3678293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Cube 697"/>
              <p:cNvSpPr/>
              <p:nvPr/>
            </p:nvSpPr>
            <p:spPr>
              <a:xfrm>
                <a:off x="1917530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Cube 698"/>
              <p:cNvSpPr/>
              <p:nvPr/>
            </p:nvSpPr>
            <p:spPr>
              <a:xfrm>
                <a:off x="2711936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Cube 699"/>
              <p:cNvSpPr/>
              <p:nvPr/>
            </p:nvSpPr>
            <p:spPr>
              <a:xfrm>
                <a:off x="350634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Cube 700"/>
              <p:cNvSpPr/>
              <p:nvPr/>
            </p:nvSpPr>
            <p:spPr>
              <a:xfrm>
                <a:off x="1737549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Cube 701"/>
              <p:cNvSpPr/>
              <p:nvPr/>
            </p:nvSpPr>
            <p:spPr>
              <a:xfrm>
                <a:off x="2531955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Cube 702"/>
              <p:cNvSpPr/>
              <p:nvPr/>
            </p:nvSpPr>
            <p:spPr>
              <a:xfrm>
                <a:off x="3326361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Cube 703"/>
              <p:cNvSpPr/>
              <p:nvPr/>
            </p:nvSpPr>
            <p:spPr>
              <a:xfrm>
                <a:off x="4664174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Cube 704"/>
              <p:cNvSpPr/>
              <p:nvPr/>
            </p:nvSpPr>
            <p:spPr>
              <a:xfrm>
                <a:off x="545858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Cube 705"/>
              <p:cNvSpPr/>
              <p:nvPr/>
            </p:nvSpPr>
            <p:spPr>
              <a:xfrm>
                <a:off x="4657009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Cube 706"/>
              <p:cNvSpPr/>
              <p:nvPr/>
            </p:nvSpPr>
            <p:spPr>
              <a:xfrm>
                <a:off x="5451415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Cube 707"/>
              <p:cNvSpPr/>
              <p:nvPr/>
            </p:nvSpPr>
            <p:spPr>
              <a:xfrm>
                <a:off x="6245821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Cube 708"/>
              <p:cNvSpPr/>
              <p:nvPr/>
            </p:nvSpPr>
            <p:spPr>
              <a:xfrm>
                <a:off x="4477028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Cube 709"/>
              <p:cNvSpPr/>
              <p:nvPr/>
            </p:nvSpPr>
            <p:spPr>
              <a:xfrm>
                <a:off x="5271434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Cube 710"/>
              <p:cNvSpPr/>
              <p:nvPr/>
            </p:nvSpPr>
            <p:spPr>
              <a:xfrm>
                <a:off x="6065840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Cube 711"/>
              <p:cNvSpPr/>
              <p:nvPr/>
            </p:nvSpPr>
            <p:spPr>
              <a:xfrm>
                <a:off x="4305077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Cube 712"/>
              <p:cNvSpPr/>
              <p:nvPr/>
            </p:nvSpPr>
            <p:spPr>
              <a:xfrm>
                <a:off x="509948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Cube 713"/>
              <p:cNvSpPr/>
              <p:nvPr/>
            </p:nvSpPr>
            <p:spPr>
              <a:xfrm>
                <a:off x="5893889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Cube 714"/>
              <p:cNvSpPr/>
              <p:nvPr/>
            </p:nvSpPr>
            <p:spPr>
              <a:xfrm>
                <a:off x="4125096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Cube 715"/>
              <p:cNvSpPr/>
              <p:nvPr/>
            </p:nvSpPr>
            <p:spPr>
              <a:xfrm>
                <a:off x="4919502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Cube 716"/>
              <p:cNvSpPr/>
              <p:nvPr/>
            </p:nvSpPr>
            <p:spPr>
              <a:xfrm>
                <a:off x="5713908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Left-Right Arrow 717"/>
              <p:cNvSpPr/>
              <p:nvPr/>
            </p:nvSpPr>
            <p:spPr>
              <a:xfrm>
                <a:off x="2300498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Left-Right Arrow 718"/>
              <p:cNvSpPr/>
              <p:nvPr/>
            </p:nvSpPr>
            <p:spPr>
              <a:xfrm>
                <a:off x="3114395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Left-Right Arrow 719"/>
              <p:cNvSpPr/>
              <p:nvPr/>
            </p:nvSpPr>
            <p:spPr>
              <a:xfrm>
                <a:off x="3893229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Left-Right Arrow 720"/>
              <p:cNvSpPr/>
              <p:nvPr/>
            </p:nvSpPr>
            <p:spPr>
              <a:xfrm>
                <a:off x="4707126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2" name="Group 453"/>
              <p:cNvGrpSpPr/>
              <p:nvPr/>
            </p:nvGrpSpPr>
            <p:grpSpPr>
              <a:xfrm>
                <a:off x="2085754" y="3594563"/>
                <a:ext cx="4839325" cy="741439"/>
                <a:chOff x="4789570" y="3443601"/>
                <a:chExt cx="4265365" cy="1072203"/>
              </a:xfrm>
            </p:grpSpPr>
            <p:grpSp>
              <p:nvGrpSpPr>
                <p:cNvPr id="759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81" name="Up-Down Arrow 78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2" name="Up-Down Arrow 78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3" name="Up-Down Arrow 78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4" name="Up-Down Arrow 78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5" name="Up-Down Arrow 78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6" name="Up-Down Arrow 78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0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75" name="Up-Down Arrow 77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6" name="Up-Down Arrow 77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7" name="Up-Down Arrow 77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8" name="Up-Down Arrow 77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9" name="Up-Down Arrow 77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0" name="Up-Down Arrow 77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1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9" name="Up-Down Arrow 76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0" name="Up-Down Arrow 76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1" name="Up-Down Arrow 77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2" name="Up-Down Arrow 77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3" name="Up-Down Arrow 77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4" name="Up-Down Arrow 77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2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3" name="Up-Down Arrow 76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4" name="Up-Down Arrow 76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5" name="Up-Down Arrow 76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6" name="Up-Down Arrow 76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7" name="Up-Down Arrow 76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8" name="Up-Down Arrow 76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723" name="Left-Right Arrow 722"/>
              <p:cNvSpPr/>
              <p:nvPr/>
            </p:nvSpPr>
            <p:spPr>
              <a:xfrm flipV="1">
                <a:off x="5470903" y="4567546"/>
                <a:ext cx="486009" cy="125301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4" name="Group 319"/>
              <p:cNvGrpSpPr/>
              <p:nvPr/>
            </p:nvGrpSpPr>
            <p:grpSpPr>
              <a:xfrm>
                <a:off x="1798609" y="2937961"/>
                <a:ext cx="5439671" cy="1004178"/>
                <a:chOff x="997480" y="2035681"/>
                <a:chExt cx="5439671" cy="1004178"/>
              </a:xfrm>
            </p:grpSpPr>
            <p:sp>
              <p:nvSpPr>
                <p:cNvPr id="725" name="Cube 724"/>
                <p:cNvSpPr/>
                <p:nvPr/>
              </p:nvSpPr>
              <p:spPr>
                <a:xfrm>
                  <a:off x="1536559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/>
                <p:cNvSpPr/>
                <p:nvPr/>
              </p:nvSpPr>
              <p:spPr>
                <a:xfrm>
                  <a:off x="2330964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/>
                <p:cNvSpPr/>
                <p:nvPr/>
              </p:nvSpPr>
              <p:spPr>
                <a:xfrm>
                  <a:off x="312537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/>
                <p:cNvSpPr/>
                <p:nvPr/>
              </p:nvSpPr>
              <p:spPr>
                <a:xfrm>
                  <a:off x="1529393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/>
                <p:cNvSpPr/>
                <p:nvPr/>
              </p:nvSpPr>
              <p:spPr>
                <a:xfrm>
                  <a:off x="2323799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Cube 729"/>
                <p:cNvSpPr/>
                <p:nvPr/>
              </p:nvSpPr>
              <p:spPr>
                <a:xfrm>
                  <a:off x="3118205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/>
                <p:cNvSpPr/>
                <p:nvPr/>
              </p:nvSpPr>
              <p:spPr>
                <a:xfrm>
                  <a:off x="1349412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" name="Cube 731"/>
                <p:cNvSpPr/>
                <p:nvPr/>
              </p:nvSpPr>
              <p:spPr>
                <a:xfrm>
                  <a:off x="2143818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/>
                <p:cNvSpPr/>
                <p:nvPr/>
              </p:nvSpPr>
              <p:spPr>
                <a:xfrm>
                  <a:off x="2938224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/>
                <p:cNvSpPr/>
                <p:nvPr/>
              </p:nvSpPr>
              <p:spPr>
                <a:xfrm>
                  <a:off x="1177461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5" name="Cube 734"/>
                <p:cNvSpPr/>
                <p:nvPr/>
              </p:nvSpPr>
              <p:spPr>
                <a:xfrm>
                  <a:off x="1971867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/>
                <p:cNvSpPr/>
                <p:nvPr/>
              </p:nvSpPr>
              <p:spPr>
                <a:xfrm>
                  <a:off x="276627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/>
                <p:cNvSpPr/>
                <p:nvPr/>
              </p:nvSpPr>
              <p:spPr>
                <a:xfrm>
                  <a:off x="997480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/>
                <p:cNvSpPr/>
                <p:nvPr/>
              </p:nvSpPr>
              <p:spPr>
                <a:xfrm>
                  <a:off x="1791886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/>
                <p:cNvSpPr/>
                <p:nvPr/>
              </p:nvSpPr>
              <p:spPr>
                <a:xfrm>
                  <a:off x="2586292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0" name="Cube 739"/>
                <p:cNvSpPr/>
                <p:nvPr/>
              </p:nvSpPr>
              <p:spPr>
                <a:xfrm>
                  <a:off x="3924105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/>
                <p:cNvSpPr/>
                <p:nvPr/>
              </p:nvSpPr>
              <p:spPr>
                <a:xfrm>
                  <a:off x="471851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Cube 741"/>
                <p:cNvSpPr/>
                <p:nvPr/>
              </p:nvSpPr>
              <p:spPr>
                <a:xfrm>
                  <a:off x="3916940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Cube 742"/>
                <p:cNvSpPr/>
                <p:nvPr/>
              </p:nvSpPr>
              <p:spPr>
                <a:xfrm>
                  <a:off x="4711346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Cube 743"/>
                <p:cNvSpPr/>
                <p:nvPr/>
              </p:nvSpPr>
              <p:spPr>
                <a:xfrm>
                  <a:off x="5505752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5" name="Cube 744"/>
                <p:cNvSpPr/>
                <p:nvPr/>
              </p:nvSpPr>
              <p:spPr>
                <a:xfrm>
                  <a:off x="3736959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Cube 745"/>
                <p:cNvSpPr/>
                <p:nvPr/>
              </p:nvSpPr>
              <p:spPr>
                <a:xfrm>
                  <a:off x="4531365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Cube 746"/>
                <p:cNvSpPr/>
                <p:nvPr/>
              </p:nvSpPr>
              <p:spPr>
                <a:xfrm>
                  <a:off x="5325771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Cube 747"/>
                <p:cNvSpPr/>
                <p:nvPr/>
              </p:nvSpPr>
              <p:spPr>
                <a:xfrm>
                  <a:off x="3565008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Cube 748"/>
                <p:cNvSpPr/>
                <p:nvPr/>
              </p:nvSpPr>
              <p:spPr>
                <a:xfrm>
                  <a:off x="435941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0" name="Cube 749"/>
                <p:cNvSpPr/>
                <p:nvPr/>
              </p:nvSpPr>
              <p:spPr>
                <a:xfrm>
                  <a:off x="5153820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Cube 750"/>
                <p:cNvSpPr/>
                <p:nvPr/>
              </p:nvSpPr>
              <p:spPr>
                <a:xfrm>
                  <a:off x="3385027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2" name="Cube 751"/>
                <p:cNvSpPr/>
                <p:nvPr/>
              </p:nvSpPr>
              <p:spPr>
                <a:xfrm>
                  <a:off x="4179433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/>
                <p:cNvSpPr/>
                <p:nvPr/>
              </p:nvSpPr>
              <p:spPr>
                <a:xfrm>
                  <a:off x="4973839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Left-Right Arrow 753"/>
                <p:cNvSpPr/>
                <p:nvPr/>
              </p:nvSpPr>
              <p:spPr>
                <a:xfrm>
                  <a:off x="1560429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Left-Right Arrow 754"/>
                <p:cNvSpPr/>
                <p:nvPr/>
              </p:nvSpPr>
              <p:spPr>
                <a:xfrm>
                  <a:off x="2374326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Left-Right Arrow 755"/>
                <p:cNvSpPr/>
                <p:nvPr/>
              </p:nvSpPr>
              <p:spPr>
                <a:xfrm>
                  <a:off x="3153160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Left-Right Arrow 756"/>
                <p:cNvSpPr/>
                <p:nvPr/>
              </p:nvSpPr>
              <p:spPr>
                <a:xfrm>
                  <a:off x="3967057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Left-Right Arrow 757"/>
                <p:cNvSpPr/>
                <p:nvPr/>
              </p:nvSpPr>
              <p:spPr>
                <a:xfrm flipV="1">
                  <a:off x="4730834" y="2785917"/>
                  <a:ext cx="486009" cy="125301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8" name="TextBox 787"/>
            <p:cNvSpPr txBox="1"/>
            <p:nvPr/>
          </p:nvSpPr>
          <p:spPr>
            <a:xfrm>
              <a:off x="3393835" y="4219806"/>
              <a:ext cx="1964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600" dirty="0" smtClean="0"/>
                <a:t>Cane &amp; </a:t>
              </a:r>
              <a:r>
                <a:rPr lang="en-US" sz="1600" dirty="0" err="1" smtClean="0"/>
                <a:t>Zebiak</a:t>
              </a:r>
              <a:r>
                <a:rPr lang="en-US" sz="1600" dirty="0" smtClean="0"/>
                <a:t> [1987]</a:t>
              </a:r>
              <a:endParaRPr lang="en-US" sz="1600" dirty="0"/>
            </a:p>
          </p:txBody>
        </p:sp>
      </p:grpSp>
      <p:grpSp>
        <p:nvGrpSpPr>
          <p:cNvPr id="903" name="Group 902"/>
          <p:cNvGrpSpPr/>
          <p:nvPr/>
        </p:nvGrpSpPr>
        <p:grpSpPr>
          <a:xfrm>
            <a:off x="5604146" y="4317901"/>
            <a:ext cx="2541555" cy="1366441"/>
            <a:chOff x="5652994" y="4501066"/>
            <a:chExt cx="2541555" cy="1366441"/>
          </a:xfrm>
        </p:grpSpPr>
        <p:sp>
          <p:nvSpPr>
            <p:cNvPr id="902" name="Oval 901"/>
            <p:cNvSpPr/>
            <p:nvPr/>
          </p:nvSpPr>
          <p:spPr>
            <a:xfrm>
              <a:off x="5652994" y="4501066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025088" y="5419022"/>
              <a:ext cx="18539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Barnett et al. [1993]</a:t>
              </a:r>
              <a:endParaRPr lang="en-US" sz="1600" dirty="0"/>
            </a:p>
          </p:txBody>
        </p:sp>
        <p:grpSp>
          <p:nvGrpSpPr>
            <p:cNvPr id="790" name="Group 789"/>
            <p:cNvGrpSpPr/>
            <p:nvPr/>
          </p:nvGrpSpPr>
          <p:grpSpPr>
            <a:xfrm>
              <a:off x="6153969" y="4603847"/>
              <a:ext cx="1552694" cy="858809"/>
              <a:chOff x="1737551" y="2564309"/>
              <a:chExt cx="5462901" cy="3109258"/>
            </a:xfrm>
          </p:grpSpPr>
          <p:grpSp>
            <p:nvGrpSpPr>
              <p:cNvPr id="791" name="Group 83"/>
              <p:cNvGrpSpPr/>
              <p:nvPr/>
            </p:nvGrpSpPr>
            <p:grpSpPr>
              <a:xfrm>
                <a:off x="1737553" y="3817308"/>
                <a:ext cx="5462901" cy="1856257"/>
                <a:chOff x="694838" y="1232618"/>
                <a:chExt cx="6499322" cy="2588020"/>
              </a:xfrm>
            </p:grpSpPr>
            <p:sp>
              <p:nvSpPr>
                <p:cNvPr id="830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1" name="Cube 11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2" name="Cube 83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3" name="Cube 83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4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5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6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7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8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9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0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1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2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3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4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5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6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7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8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9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0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1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2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7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9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2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6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2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7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9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0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1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2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7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9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2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7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8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9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0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2" name="Group 366"/>
              <p:cNvGrpSpPr/>
              <p:nvPr/>
            </p:nvGrpSpPr>
            <p:grpSpPr>
              <a:xfrm>
                <a:off x="2051479" y="4545816"/>
                <a:ext cx="4163421" cy="874724"/>
                <a:chOff x="736092" y="4682440"/>
                <a:chExt cx="4462964" cy="957340"/>
              </a:xfrm>
            </p:grpSpPr>
            <p:grpSp>
              <p:nvGrpSpPr>
                <p:cNvPr id="795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818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8" name="Left-Right Arrow 82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Left-Right Arrow 82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9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6" name="Left-Right Arrow 82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Left-Right Arrow 82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0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4" name="Left-Right Arrow 82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5" name="Left-Right Arrow 82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1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2" name="Left-Right Arrow 82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3" name="Left-Right Arrow 82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6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806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6" name="Left-Right Arrow 81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Left-Right Arrow 81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7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4" name="Left-Right Arrow 81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Left-Right Arrow 81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2" name="Left-Right Arrow 81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Left-Right Arrow 81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9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0" name="Left-Right Arrow 80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Left-Right Arrow 81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7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800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4" name="Left-Right Arrow 80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5" name="Left-Right Arrow 80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1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2" name="Left-Right Arrow 80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3" name="Left-Right Arrow 80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98" name="Left-Right Arrow 797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9" name="Left-Right Arrow 798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3" name="Up-Down Arrow 792"/>
              <p:cNvSpPr/>
              <p:nvPr/>
            </p:nvSpPr>
            <p:spPr>
              <a:xfrm>
                <a:off x="3577232" y="3294797"/>
                <a:ext cx="1719506" cy="983290"/>
              </a:xfrm>
              <a:prstGeom prst="upDownArrow">
                <a:avLst>
                  <a:gd name="adj1" fmla="val 59821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1831947" y="2564309"/>
                <a:ext cx="5095773" cy="103576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800000"/>
                    </a:solidFill>
                  </a:rPr>
                  <a:t>Statistical atmosphere</a:t>
                </a:r>
                <a:endParaRPr lang="en-US" sz="1200" dirty="0">
                  <a:solidFill>
                    <a:srgbClr val="800000"/>
                  </a:solidFill>
                </a:endParaRPr>
              </a:p>
            </p:txBody>
          </p:sp>
        </p:grpSp>
      </p:grpSp>
      <p:sp>
        <p:nvSpPr>
          <p:cNvPr id="616" name="Rectangle 3"/>
          <p:cNvSpPr txBox="1">
            <a:spLocks noChangeArrowheads="1"/>
          </p:cNvSpPr>
          <p:nvPr/>
        </p:nvSpPr>
        <p:spPr>
          <a:xfrm>
            <a:off x="1352880" y="162273"/>
            <a:ext cx="6303501" cy="655091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2F2F2"/>
                </a:solidFill>
              </a:rPr>
              <a:t>ENSO model hierarchy</a:t>
            </a:r>
            <a:endParaRPr lang="en-US" sz="4000" dirty="0">
              <a:solidFill>
                <a:srgbClr val="FFC000"/>
              </a:solidFill>
            </a:endParaRPr>
          </a:p>
        </p:txBody>
      </p:sp>
      <p:grpSp>
        <p:nvGrpSpPr>
          <p:cNvPr id="491" name="Group 490"/>
          <p:cNvGrpSpPr/>
          <p:nvPr/>
        </p:nvGrpSpPr>
        <p:grpSpPr>
          <a:xfrm>
            <a:off x="858014" y="1727901"/>
            <a:ext cx="2268759" cy="1375987"/>
            <a:chOff x="858014" y="1727901"/>
            <a:chExt cx="2268759" cy="1375987"/>
          </a:xfrm>
        </p:grpSpPr>
        <p:sp>
          <p:nvSpPr>
            <p:cNvPr id="492" name="Oval 491"/>
            <p:cNvSpPr/>
            <p:nvPr/>
          </p:nvSpPr>
          <p:spPr>
            <a:xfrm>
              <a:off x="858014" y="1727901"/>
              <a:ext cx="2268759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495" name="Up-Down Arrow 494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Up-Down Arrow 495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7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504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541" name="Cube 540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Cube 541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3" name="Cube 542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Cube 543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5" name="Cube 544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6" name="Cube 545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Cube 546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Cube 547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Cube 548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0" name="Cube 549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Cube 550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Cube 551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3" name="Cube 552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Cube 553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Cube 554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Cube 555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7" name="Cube 556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8" name="Cube 557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9" name="Cube 558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0" name="Cube 559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Cube 560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2" name="Cube 561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3" name="Cube 562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4" name="Cube 563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5" name="Cube 564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6" name="Cube 565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7" name="Cube 566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8" name="Cube 567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9" name="Cube 568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0" name="Cube 569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1" name="Cube 570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Cube 571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Cube 572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Cube 573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Cube 574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6" name="Cube 575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7" name="Cube 576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8" name="Cube 577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9" name="Cube 578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0" name="Cube 579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1" name="Cube 580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2" name="Cube 581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3" name="Cube 582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4" name="Cube 583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5" name="Cube 584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6" name="Cube 585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7" name="Cube 586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8" name="Cube 587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Cube 588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Cube 589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1" name="Cube 590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Cube 591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3" name="Cube 592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4" name="Cube 593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5" name="Cube 594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6" name="Cube 595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7" name="Cube 596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8" name="Cube 597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9" name="Cube 598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0" name="Cube 599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Cube 600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Cube 601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3" name="Cube 602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Cube 603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Cube 604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Cube 605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Cube 606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8" name="Cube 607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Cube 608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0" name="Cube 609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1" name="Cube 610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Cube 611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5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506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2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9" name="Left-Right Arrow 5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0" name="Left-Right Arrow 5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0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7" name="Left-Right Arrow 53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8" name="Left-Right Arrow 53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5" name="Left-Right Arrow 5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6" name="Left-Right Arrow 5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2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3" name="Left-Right Arrow 5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4" name="Left-Right Arrow 5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07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1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7" name="Left-Right Arrow 52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8" name="Left-Right Arrow 52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5" name="Left-Right Arrow 52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6" name="Left-Right Arrow 52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3" name="Left-Right Arrow 52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4" name="Left-Right Arrow 52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2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1" name="Left-Right Arrow 52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2" name="Left-Right Arrow 52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08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51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5" name="Left-Right Arrow 51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" name="Left-Right Arrow 51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3" name="Left-Right Arrow 51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4" name="Left-Right Arrow 51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509" name="Left-Right Arrow 508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Left-Right Arrow 509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8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499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501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00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94" name="TextBox 493"/>
            <p:cNvSpPr txBox="1"/>
            <p:nvPr/>
          </p:nvSpPr>
          <p:spPr>
            <a:xfrm>
              <a:off x="1087462" y="2580668"/>
              <a:ext cx="1819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/>
              <a:r>
                <a:rPr lang="en-US" sz="1400" dirty="0" smtClean="0"/>
                <a:t>Frauen &amp; Dommenget</a:t>
              </a:r>
            </a:p>
            <a:p>
              <a:pPr marL="342900" indent="-342900" algn="ctr"/>
              <a:r>
                <a:rPr lang="en-US" sz="1400" dirty="0" smtClean="0"/>
                <a:t>[2010]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38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3178" y="1789991"/>
            <a:ext cx="6287962" cy="3845145"/>
            <a:chOff x="1073178" y="1789991"/>
            <a:chExt cx="6287962" cy="3845145"/>
          </a:xfrm>
        </p:grpSpPr>
        <p:grpSp>
          <p:nvGrpSpPr>
            <p:cNvPr id="21" name="Group 20"/>
            <p:cNvGrpSpPr/>
            <p:nvPr/>
          </p:nvGrpSpPr>
          <p:grpSpPr>
            <a:xfrm>
              <a:off x="1074469" y="2528434"/>
              <a:ext cx="4807878" cy="1400631"/>
              <a:chOff x="295750" y="2528434"/>
              <a:chExt cx="4807878" cy="140063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653287" y="2961709"/>
                <a:ext cx="3450341" cy="569387"/>
              </a:xfrm>
              <a:prstGeom prst="rect">
                <a:avLst/>
              </a:prstGeom>
              <a:solidFill>
                <a:srgbClr val="7DD552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smtClean="0"/>
                  <a:t>Connections</a:t>
                </a:r>
                <a:endParaRPr lang="en-US" sz="3100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95750" y="2528434"/>
                <a:ext cx="1500635" cy="1400631"/>
                <a:chOff x="2425704" y="1428793"/>
                <a:chExt cx="2257854" cy="17710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425704" y="1428793"/>
                  <a:ext cx="2257854" cy="1771000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rcRect t="20954" b="12472"/>
                <a:stretch>
                  <a:fillRect/>
                </a:stretch>
              </p:blipFill>
              <p:spPr>
                <a:xfrm>
                  <a:off x="2743725" y="1816818"/>
                  <a:ext cx="1590706" cy="106259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2636717" y="3304861"/>
              <a:ext cx="4686662" cy="1452119"/>
              <a:chOff x="3654005" y="3424681"/>
              <a:chExt cx="4686662" cy="145211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54005" y="3905101"/>
                <a:ext cx="3345793" cy="569387"/>
              </a:xfrm>
              <a:prstGeom prst="rect">
                <a:avLst/>
              </a:prstGeom>
              <a:solidFill>
                <a:srgbClr val="FFFD7E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err="1" smtClean="0"/>
                  <a:t>Skewness</a:t>
                </a:r>
                <a:endParaRPr lang="en-US" sz="3100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908867" y="3424681"/>
                <a:ext cx="1431800" cy="1452119"/>
                <a:chOff x="6777087" y="3424681"/>
                <a:chExt cx="1638954" cy="1581985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777087" y="3424681"/>
                  <a:ext cx="1638954" cy="1581985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rcRect r="9406"/>
                <a:stretch>
                  <a:fillRect/>
                </a:stretch>
              </p:blipFill>
              <p:spPr>
                <a:xfrm>
                  <a:off x="7195194" y="3675686"/>
                  <a:ext cx="917946" cy="10132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/>
            <p:cNvGrpSpPr/>
            <p:nvPr/>
          </p:nvGrpSpPr>
          <p:grpSpPr>
            <a:xfrm>
              <a:off x="1073178" y="4180777"/>
              <a:ext cx="4818401" cy="1454359"/>
              <a:chOff x="1073178" y="4180777"/>
              <a:chExt cx="4818401" cy="145435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074469" y="4182087"/>
                <a:ext cx="4817110" cy="1453049"/>
                <a:chOff x="267516" y="4449295"/>
                <a:chExt cx="4817110" cy="1453049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653287" y="4876800"/>
                  <a:ext cx="3431339" cy="569387"/>
                </a:xfrm>
                <a:prstGeom prst="rect">
                  <a:avLst/>
                </a:prstGeom>
                <a:solidFill>
                  <a:srgbClr val="FF6600">
                    <a:alpha val="52000"/>
                  </a:srgbClr>
                </a:solidFill>
                <a:ln w="3810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100" dirty="0"/>
                    <a:t>Slab El Nino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67516" y="4449295"/>
                  <a:ext cx="1521095" cy="1453049"/>
                </a:xfrm>
                <a:prstGeom prst="ellipse">
                  <a:avLst/>
                </a:prstGeom>
                <a:solidFill>
                  <a:srgbClr val="FFFFFF"/>
                </a:solidFill>
                <a:ln w="5715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4" descr="tail.wags.the.dog.cartoon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422" y="4382142"/>
                <a:ext cx="1073909" cy="1093118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1073178" y="4180777"/>
                <a:ext cx="1521095" cy="145304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5860505" y="3317689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36717" y="3785281"/>
              <a:ext cx="3254862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5104" y="460788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73179" y="4181040"/>
              <a:ext cx="1539122" cy="1454096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8972" y="1789991"/>
              <a:ext cx="3066965" cy="5693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introduction</a:t>
              </a:r>
              <a:endParaRPr lang="en-US" sz="3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74070" y="1789991"/>
              <a:ext cx="3091868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62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12308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293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3"/>
          <a:srcRect t="3886" b="54778"/>
          <a:stretch>
            <a:fillRect/>
          </a:stretch>
        </p:blipFill>
        <p:spPr bwMode="auto">
          <a:xfrm>
            <a:off x="2857500" y="3071813"/>
            <a:ext cx="3286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Nach unten gekrümmter Pfeil 28"/>
          <p:cNvSpPr>
            <a:spLocks noChangeArrowheads="1"/>
          </p:cNvSpPr>
          <p:nvPr/>
        </p:nvSpPr>
        <p:spPr bwMode="auto">
          <a:xfrm>
            <a:off x="1000125" y="2786063"/>
            <a:ext cx="3071813" cy="1143000"/>
          </a:xfrm>
          <a:prstGeom prst="curvedDownArrow">
            <a:avLst>
              <a:gd name="adj1" fmla="val 37302"/>
              <a:gd name="adj2" fmla="val 69352"/>
              <a:gd name="adj3" fmla="val 3515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5" name="Nach unten gekrümmter Pfeil 29"/>
          <p:cNvSpPr>
            <a:spLocks noChangeArrowheads="1"/>
          </p:cNvSpPr>
          <p:nvPr/>
        </p:nvSpPr>
        <p:spPr bwMode="auto">
          <a:xfrm flipH="1">
            <a:off x="4643438" y="2786063"/>
            <a:ext cx="3357562" cy="1143000"/>
          </a:xfrm>
          <a:prstGeom prst="curvedDownArrow">
            <a:avLst>
              <a:gd name="adj1" fmla="val 37317"/>
              <a:gd name="adj2" fmla="val 69358"/>
              <a:gd name="adj3" fmla="val 3515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143625" y="1714500"/>
            <a:ext cx="668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071688" y="1728788"/>
            <a:ext cx="6683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7200" b="1" i="1">
                <a:latin typeface="+mn-lt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12298" name="Textfeld 14"/>
          <p:cNvSpPr txBox="1">
            <a:spLocks noChangeArrowheads="1"/>
          </p:cNvSpPr>
          <p:nvPr/>
        </p:nvSpPr>
        <p:spPr bwMode="auto">
          <a:xfrm>
            <a:off x="610998" y="1290262"/>
            <a:ext cx="7563171" cy="461665"/>
          </a:xfrm>
          <a:prstGeom prst="rect">
            <a:avLst/>
          </a:prstGeom>
          <a:solidFill>
            <a:srgbClr val="D2FF8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i="1"/>
              <a:t>Does the Atlantic and Indian Ocean feedback onto ENSO?</a:t>
            </a:r>
          </a:p>
        </p:txBody>
      </p:sp>
      <p:grpSp>
        <p:nvGrpSpPr>
          <p:cNvPr id="4" name="Gruppieren 32"/>
          <p:cNvGrpSpPr>
            <a:grpSpLocks/>
          </p:cNvGrpSpPr>
          <p:nvPr/>
        </p:nvGrpSpPr>
        <p:grpSpPr bwMode="auto">
          <a:xfrm>
            <a:off x="785813" y="4929188"/>
            <a:ext cx="7143750" cy="928687"/>
            <a:chOff x="785786" y="4929182"/>
            <a:chExt cx="7143800" cy="928710"/>
          </a:xfrm>
        </p:grpSpPr>
        <p:grpSp>
          <p:nvGrpSpPr>
            <p:cNvPr id="5" name="Gruppieren 15"/>
            <p:cNvGrpSpPr>
              <a:grpSpLocks/>
            </p:cNvGrpSpPr>
            <p:nvPr/>
          </p:nvGrpSpPr>
          <p:grpSpPr bwMode="auto">
            <a:xfrm>
              <a:off x="785786" y="4929182"/>
              <a:ext cx="3571924" cy="928702"/>
              <a:chOff x="785786" y="4714876"/>
              <a:chExt cx="3571924" cy="928702"/>
            </a:xfrm>
          </p:grpSpPr>
          <p:sp>
            <p:nvSpPr>
              <p:cNvPr id="12304" name="Nach unten gekrümmter Pfeil 28"/>
              <p:cNvSpPr>
                <a:spLocks noChangeArrowheads="1"/>
              </p:cNvSpPr>
              <p:nvPr/>
            </p:nvSpPr>
            <p:spPr bwMode="auto">
              <a:xfrm flipH="1" flipV="1">
                <a:off x="785786" y="4714876"/>
                <a:ext cx="3571924" cy="928702"/>
              </a:xfrm>
              <a:prstGeom prst="curvedDownArrow">
                <a:avLst>
                  <a:gd name="adj1" fmla="val 97418"/>
                  <a:gd name="adj2" fmla="val 145922"/>
                  <a:gd name="adj3" fmla="val 33981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uppieren 44"/>
              <p:cNvGrpSpPr>
                <a:grpSpLocks/>
              </p:cNvGrpSpPr>
              <p:nvPr/>
            </p:nvGrpSpPr>
            <p:grpSpPr bwMode="auto">
              <a:xfrm>
                <a:off x="1357290" y="4857760"/>
                <a:ext cx="500066" cy="461665"/>
                <a:chOff x="4286248" y="5929330"/>
                <a:chExt cx="500066" cy="461665"/>
              </a:xfrm>
            </p:grpSpPr>
            <p:sp>
              <p:nvSpPr>
                <p:cNvPr id="12306" name="Textfeld 18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929330"/>
                  <a:ext cx="18473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 b="1"/>
                </a:p>
              </p:txBody>
            </p:sp>
            <p:sp>
              <p:nvSpPr>
                <p:cNvPr id="12307" name="Ellipse 19"/>
                <p:cNvSpPr>
                  <a:spLocks noChangeArrowheads="1"/>
                </p:cNvSpPr>
                <p:nvPr/>
              </p:nvSpPr>
              <p:spPr bwMode="auto">
                <a:xfrm>
                  <a:off x="4286248" y="6000768"/>
                  <a:ext cx="500066" cy="35719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uppieren 23"/>
            <p:cNvGrpSpPr>
              <a:grpSpLocks/>
            </p:cNvGrpSpPr>
            <p:nvPr/>
          </p:nvGrpSpPr>
          <p:grpSpPr bwMode="auto">
            <a:xfrm>
              <a:off x="4357686" y="4929190"/>
              <a:ext cx="3571900" cy="928702"/>
              <a:chOff x="4357686" y="4714884"/>
              <a:chExt cx="3571900" cy="928702"/>
            </a:xfrm>
          </p:grpSpPr>
          <p:sp>
            <p:nvSpPr>
              <p:cNvPr id="12302" name="Nach unten gekrümmter Pfeil 28"/>
              <p:cNvSpPr>
                <a:spLocks noChangeArrowheads="1"/>
              </p:cNvSpPr>
              <p:nvPr/>
            </p:nvSpPr>
            <p:spPr bwMode="auto">
              <a:xfrm flipV="1">
                <a:off x="4357686" y="4714884"/>
                <a:ext cx="3571900" cy="928702"/>
              </a:xfrm>
              <a:prstGeom prst="curvedDownArrow">
                <a:avLst>
                  <a:gd name="adj1" fmla="val 34384"/>
                  <a:gd name="adj2" fmla="val 81605"/>
                  <a:gd name="adj3" fmla="val 28588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3" name="Ellipse 28"/>
              <p:cNvSpPr>
                <a:spLocks noChangeArrowheads="1"/>
              </p:cNvSpPr>
              <p:nvPr/>
            </p:nvSpPr>
            <p:spPr bwMode="auto">
              <a:xfrm>
                <a:off x="7358082" y="4762510"/>
                <a:ext cx="357190" cy="23813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25" name="Oval 24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Tropical Ocean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4107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3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4"/>
          <a:srcRect t="3886" b="54778"/>
          <a:stretch>
            <a:fillRect/>
          </a:stretch>
        </p:blipFill>
        <p:spPr bwMode="auto">
          <a:xfrm>
            <a:off x="2928938" y="3286125"/>
            <a:ext cx="2928937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Nach unten gekrümmter Pfeil 28"/>
          <p:cNvSpPr>
            <a:spLocks noChangeArrowheads="1"/>
          </p:cNvSpPr>
          <p:nvPr/>
        </p:nvSpPr>
        <p:spPr bwMode="auto">
          <a:xfrm>
            <a:off x="1000125" y="2786063"/>
            <a:ext cx="3071813" cy="1143000"/>
          </a:xfrm>
          <a:prstGeom prst="curvedDownArrow">
            <a:avLst>
              <a:gd name="adj1" fmla="val 37302"/>
              <a:gd name="adj2" fmla="val 69352"/>
              <a:gd name="adj3" fmla="val 35157"/>
            </a:avLst>
          </a:pr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Nach unten gekrümmter Pfeil 29"/>
          <p:cNvSpPr>
            <a:spLocks noChangeArrowheads="1"/>
          </p:cNvSpPr>
          <p:nvPr/>
        </p:nvSpPr>
        <p:spPr bwMode="auto">
          <a:xfrm flipH="1">
            <a:off x="4643438" y="2786063"/>
            <a:ext cx="3357562" cy="1143000"/>
          </a:xfrm>
          <a:prstGeom prst="curvedDownArrow">
            <a:avLst>
              <a:gd name="adj1" fmla="val 37317"/>
              <a:gd name="adj2" fmla="val 69358"/>
              <a:gd name="adj3" fmla="val 3515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071688" y="1143000"/>
          <a:ext cx="28209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" name="Formel" r:id="rId5" imgW="1498320" imgH="482400" progId="Equation.3">
                  <p:embed/>
                </p:oleObj>
              </mc:Choice>
              <mc:Fallback>
                <p:oleObj name="Formel" r:id="rId5" imgW="149832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1143000"/>
                        <a:ext cx="2820987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Ellipse 17"/>
          <p:cNvSpPr>
            <a:spLocks noChangeArrowheads="1"/>
          </p:cNvSpPr>
          <p:nvPr/>
        </p:nvSpPr>
        <p:spPr bwMode="auto">
          <a:xfrm>
            <a:off x="3209925" y="1789113"/>
            <a:ext cx="414338" cy="3873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000625" y="1154113"/>
          <a:ext cx="257175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" name="Equation" r:id="rId7" imgW="1117440" imgH="482400" progId="Equation.3">
                  <p:embed/>
                </p:oleObj>
              </mc:Choice>
              <mc:Fallback>
                <p:oleObj name="Equation" r:id="rId7" imgW="1117440" imgH="482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1154113"/>
                        <a:ext cx="2571750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17" name="Oval 16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Observed Tropical Ocean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5713" y="1104685"/>
            <a:ext cx="1413967" cy="1226607"/>
            <a:chOff x="962766" y="4962218"/>
            <a:chExt cx="1413967" cy="1226607"/>
          </a:xfrm>
        </p:grpSpPr>
        <p:sp>
          <p:nvSpPr>
            <p:cNvPr id="22" name="Oval 21"/>
            <p:cNvSpPr/>
            <p:nvPr/>
          </p:nvSpPr>
          <p:spPr>
            <a:xfrm>
              <a:off x="962766" y="4962218"/>
              <a:ext cx="1413967" cy="1226607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093614" y="5154379"/>
              <a:ext cx="1031995" cy="815625"/>
              <a:chOff x="2262422" y="4784414"/>
              <a:chExt cx="1031995" cy="815625"/>
            </a:xfrm>
          </p:grpSpPr>
          <p:grpSp>
            <p:nvGrpSpPr>
              <p:cNvPr id="25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28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30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952308" y="47844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62592" y="5230707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0" y="2428875"/>
            <a:ext cx="9144000" cy="3429000"/>
            <a:chOff x="-64" y="2143116"/>
            <a:chExt cx="9144064" cy="3429024"/>
          </a:xfrm>
        </p:grpSpPr>
        <p:pic>
          <p:nvPicPr>
            <p:cNvPr id="5185" name="Picture 2"/>
            <p:cNvPicPr>
              <a:picLocks noChangeAspect="1" noChangeArrowheads="1"/>
            </p:cNvPicPr>
            <p:nvPr/>
          </p:nvPicPr>
          <p:blipFill>
            <a:blip r:embed="rId3"/>
            <a:srcRect l="11000" t="28024" r="51601" b="19928"/>
            <a:stretch>
              <a:fillRect/>
            </a:stretch>
          </p:blipFill>
          <p:spPr bwMode="auto">
            <a:xfrm>
              <a:off x="-64" y="2143116"/>
              <a:ext cx="407199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6" name="Picture 2"/>
            <p:cNvPicPr>
              <a:picLocks noChangeAspect="1" noChangeArrowheads="1"/>
            </p:cNvPicPr>
            <p:nvPr/>
          </p:nvPicPr>
          <p:blipFill>
            <a:blip r:embed="rId3"/>
            <a:srcRect l="60770" t="28024" r="15764" b="19928"/>
            <a:stretch>
              <a:fillRect/>
            </a:stretch>
          </p:blipFill>
          <p:spPr bwMode="auto">
            <a:xfrm>
              <a:off x="4714876" y="2143116"/>
              <a:ext cx="2286016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87" name="Picture 2"/>
            <p:cNvPicPr>
              <a:picLocks noChangeAspect="1" noChangeArrowheads="1"/>
            </p:cNvPicPr>
            <p:nvPr/>
          </p:nvPicPr>
          <p:blipFill>
            <a:blip r:embed="rId3"/>
            <a:srcRect l="87169" t="28024" r="1099" b="19928"/>
            <a:stretch>
              <a:fillRect/>
            </a:stretch>
          </p:blipFill>
          <p:spPr bwMode="auto">
            <a:xfrm>
              <a:off x="8000992" y="2143116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7" name="Picture 2" descr="http://www.cotf.edu/ete/images/modules/elnino/crfig6.GIF"/>
          <p:cNvPicPr>
            <a:picLocks noChangeAspect="1" noChangeArrowheads="1"/>
          </p:cNvPicPr>
          <p:nvPr/>
        </p:nvPicPr>
        <p:blipFill>
          <a:blip r:embed="rId4"/>
          <a:srcRect t="3886" b="54778"/>
          <a:stretch>
            <a:fillRect/>
          </a:stretch>
        </p:blipFill>
        <p:spPr bwMode="auto">
          <a:xfrm>
            <a:off x="3214688" y="3286125"/>
            <a:ext cx="2643187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en 58"/>
          <p:cNvGrpSpPr>
            <a:grpSpLocks/>
          </p:cNvGrpSpPr>
          <p:nvPr/>
        </p:nvGrpSpPr>
        <p:grpSpPr bwMode="auto">
          <a:xfrm>
            <a:off x="785813" y="4714875"/>
            <a:ext cx="3571875" cy="1528763"/>
            <a:chOff x="785786" y="4714876"/>
            <a:chExt cx="3571924" cy="1528778"/>
          </a:xfrm>
        </p:grpSpPr>
        <p:grpSp>
          <p:nvGrpSpPr>
            <p:cNvPr id="5" name="Gruppieren 57"/>
            <p:cNvGrpSpPr>
              <a:grpSpLocks/>
            </p:cNvGrpSpPr>
            <p:nvPr/>
          </p:nvGrpSpPr>
          <p:grpSpPr bwMode="auto">
            <a:xfrm>
              <a:off x="785786" y="4714876"/>
              <a:ext cx="3571924" cy="1528778"/>
              <a:chOff x="785786" y="4714876"/>
              <a:chExt cx="3571924" cy="1528778"/>
            </a:xfrm>
          </p:grpSpPr>
          <p:pic>
            <p:nvPicPr>
              <p:cNvPr id="5181" name="Picture 3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81142" y="5786454"/>
                <a:ext cx="18478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82" name="Nach unten gekrümmter Pfeil 28"/>
              <p:cNvSpPr>
                <a:spLocks noChangeArrowheads="1"/>
              </p:cNvSpPr>
              <p:nvPr/>
            </p:nvSpPr>
            <p:spPr bwMode="auto">
              <a:xfrm flipH="1" flipV="1">
                <a:off x="785786" y="4714876"/>
                <a:ext cx="3571924" cy="928702"/>
              </a:xfrm>
              <a:prstGeom prst="curvedDownArrow">
                <a:avLst>
                  <a:gd name="adj1" fmla="val 97418"/>
                  <a:gd name="adj2" fmla="val 145922"/>
                  <a:gd name="adj3" fmla="val 33981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uppieren 44"/>
            <p:cNvGrpSpPr>
              <a:grpSpLocks/>
            </p:cNvGrpSpPr>
            <p:nvPr/>
          </p:nvGrpSpPr>
          <p:grpSpPr bwMode="auto">
            <a:xfrm>
              <a:off x="1357290" y="4857760"/>
              <a:ext cx="500066" cy="461665"/>
              <a:chOff x="4286248" y="5929330"/>
              <a:chExt cx="500066" cy="461665"/>
            </a:xfrm>
          </p:grpSpPr>
          <p:sp>
            <p:nvSpPr>
              <p:cNvPr id="5178" name="Textfeld 41"/>
              <p:cNvSpPr txBox="1">
                <a:spLocks noChangeArrowheads="1"/>
              </p:cNvSpPr>
              <p:nvPr/>
            </p:nvSpPr>
            <p:spPr bwMode="auto">
              <a:xfrm>
                <a:off x="4286248" y="5929330"/>
                <a:ext cx="45236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+</a:t>
                </a:r>
              </a:p>
            </p:txBody>
          </p:sp>
          <p:sp>
            <p:nvSpPr>
              <p:cNvPr id="5179" name="Ellipse 42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0" name="Ellipse 43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uppieren 61"/>
          <p:cNvGrpSpPr>
            <a:grpSpLocks/>
          </p:cNvGrpSpPr>
          <p:nvPr/>
        </p:nvGrpSpPr>
        <p:grpSpPr bwMode="auto">
          <a:xfrm>
            <a:off x="473075" y="1214438"/>
            <a:ext cx="4027488" cy="2571750"/>
            <a:chOff x="473059" y="1214438"/>
            <a:chExt cx="4027504" cy="2571750"/>
          </a:xfrm>
        </p:grpSpPr>
        <p:grpSp>
          <p:nvGrpSpPr>
            <p:cNvPr id="8" name="Gruppieren 27"/>
            <p:cNvGrpSpPr>
              <a:grpSpLocks/>
            </p:cNvGrpSpPr>
            <p:nvPr/>
          </p:nvGrpSpPr>
          <p:grpSpPr bwMode="auto">
            <a:xfrm>
              <a:off x="473059" y="1214438"/>
              <a:ext cx="4027504" cy="2571750"/>
              <a:chOff x="473059" y="1214438"/>
              <a:chExt cx="4027504" cy="2571750"/>
            </a:xfrm>
          </p:grpSpPr>
          <p:sp>
            <p:nvSpPr>
              <p:cNvPr id="5172" name="Nach unten gekrümmter Pfeil 28"/>
              <p:cNvSpPr>
                <a:spLocks noChangeArrowheads="1"/>
              </p:cNvSpPr>
              <p:nvPr/>
            </p:nvSpPr>
            <p:spPr bwMode="auto">
              <a:xfrm>
                <a:off x="1000125" y="2643188"/>
                <a:ext cx="3500438" cy="1143000"/>
              </a:xfrm>
              <a:prstGeom prst="curvedDownArrow">
                <a:avLst>
                  <a:gd name="adj1" fmla="val 35361"/>
                  <a:gd name="adj2" fmla="val 110846"/>
                  <a:gd name="adj3" fmla="val 35079"/>
                </a:avLst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" name="Gruppieren 26"/>
              <p:cNvGrpSpPr>
                <a:grpSpLocks/>
              </p:cNvGrpSpPr>
              <p:nvPr/>
            </p:nvGrpSpPr>
            <p:grpSpPr bwMode="auto">
              <a:xfrm>
                <a:off x="473059" y="1214438"/>
                <a:ext cx="1812925" cy="1060450"/>
                <a:chOff x="473059" y="1214438"/>
                <a:chExt cx="1812925" cy="1060450"/>
              </a:xfrm>
            </p:grpSpPr>
            <p:sp>
              <p:nvSpPr>
                <p:cNvPr id="5174" name="Ellipse 25"/>
                <p:cNvSpPr>
                  <a:spLocks noChangeArrowheads="1"/>
                </p:cNvSpPr>
                <p:nvPr/>
              </p:nvSpPr>
              <p:spPr bwMode="auto">
                <a:xfrm>
                  <a:off x="928662" y="1785926"/>
                  <a:ext cx="571504" cy="4286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5" name="Ellipse 24"/>
                <p:cNvSpPr>
                  <a:spLocks noChangeArrowheads="1"/>
                </p:cNvSpPr>
                <p:nvPr/>
              </p:nvSpPr>
              <p:spPr bwMode="auto">
                <a:xfrm>
                  <a:off x="928662" y="1285860"/>
                  <a:ext cx="571504" cy="42862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" name="Object 3"/>
                <p:cNvGraphicFramePr>
                  <a:graphicFrameLocks noChangeAspect="1"/>
                </p:cNvGraphicFramePr>
                <p:nvPr/>
              </p:nvGraphicFramePr>
              <p:xfrm>
                <a:off x="473059" y="1214438"/>
                <a:ext cx="1812925" cy="10604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98" name="Equation" r:id="rId6" imgW="787320" imgH="482400" progId="Equation.3">
                        <p:embed/>
                      </p:oleObj>
                    </mc:Choice>
                    <mc:Fallback>
                      <p:oleObj name="Equation" r:id="rId6" imgW="787320" imgH="482400" progId="Equation.3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3059" y="1214438"/>
                              <a:ext cx="1812925" cy="10604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pic>
          <p:nvPicPr>
            <p:cNvPr id="5166" name="Picture 37"/>
            <p:cNvPicPr>
              <a:picLocks noChangeAspect="1" noChangeArrowheads="1"/>
            </p:cNvPicPr>
            <p:nvPr/>
          </p:nvPicPr>
          <p:blipFill>
            <a:blip r:embed="rId8"/>
            <a:srcRect l="13313" r="55621"/>
            <a:stretch>
              <a:fillRect/>
            </a:stretch>
          </p:blipFill>
          <p:spPr bwMode="auto">
            <a:xfrm>
              <a:off x="2285984" y="1357298"/>
              <a:ext cx="128585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67" name="Picture 37"/>
            <p:cNvPicPr>
              <a:picLocks noChangeAspect="1" noChangeArrowheads="1"/>
            </p:cNvPicPr>
            <p:nvPr/>
          </p:nvPicPr>
          <p:blipFill>
            <a:blip r:embed="rId8"/>
            <a:srcRect l="68542" r="-1334"/>
            <a:stretch>
              <a:fillRect/>
            </a:stretch>
          </p:blipFill>
          <p:spPr bwMode="auto">
            <a:xfrm>
              <a:off x="2285984" y="1857364"/>
              <a:ext cx="135732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uppieren 49"/>
            <p:cNvGrpSpPr>
              <a:grpSpLocks/>
            </p:cNvGrpSpPr>
            <p:nvPr/>
          </p:nvGrpSpPr>
          <p:grpSpPr bwMode="auto">
            <a:xfrm>
              <a:off x="3643306" y="3282949"/>
              <a:ext cx="500066" cy="461665"/>
              <a:chOff x="4286248" y="5926155"/>
              <a:chExt cx="500066" cy="461665"/>
            </a:xfrm>
          </p:grpSpPr>
          <p:sp>
            <p:nvSpPr>
              <p:cNvPr id="5169" name="Textfeld 50"/>
              <p:cNvSpPr txBox="1">
                <a:spLocks noChangeArrowheads="1"/>
              </p:cNvSpPr>
              <p:nvPr/>
            </p:nvSpPr>
            <p:spPr bwMode="auto">
              <a:xfrm>
                <a:off x="4337048" y="5926155"/>
                <a:ext cx="33214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5170" name="Ellipse 51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1" name="Ellipse 52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uppieren 60"/>
          <p:cNvGrpSpPr>
            <a:grpSpLocks/>
          </p:cNvGrpSpPr>
          <p:nvPr/>
        </p:nvGrpSpPr>
        <p:grpSpPr bwMode="auto">
          <a:xfrm>
            <a:off x="4786313" y="1214438"/>
            <a:ext cx="4357687" cy="2514600"/>
            <a:chOff x="4786314" y="1214422"/>
            <a:chExt cx="4357687" cy="2514317"/>
          </a:xfrm>
        </p:grpSpPr>
        <p:grpSp>
          <p:nvGrpSpPr>
            <p:cNvPr id="12" name="Gruppieren 34"/>
            <p:cNvGrpSpPr>
              <a:grpSpLocks/>
            </p:cNvGrpSpPr>
            <p:nvPr/>
          </p:nvGrpSpPr>
          <p:grpSpPr bwMode="auto">
            <a:xfrm>
              <a:off x="4786314" y="1214422"/>
              <a:ext cx="3071834" cy="2500312"/>
              <a:chOff x="4786313" y="1214438"/>
              <a:chExt cx="3071834" cy="2500312"/>
            </a:xfrm>
          </p:grpSpPr>
          <p:sp>
            <p:nvSpPr>
              <p:cNvPr id="5161" name="Ellipse 32"/>
              <p:cNvSpPr>
                <a:spLocks noChangeArrowheads="1"/>
              </p:cNvSpPr>
              <p:nvPr/>
            </p:nvSpPr>
            <p:spPr bwMode="auto">
              <a:xfrm>
                <a:off x="6572263" y="1857364"/>
                <a:ext cx="500066" cy="357190"/>
              </a:xfrm>
              <a:prstGeom prst="ellipse">
                <a:avLst/>
              </a:prstGeom>
              <a:solidFill>
                <a:srgbClr val="00B050">
                  <a:alpha val="50195"/>
                </a:srgbClr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2" name="Ellipse 31"/>
              <p:cNvSpPr>
                <a:spLocks noChangeArrowheads="1"/>
              </p:cNvSpPr>
              <p:nvPr/>
            </p:nvSpPr>
            <p:spPr bwMode="auto">
              <a:xfrm>
                <a:off x="6572263" y="1357298"/>
                <a:ext cx="500066" cy="357190"/>
              </a:xfrm>
              <a:prstGeom prst="ellipse">
                <a:avLst/>
              </a:prstGeom>
              <a:solidFill>
                <a:srgbClr val="00B050">
                  <a:alpha val="50195"/>
                </a:srgbClr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3" name="Gruppieren 24"/>
              <p:cNvGrpSpPr>
                <a:grpSpLocks/>
              </p:cNvGrpSpPr>
              <p:nvPr/>
            </p:nvGrpSpPr>
            <p:grpSpPr bwMode="auto">
              <a:xfrm>
                <a:off x="4786313" y="1214438"/>
                <a:ext cx="3071834" cy="2500312"/>
                <a:chOff x="4786314" y="1214422"/>
                <a:chExt cx="3071846" cy="2500322"/>
              </a:xfrm>
            </p:grpSpPr>
            <p:graphicFrame>
              <p:nvGraphicFramePr>
                <p:cNvPr id="5122" name="Object 4"/>
                <p:cNvGraphicFramePr>
                  <a:graphicFrameLocks noChangeAspect="1"/>
                </p:cNvGraphicFramePr>
                <p:nvPr/>
              </p:nvGraphicFramePr>
              <p:xfrm>
                <a:off x="6103965" y="1214422"/>
                <a:ext cx="1754195" cy="10604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699" name="Formel" r:id="rId9" imgW="761760" imgH="482400" progId="Equation.3">
                        <p:embed/>
                      </p:oleObj>
                    </mc:Choice>
                    <mc:Fallback>
                      <p:oleObj name="Formel" r:id="rId9" imgW="761760" imgH="482400" progId="Equation.3">
                        <p:embed/>
                        <p:pic>
                          <p:nvPicPr>
                            <p:cNvPr id="0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03965" y="1214422"/>
                              <a:ext cx="1754195" cy="10604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164" name="Nach unten gekrümmter Pfeil 29"/>
                <p:cNvSpPr>
                  <a:spLocks noChangeArrowheads="1"/>
                </p:cNvSpPr>
                <p:nvPr/>
              </p:nvSpPr>
              <p:spPr bwMode="auto">
                <a:xfrm flipH="1">
                  <a:off x="4786314" y="2571744"/>
                  <a:ext cx="2786082" cy="1143000"/>
                </a:xfrm>
                <a:prstGeom prst="curvedDownArrow">
                  <a:avLst>
                    <a:gd name="adj1" fmla="val 19060"/>
                    <a:gd name="adj2" fmla="val 68104"/>
                    <a:gd name="adj3" fmla="val 26269"/>
                  </a:avLst>
                </a:prstGeom>
                <a:solidFill>
                  <a:srgbClr val="00B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5155" name="Picture 3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58148" y="1404635"/>
              <a:ext cx="1285852" cy="257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6" name="Picture 3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858149" y="1857364"/>
              <a:ext cx="1285852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uppieren 53"/>
            <p:cNvGrpSpPr>
              <a:grpSpLocks/>
            </p:cNvGrpSpPr>
            <p:nvPr/>
          </p:nvGrpSpPr>
          <p:grpSpPr bwMode="auto">
            <a:xfrm>
              <a:off x="4989511" y="3267074"/>
              <a:ext cx="500066" cy="461665"/>
              <a:chOff x="4286248" y="5926155"/>
              <a:chExt cx="500066" cy="461665"/>
            </a:xfrm>
          </p:grpSpPr>
          <p:sp>
            <p:nvSpPr>
              <p:cNvPr id="5158" name="Textfeld 54"/>
              <p:cNvSpPr txBox="1">
                <a:spLocks noChangeArrowheads="1"/>
              </p:cNvSpPr>
              <p:nvPr/>
            </p:nvSpPr>
            <p:spPr bwMode="auto">
              <a:xfrm>
                <a:off x="4337048" y="5926155"/>
                <a:ext cx="33214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5159" name="Ellipse 55"/>
              <p:cNvSpPr>
                <a:spLocks noChangeArrowheads="1"/>
              </p:cNvSpPr>
              <p:nvPr/>
            </p:nvSpPr>
            <p:spPr bwMode="auto">
              <a:xfrm>
                <a:off x="4286248" y="6000768"/>
                <a:ext cx="500066" cy="357190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0" name="Ellipse 56"/>
              <p:cNvSpPr>
                <a:spLocks noChangeArrowheads="1"/>
              </p:cNvSpPr>
              <p:nvPr/>
            </p:nvSpPr>
            <p:spPr bwMode="auto">
              <a:xfrm>
                <a:off x="4329111" y="5997593"/>
                <a:ext cx="357190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uppieren 65"/>
          <p:cNvGrpSpPr>
            <a:grpSpLocks/>
          </p:cNvGrpSpPr>
          <p:nvPr/>
        </p:nvGrpSpPr>
        <p:grpSpPr bwMode="auto">
          <a:xfrm>
            <a:off x="4357688" y="4714875"/>
            <a:ext cx="3571875" cy="1428750"/>
            <a:chOff x="4357688" y="4714873"/>
            <a:chExt cx="3571895" cy="1428771"/>
          </a:xfrm>
        </p:grpSpPr>
        <p:grpSp>
          <p:nvGrpSpPr>
            <p:cNvPr id="18" name="Gruppieren 59"/>
            <p:cNvGrpSpPr>
              <a:grpSpLocks/>
            </p:cNvGrpSpPr>
            <p:nvPr/>
          </p:nvGrpSpPr>
          <p:grpSpPr bwMode="auto">
            <a:xfrm>
              <a:off x="4357688" y="4714873"/>
              <a:ext cx="3571895" cy="928894"/>
              <a:chOff x="4357686" y="4714884"/>
              <a:chExt cx="3571900" cy="928702"/>
            </a:xfrm>
          </p:grpSpPr>
          <p:sp>
            <p:nvSpPr>
              <p:cNvPr id="5145" name="Nach unten gekrümmter Pfeil 28"/>
              <p:cNvSpPr>
                <a:spLocks noChangeArrowheads="1"/>
              </p:cNvSpPr>
              <p:nvPr/>
            </p:nvSpPr>
            <p:spPr bwMode="auto">
              <a:xfrm flipV="1">
                <a:off x="4357686" y="4714884"/>
                <a:ext cx="3571900" cy="928702"/>
              </a:xfrm>
              <a:prstGeom prst="curvedDownArrow">
                <a:avLst>
                  <a:gd name="adj1" fmla="val 34384"/>
                  <a:gd name="adj2" fmla="val 81605"/>
                  <a:gd name="adj3" fmla="val 28588"/>
                </a:avLst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" name="Gruppieren 45"/>
              <p:cNvGrpSpPr>
                <a:grpSpLocks/>
              </p:cNvGrpSpPr>
              <p:nvPr/>
            </p:nvGrpSpPr>
            <p:grpSpPr bwMode="auto">
              <a:xfrm>
                <a:off x="7358082" y="4714884"/>
                <a:ext cx="357190" cy="285756"/>
                <a:chOff x="4286248" y="5929330"/>
                <a:chExt cx="500066" cy="428628"/>
              </a:xfrm>
            </p:grpSpPr>
            <p:sp>
              <p:nvSpPr>
                <p:cNvPr id="5147" name="Textfeld 46"/>
                <p:cNvSpPr txBox="1">
                  <a:spLocks noChangeArrowheads="1"/>
                </p:cNvSpPr>
                <p:nvPr/>
              </p:nvSpPr>
              <p:spPr bwMode="auto">
                <a:xfrm>
                  <a:off x="4286248" y="5929330"/>
                  <a:ext cx="396851" cy="397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de-DE" sz="1400" b="1"/>
                    <a:t>+</a:t>
                  </a:r>
                </a:p>
              </p:txBody>
            </p:sp>
            <p:sp>
              <p:nvSpPr>
                <p:cNvPr id="5148" name="Ellipse 47"/>
                <p:cNvSpPr>
                  <a:spLocks noChangeArrowheads="1"/>
                </p:cNvSpPr>
                <p:nvPr/>
              </p:nvSpPr>
              <p:spPr bwMode="auto">
                <a:xfrm>
                  <a:off x="4286248" y="6000768"/>
                  <a:ext cx="500066" cy="35719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9" name="Ellipse 48"/>
                <p:cNvSpPr>
                  <a:spLocks noChangeArrowheads="1"/>
                </p:cNvSpPr>
                <p:nvPr/>
              </p:nvSpPr>
              <p:spPr bwMode="auto">
                <a:xfrm>
                  <a:off x="4329111" y="5997593"/>
                  <a:ext cx="357190" cy="35719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uppieren 64"/>
            <p:cNvGrpSpPr>
              <a:grpSpLocks/>
            </p:cNvGrpSpPr>
            <p:nvPr/>
          </p:nvGrpSpPr>
          <p:grpSpPr bwMode="auto">
            <a:xfrm>
              <a:off x="5286380" y="5715016"/>
              <a:ext cx="1755765" cy="428628"/>
              <a:chOff x="4929190" y="6072206"/>
              <a:chExt cx="2255831" cy="468292"/>
            </a:xfrm>
          </p:grpSpPr>
          <p:pic>
            <p:nvPicPr>
              <p:cNvPr id="5143" name="Picture 63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929190" y="6072206"/>
                <a:ext cx="1352550" cy="46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4" name="Picture 64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6184896" y="6102348"/>
                <a:ext cx="1000125" cy="438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2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70" name="Oval 69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5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72" name="Rectangle 3"/>
          <p:cNvSpPr txBox="1">
            <a:spLocks noChangeArrowheads="1"/>
          </p:cNvSpPr>
          <p:nvPr/>
        </p:nvSpPr>
        <p:spPr>
          <a:xfrm>
            <a:off x="1500178" y="123977"/>
            <a:ext cx="6274971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>
                <a:solidFill>
                  <a:srgbClr val="F2F2F2"/>
                </a:solidFill>
              </a:rPr>
              <a:t>Observed Tropical Ocean Interactions</a:t>
            </a:r>
            <a:endParaRPr lang="en-US" sz="4000" dirty="0">
              <a:solidFill>
                <a:srgbClr val="FFC000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68565" y="83246"/>
            <a:ext cx="1073479" cy="971139"/>
            <a:chOff x="962766" y="4962218"/>
            <a:chExt cx="1413967" cy="1226607"/>
          </a:xfrm>
        </p:grpSpPr>
        <p:sp>
          <p:nvSpPr>
            <p:cNvPr id="68" name="Oval 67"/>
            <p:cNvSpPr/>
            <p:nvPr/>
          </p:nvSpPr>
          <p:spPr>
            <a:xfrm>
              <a:off x="962766" y="4962218"/>
              <a:ext cx="1413967" cy="1226607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93614" y="5154379"/>
              <a:ext cx="1031995" cy="835035"/>
              <a:chOff x="2262422" y="4784414"/>
              <a:chExt cx="1031995" cy="835035"/>
            </a:xfrm>
          </p:grpSpPr>
          <p:grpSp>
            <p:nvGrpSpPr>
              <p:cNvPr id="73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76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78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79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80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77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2952308" y="4784414"/>
                <a:ext cx="328028" cy="388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</a:t>
                </a:r>
                <a:endParaRPr lang="en-US" sz="14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362592" y="5230708"/>
                <a:ext cx="300082" cy="38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h</a:t>
                </a:r>
                <a:endParaRPr lang="en-US" sz="1400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" name="Oval 2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47702" y="123977"/>
            <a:ext cx="6027447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ECHAM5  Tropical </a:t>
            </a:r>
            <a:r>
              <a:rPr lang="en-US" sz="4000" dirty="0">
                <a:solidFill>
                  <a:srgbClr val="F2F2F2"/>
                </a:solidFill>
              </a:rPr>
              <a:t>Ocean Interactions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94" y="1776526"/>
            <a:ext cx="7074153" cy="5089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4869" y="1017029"/>
            <a:ext cx="4628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500yrs long model simulations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6483" y="98033"/>
            <a:ext cx="1482916" cy="1247475"/>
            <a:chOff x="1100527" y="1665026"/>
            <a:chExt cx="1787655" cy="1247475"/>
          </a:xfrm>
        </p:grpSpPr>
        <p:sp>
          <p:nvSpPr>
            <p:cNvPr id="20" name="Oval 19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23" name="Up-Down Arrow 22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Up-Down Arrow 23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32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9" name="Cube 68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Cube 137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34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7" name="Left-Right Arrow 6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" name="Left-Right Arrow 6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5" name="Left-Right Arrow 6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6" name="Left-Right Arrow 6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3" name="Left-Right Arrow 6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4" name="Left-Right Arrow 6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Left-Right Arrow 6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5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6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8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6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7" name="Left-Right Arrow 36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Left-Right Arrow 37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27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9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6597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" name="Oval 2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1381" y="123977"/>
            <a:ext cx="6253768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ECHAM5  Tropical </a:t>
            </a:r>
            <a:r>
              <a:rPr lang="en-US" sz="4000" dirty="0">
                <a:solidFill>
                  <a:srgbClr val="F2F2F2"/>
                </a:solidFill>
              </a:rPr>
              <a:t>Ocean Interactions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299" y="1054385"/>
            <a:ext cx="5761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 </a:t>
            </a:r>
            <a:r>
              <a:rPr lang="en-US" sz="2800" i="1" dirty="0"/>
              <a:t>p</a:t>
            </a:r>
            <a:r>
              <a:rPr lang="en-US" sz="2800" i="1" dirty="0" smtClean="0"/>
              <a:t>erfect</a:t>
            </a:r>
            <a:r>
              <a:rPr lang="en-US" sz="2800" dirty="0" smtClean="0"/>
              <a:t> model forecast ensembles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88" y="2321706"/>
            <a:ext cx="5189098" cy="4361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987" y="2054600"/>
            <a:ext cx="358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NINO3 SST  anomaly correlation skill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22" name="Oval 21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24" name="Up-Down Arrow 23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Up-Down Arrow 24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33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70" name="Cube 69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Cube 137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Cube 140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35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8" name="Left-Right Arrow 6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9" name="Left-Right Arrow 6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6" name="Left-Right Arrow 6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" name="Left-Right Arrow 6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4" name="Left-Right Arrow 6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5" name="Left-Right Arrow 6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2" name="Left-Right Arrow 6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3" name="Left-Right Arrow 6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6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6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7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9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7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4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8" name="Left-Right Arrow 37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Left-Right Arrow 38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28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30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311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74469" y="2528434"/>
            <a:ext cx="4807878" cy="1400631"/>
            <a:chOff x="295750" y="2528434"/>
            <a:chExt cx="4807878" cy="1400631"/>
          </a:xfrm>
        </p:grpSpPr>
        <p:sp>
          <p:nvSpPr>
            <p:cNvPr id="20" name="TextBox 19"/>
            <p:cNvSpPr txBox="1"/>
            <p:nvPr/>
          </p:nvSpPr>
          <p:spPr>
            <a:xfrm>
              <a:off x="1653287" y="2961709"/>
              <a:ext cx="3450341" cy="569387"/>
            </a:xfrm>
            <a:prstGeom prst="rect">
              <a:avLst/>
            </a:prstGeom>
            <a:solidFill>
              <a:srgbClr val="7DD552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Connections</a:t>
              </a:r>
              <a:endParaRPr lang="en-US" sz="31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5750" y="2528434"/>
              <a:ext cx="1500635" cy="1400631"/>
              <a:chOff x="2425704" y="1428793"/>
              <a:chExt cx="2257854" cy="177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425704" y="1428793"/>
                <a:ext cx="2257854" cy="1771000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rcRect t="20954" b="12472"/>
              <a:stretch>
                <a:fillRect/>
              </a:stretch>
            </p:blipFill>
            <p:spPr>
              <a:xfrm>
                <a:off x="2743725" y="1816818"/>
                <a:ext cx="1590706" cy="1062595"/>
              </a:xfrm>
              <a:prstGeom prst="rect">
                <a:avLst/>
              </a:prstGeom>
            </p:spPr>
          </p:pic>
        </p:grpSp>
      </p:grpSp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636717" y="3304861"/>
            <a:ext cx="4686662" cy="1452119"/>
            <a:chOff x="3654005" y="3424681"/>
            <a:chExt cx="4686662" cy="1452119"/>
          </a:xfrm>
        </p:grpSpPr>
        <p:sp>
          <p:nvSpPr>
            <p:cNvPr id="23" name="TextBox 22"/>
            <p:cNvSpPr txBox="1"/>
            <p:nvPr/>
          </p:nvSpPr>
          <p:spPr>
            <a:xfrm>
              <a:off x="3654005" y="3905101"/>
              <a:ext cx="3345793" cy="569387"/>
            </a:xfrm>
            <a:prstGeom prst="rect">
              <a:avLst/>
            </a:prstGeom>
            <a:solidFill>
              <a:srgbClr val="FFFD7E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err="1" smtClean="0"/>
                <a:t>Skewness</a:t>
              </a:r>
              <a:endParaRPr lang="en-US" sz="31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908867" y="3424681"/>
              <a:ext cx="1431800" cy="1452119"/>
              <a:chOff x="6777087" y="3424681"/>
              <a:chExt cx="1638954" cy="158198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77087" y="3424681"/>
                <a:ext cx="1638954" cy="1581985"/>
              </a:xfrm>
              <a:prstGeom prst="ellipse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rcRect r="9406"/>
              <a:stretch>
                <a:fillRect/>
              </a:stretch>
            </p:blipFill>
            <p:spPr>
              <a:xfrm>
                <a:off x="7195194" y="3675686"/>
                <a:ext cx="917946" cy="1013249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2698972" y="1789991"/>
            <a:ext cx="3066965" cy="56938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introduction</a:t>
            </a:r>
            <a:endParaRPr lang="en-US" sz="31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1073178" y="4180777"/>
            <a:ext cx="4818401" cy="1454359"/>
            <a:chOff x="1073178" y="4180777"/>
            <a:chExt cx="4818401" cy="1454359"/>
          </a:xfrm>
        </p:grpSpPr>
        <p:grpSp>
          <p:nvGrpSpPr>
            <p:cNvPr id="31" name="Group 30"/>
            <p:cNvGrpSpPr/>
            <p:nvPr/>
          </p:nvGrpSpPr>
          <p:grpSpPr>
            <a:xfrm>
              <a:off x="1074469" y="4182087"/>
              <a:ext cx="4817110" cy="1453049"/>
              <a:chOff x="267516" y="4449295"/>
              <a:chExt cx="4817110" cy="1453049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653287" y="4876800"/>
                <a:ext cx="3431339" cy="569387"/>
              </a:xfrm>
              <a:prstGeom prst="rect">
                <a:avLst/>
              </a:prstGeom>
              <a:solidFill>
                <a:srgbClr val="FF6600">
                  <a:alpha val="52000"/>
                </a:srgbClr>
              </a:solidFill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smtClean="0"/>
                  <a:t>Slab El Nino</a:t>
                </a:r>
                <a:endParaRPr lang="en-US" sz="310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7516" y="4449295"/>
                <a:ext cx="1521095" cy="1453049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 descr="tail.wags.the.dog.carto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422" y="4382142"/>
              <a:ext cx="1073909" cy="1093118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073178" y="4180777"/>
              <a:ext cx="1521095" cy="1453049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" name="Oval 2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1087" y="123977"/>
            <a:ext cx="6304062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ECHAM5  Tropical </a:t>
            </a:r>
            <a:r>
              <a:rPr lang="en-US" sz="4000" dirty="0">
                <a:solidFill>
                  <a:srgbClr val="F2F2F2"/>
                </a:solidFill>
              </a:rPr>
              <a:t>Ocean Interactions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2095" y="1054385"/>
            <a:ext cx="663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 </a:t>
            </a:r>
            <a:r>
              <a:rPr lang="en-US" sz="2800" i="1" u="sng" dirty="0" smtClean="0"/>
              <a:t>selected</a:t>
            </a:r>
            <a:r>
              <a:rPr lang="en-US" sz="2800" dirty="0" smtClean="0"/>
              <a:t> events model forecast ensembles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84047" y="2116860"/>
            <a:ext cx="278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</a:t>
            </a:r>
            <a:r>
              <a:rPr lang="en-US" dirty="0"/>
              <a:t>m</a:t>
            </a:r>
            <a:r>
              <a:rPr lang="en-US" dirty="0" smtClean="0"/>
              <a:t>ean SST evolution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23931"/>
            <a:ext cx="4348764" cy="36377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82503" y="2137534"/>
            <a:ext cx="4363926" cy="3897154"/>
            <a:chOff x="4482503" y="2137534"/>
            <a:chExt cx="4363926" cy="3897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2503" y="2459173"/>
              <a:ext cx="4363926" cy="357551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13730" y="2137534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Forecast ensemble mean SST</a:t>
              </a:r>
              <a:endParaRPr lang="en-US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146" name="Oval 145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48" name="Up-Down Arrow 147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Up-Down Arrow 148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0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157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194" name="Cube 193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Cube 194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Cube 195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Cube 196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Cube 197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Cube 198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Cube 199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Cube 200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Cube 201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Cube 202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Cube 203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Cube 204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Cube 205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Cube 206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Cube 207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Cube 208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Cube 209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Cube 210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Cube 211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Cube 212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Cube 213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Cube 214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Cube 215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Cube 216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Cube 217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Cube 218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Cube 219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Cube 220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Cube 221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Cube 222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Cube 223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Cube 224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Cube 225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Cube 226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Cube 229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Cube 230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Cube 231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Cube 232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Cube 233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Cube 234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Cube 235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Cube 238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Cube 239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Cube 240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Cube 241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Cube 242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Cube 243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Cube 244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Cube 245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Cube 246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Cube 247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Cube 248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Cube 249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Cube 250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Cube 251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Cube 252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Cube 253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Cube 254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Cube 255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Cube 256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Cube 257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Cube 258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Cube 259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Cube 260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Cube 261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Cube 262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Cube 263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Cube 264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8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159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18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2" name="Left-Right Arrow 19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3" name="Left-Right Arrow 19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3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0" name="Left-Right Arrow 18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1" name="Left-Right Arrow 19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4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8" name="Left-Right Arrow 18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9" name="Left-Right Arrow 18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5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6" name="Left-Right Arrow 18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7" name="Left-Right Arrow 18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0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17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0" name="Left-Right Arrow 17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1" name="Left-Right Arrow 18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7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78" name="Left-Right Arrow 17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9" name="Left-Right Arrow 17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7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76" name="Left-Right Arrow 17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7" name="Left-Right Arrow 17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7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74" name="Left-Right Arrow 17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5" name="Left-Right Arrow 17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1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164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68" name="Left-Right Arrow 16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9" name="Left-Right Arrow 16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6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66" name="Left-Right Arrow 16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7" name="Left-Right Arrow 16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62" name="Left-Right Arrow 161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Left-Right Arrow 162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52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154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3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5152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" name="Oval 2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84248" y="123977"/>
            <a:ext cx="6190901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F2F2F2"/>
                </a:solidFill>
              </a:rPr>
              <a:t>ECHAM5  Tropical </a:t>
            </a:r>
            <a:r>
              <a:rPr lang="en-US" sz="4000" dirty="0">
                <a:solidFill>
                  <a:srgbClr val="F2F2F2"/>
                </a:solidFill>
              </a:rPr>
              <a:t>Ocean Interactions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9759" y="1054385"/>
            <a:ext cx="663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 selected events model forecast ensembles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35019" y="1905174"/>
            <a:ext cx="346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</a:t>
            </a:r>
            <a:r>
              <a:rPr lang="en-US" dirty="0"/>
              <a:t>m</a:t>
            </a:r>
            <a:r>
              <a:rPr lang="en-US" dirty="0" smtClean="0"/>
              <a:t>ean zonal wind evolution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7" y="2278736"/>
            <a:ext cx="4340071" cy="4052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00237" y="1908150"/>
            <a:ext cx="26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Difference: NOAI - control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984" y="2253833"/>
            <a:ext cx="4219034" cy="40528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12" name="Oval 11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6" name="Up-Down Arrow 15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Up-Down Arrow 16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5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2" name="Cube 61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7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7" name="Left-Right Arrow 3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0" name="Left-Right Arrow 29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Left-Right Arrow 30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20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2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325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3178" y="1789991"/>
            <a:ext cx="6250201" cy="3845145"/>
            <a:chOff x="1073178" y="1789991"/>
            <a:chExt cx="6250201" cy="3845145"/>
          </a:xfrm>
        </p:grpSpPr>
        <p:grpSp>
          <p:nvGrpSpPr>
            <p:cNvPr id="21" name="Group 20"/>
            <p:cNvGrpSpPr/>
            <p:nvPr/>
          </p:nvGrpSpPr>
          <p:grpSpPr>
            <a:xfrm>
              <a:off x="1074469" y="2528434"/>
              <a:ext cx="4807878" cy="1400631"/>
              <a:chOff x="295750" y="2528434"/>
              <a:chExt cx="4807878" cy="140063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653287" y="2961709"/>
                <a:ext cx="3450341" cy="569387"/>
              </a:xfrm>
              <a:prstGeom prst="rect">
                <a:avLst/>
              </a:prstGeom>
              <a:solidFill>
                <a:srgbClr val="7DD552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smtClean="0"/>
                  <a:t>Connections</a:t>
                </a:r>
                <a:endParaRPr lang="en-US" sz="3100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95750" y="2528434"/>
                <a:ext cx="1500635" cy="1400631"/>
                <a:chOff x="2425704" y="1428793"/>
                <a:chExt cx="2257854" cy="17710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425704" y="1428793"/>
                  <a:ext cx="2257854" cy="1771000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rcRect t="20954" b="12472"/>
                <a:stretch>
                  <a:fillRect/>
                </a:stretch>
              </p:blipFill>
              <p:spPr>
                <a:xfrm>
                  <a:off x="2743725" y="1816818"/>
                  <a:ext cx="1590706" cy="106259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2636717" y="3304861"/>
              <a:ext cx="4686662" cy="1452119"/>
              <a:chOff x="3654005" y="3424681"/>
              <a:chExt cx="4686662" cy="145211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54005" y="3905101"/>
                <a:ext cx="3345793" cy="569387"/>
              </a:xfrm>
              <a:prstGeom prst="rect">
                <a:avLst/>
              </a:prstGeom>
              <a:solidFill>
                <a:srgbClr val="FFFD7E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err="1" smtClean="0"/>
                  <a:t>Skewness</a:t>
                </a:r>
                <a:endParaRPr lang="en-US" sz="3100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908867" y="3424681"/>
                <a:ext cx="1431800" cy="1452119"/>
                <a:chOff x="6777087" y="3424681"/>
                <a:chExt cx="1638954" cy="1581985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777087" y="3424681"/>
                  <a:ext cx="1638954" cy="1581985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rcRect r="9406"/>
                <a:stretch>
                  <a:fillRect/>
                </a:stretch>
              </p:blipFill>
              <p:spPr>
                <a:xfrm>
                  <a:off x="7195194" y="3675686"/>
                  <a:ext cx="917946" cy="10132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/>
            <p:cNvGrpSpPr/>
            <p:nvPr/>
          </p:nvGrpSpPr>
          <p:grpSpPr>
            <a:xfrm>
              <a:off x="1073178" y="4180777"/>
              <a:ext cx="4809169" cy="1454359"/>
              <a:chOff x="1073178" y="4180777"/>
              <a:chExt cx="4809169" cy="145435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074469" y="4182087"/>
                <a:ext cx="4807878" cy="1453049"/>
                <a:chOff x="267516" y="4449295"/>
                <a:chExt cx="4807878" cy="1453049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644055" y="4888387"/>
                  <a:ext cx="3431339" cy="569387"/>
                </a:xfrm>
                <a:prstGeom prst="rect">
                  <a:avLst/>
                </a:prstGeom>
                <a:solidFill>
                  <a:srgbClr val="FF6600">
                    <a:alpha val="52000"/>
                  </a:srgbClr>
                </a:solidFill>
                <a:ln w="3810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100" dirty="0"/>
                    <a:t>Slab El Nino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67516" y="4449295"/>
                  <a:ext cx="1521095" cy="1453049"/>
                </a:xfrm>
                <a:prstGeom prst="ellipse">
                  <a:avLst/>
                </a:prstGeom>
                <a:solidFill>
                  <a:srgbClr val="FFFFFF"/>
                </a:solidFill>
                <a:ln w="5715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4" descr="tail.wags.the.dog.cartoon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422" y="4382142"/>
                <a:ext cx="1073909" cy="1093118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1073178" y="4180777"/>
                <a:ext cx="1521095" cy="145304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1076262" y="2515982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75104" y="296170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5104" y="462117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73179" y="4181040"/>
              <a:ext cx="1539122" cy="1454096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8972" y="1789991"/>
              <a:ext cx="3066965" cy="5693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introduction</a:t>
              </a:r>
              <a:endParaRPr lang="en-US" sz="3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74070" y="1789991"/>
              <a:ext cx="3091868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1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Niño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Skewness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pic>
        <p:nvPicPr>
          <p:cNvPr id="11" name="Picture 10" descr="elnino.timeserie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16" y="1125701"/>
            <a:ext cx="6516065" cy="2277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259" y="3546570"/>
            <a:ext cx="4023109" cy="301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78963" y="123977"/>
            <a:ext cx="6952517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ECHAM5 -recharge oscillator 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504" y="1102313"/>
            <a:ext cx="3633573" cy="2091695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915" y="3706614"/>
            <a:ext cx="3675999" cy="2765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35" y="3664605"/>
            <a:ext cx="3773809" cy="28316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66251" y="1375741"/>
            <a:ext cx="2063338" cy="1714310"/>
            <a:chOff x="1100527" y="1665026"/>
            <a:chExt cx="1787655" cy="1247475"/>
          </a:xfrm>
        </p:grpSpPr>
        <p:sp>
          <p:nvSpPr>
            <p:cNvPr id="10" name="Oval 9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3" name="Up-Down Arrow 12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Up-Down Arrow 13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3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0" name="Cube 59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5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6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6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7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9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2" name="Left-Right Arrow 3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8" name="Left-Right Arrow 27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Left-Right Arrow 28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8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0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02" y="1239315"/>
            <a:ext cx="5858390" cy="526936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647114" y="123977"/>
            <a:ext cx="5984367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zonal wind response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8" name="Oval 7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11" name="Oval 10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3" name="Up-Down Arrow 12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Up-Down Arrow 13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2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59" name="Cube 58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4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8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6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2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1" name="Left-Right Arrow 3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Left-Right Arrow 3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7" name="Left-Right Arrow 26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Left-Right Arrow 27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7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19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20" y="1523066"/>
            <a:ext cx="6421436" cy="432398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59689" y="123977"/>
            <a:ext cx="5971792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SST-zonal wind stress coupling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10" name="Oval 9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2" name="Up-Down Arrow 11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Up-Down Arrow 12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1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58" name="Cube 57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3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6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7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9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4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5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7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8" name="Left-Right Arrow 3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2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2" name="Left-Right Arrow 3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0" name="Left-Right Arrow 2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Left-Right Arrow 3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6" name="Left-Right Arrow 25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Left-Right Arrow 26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6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18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97" y="3534590"/>
            <a:ext cx="4481897" cy="31991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150" y="1018768"/>
            <a:ext cx="7761579" cy="2372045"/>
            <a:chOff x="438150" y="874984"/>
            <a:chExt cx="7761579" cy="28316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730" y="916993"/>
              <a:ext cx="3675999" cy="27656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50" y="874984"/>
              <a:ext cx="3773809" cy="2831630"/>
            </a:xfrm>
            <a:prstGeom prst="rect">
              <a:avLst/>
            </a:prstGeom>
          </p:spPr>
        </p:pic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8377" y="1239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Non-linear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recharge-oscillator model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10" name="Oval 9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578309" y="2510157"/>
            <a:ext cx="1242839" cy="1024433"/>
            <a:chOff x="1100527" y="1665026"/>
            <a:chExt cx="1787655" cy="1247475"/>
          </a:xfrm>
        </p:grpSpPr>
        <p:sp>
          <p:nvSpPr>
            <p:cNvPr id="13" name="Oval 12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5" name="Up-Down Arrow 14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Up-Down Arrow 15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4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6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0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2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9" name="Left-Right Arrow 28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Left-Right Arrow 29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9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1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33" name="Group 132"/>
          <p:cNvGrpSpPr/>
          <p:nvPr/>
        </p:nvGrpSpPr>
        <p:grpSpPr>
          <a:xfrm>
            <a:off x="5826592" y="5653897"/>
            <a:ext cx="1073479" cy="971139"/>
            <a:chOff x="962766" y="4962218"/>
            <a:chExt cx="1413967" cy="1226607"/>
          </a:xfrm>
        </p:grpSpPr>
        <p:sp>
          <p:nvSpPr>
            <p:cNvPr id="134" name="Oval 133"/>
            <p:cNvSpPr/>
            <p:nvPr/>
          </p:nvSpPr>
          <p:spPr>
            <a:xfrm>
              <a:off x="962766" y="4962218"/>
              <a:ext cx="1413967" cy="1226607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1093614" y="5154379"/>
              <a:ext cx="1031995" cy="835035"/>
              <a:chOff x="2262422" y="4784414"/>
              <a:chExt cx="1031995" cy="835035"/>
            </a:xfrm>
          </p:grpSpPr>
          <p:grpSp>
            <p:nvGrpSpPr>
              <p:cNvPr id="136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139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141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142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143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140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2952308" y="4784414"/>
                <a:ext cx="328028" cy="388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</a:t>
                </a:r>
                <a:endParaRPr lang="en-US" sz="1400" dirty="0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362592" y="5230708"/>
                <a:ext cx="300082" cy="38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h</a:t>
                </a:r>
                <a:endParaRPr lang="en-US" sz="1400" dirty="0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1002" y="1927153"/>
            <a:ext cx="8430775" cy="2901536"/>
            <a:chOff x="346336" y="1961904"/>
            <a:chExt cx="8430775" cy="2901536"/>
          </a:xfrm>
        </p:grpSpPr>
        <p:sp>
          <p:nvSpPr>
            <p:cNvPr id="6" name="Rounded Rectangle 5"/>
            <p:cNvSpPr/>
            <p:nvPr/>
          </p:nvSpPr>
          <p:spPr>
            <a:xfrm>
              <a:off x="346336" y="1961904"/>
              <a:ext cx="8430775" cy="290153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002" y="2502976"/>
              <a:ext cx="3626556" cy="19558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7047" y="2502976"/>
              <a:ext cx="3657070" cy="195589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050460" y="1978594"/>
              <a:ext cx="136307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Niño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06005" y="1975728"/>
              <a:ext cx="141777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 Niña</a:t>
              </a:r>
              <a:endParaRPr lang="en-US" sz="3200" dirty="0"/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65804" y="186852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linear Pattern and Time Evolution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14" name="Oval 13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56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113" y="5113407"/>
            <a:ext cx="4101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smtClean="0"/>
              <a:t>“As </a:t>
            </a:r>
            <a:r>
              <a:rPr lang="en-US" i="1" dirty="0"/>
              <a:t>the variances explained by the first two EOF patterns are well </a:t>
            </a:r>
            <a:r>
              <a:rPr lang="en-US" i="1" dirty="0" smtClean="0"/>
              <a:t>separated … , </a:t>
            </a:r>
            <a:r>
              <a:rPr lang="en-US" i="1" dirty="0"/>
              <a:t>it is reasonable to expect that these two patterns represent different modes of climate variability</a:t>
            </a:r>
            <a:r>
              <a:rPr lang="en-US" i="1" dirty="0" smtClean="0"/>
              <a:t>.”</a:t>
            </a:r>
            <a:endParaRPr lang="en-US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0798" y="1372640"/>
            <a:ext cx="3675919" cy="3715142"/>
            <a:chOff x="610614" y="937247"/>
            <a:chExt cx="3675919" cy="3715142"/>
          </a:xfrm>
        </p:grpSpPr>
        <p:sp>
          <p:nvSpPr>
            <p:cNvPr id="3" name="Rounded Rectangle 2"/>
            <p:cNvSpPr/>
            <p:nvPr/>
          </p:nvSpPr>
          <p:spPr>
            <a:xfrm>
              <a:off x="610614" y="937247"/>
              <a:ext cx="3675919" cy="3715142"/>
            </a:xfrm>
            <a:prstGeom prst="roundRect">
              <a:avLst>
                <a:gd name="adj" fmla="val 935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4240" y="937247"/>
              <a:ext cx="1700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El Nino </a:t>
              </a:r>
              <a:r>
                <a:rPr lang="en-US" b="1" i="1" dirty="0" err="1" smtClean="0"/>
                <a:t>Modoki</a:t>
              </a:r>
              <a:endParaRPr lang="en-US" b="1" i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96012" y="4283057"/>
              <a:ext cx="1936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[Ashok et al. 2007]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70896" y="1225684"/>
              <a:ext cx="3021059" cy="3118433"/>
              <a:chOff x="346024" y="1227172"/>
              <a:chExt cx="3797879" cy="403122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6137" y="3620291"/>
                <a:ext cx="3696838" cy="163810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605668" y="3254543"/>
                <a:ext cx="1566127" cy="437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EOF-2 (10%)</a:t>
                </a:r>
                <a:endParaRPr lang="en-US" sz="1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024" y="1568520"/>
                <a:ext cx="3797879" cy="1673241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536931" y="1227172"/>
                <a:ext cx="1566127" cy="437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EOF-1 (44%)</a:t>
                </a:r>
                <a:endParaRPr lang="en-US" sz="1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000707" y="1353842"/>
            <a:ext cx="3675919" cy="4874066"/>
            <a:chOff x="5000707" y="1077192"/>
            <a:chExt cx="3675919" cy="4874066"/>
          </a:xfrm>
        </p:grpSpPr>
        <p:sp>
          <p:nvSpPr>
            <p:cNvPr id="13" name="Rounded Rectangle 12"/>
            <p:cNvSpPr/>
            <p:nvPr/>
          </p:nvSpPr>
          <p:spPr>
            <a:xfrm>
              <a:off x="5000707" y="1085279"/>
              <a:ext cx="3675919" cy="3715142"/>
            </a:xfrm>
            <a:prstGeom prst="roundRect">
              <a:avLst>
                <a:gd name="adj" fmla="val 935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6709" y="1642080"/>
              <a:ext cx="2729163" cy="130077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77695" y="1077192"/>
              <a:ext cx="1974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Slab Ocean Model</a:t>
              </a:r>
              <a:endParaRPr lang="en-US" b="1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26347" y="2933940"/>
              <a:ext cx="1245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EOF-2 (14%)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71669" y="1365629"/>
              <a:ext cx="1245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EOF-1 (36%)</a:t>
              </a:r>
              <a:endParaRPr lang="en-US" sz="14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8921" y="3260283"/>
              <a:ext cx="2693991" cy="130153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59796" y="5581926"/>
              <a:ext cx="3202745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What is the meaning of EOF-2?</a:t>
              </a:r>
              <a:endParaRPr lang="en-US" b="1" i="1" dirty="0"/>
            </a:p>
          </p:txBody>
        </p:sp>
      </p:grp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4" name="Oval 23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67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8972" y="1789991"/>
            <a:ext cx="3066965" cy="56938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introduction</a:t>
            </a:r>
            <a:endParaRPr lang="en-US" sz="31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73178" y="2515982"/>
            <a:ext cx="6287962" cy="3119154"/>
            <a:chOff x="1073178" y="2515982"/>
            <a:chExt cx="6287962" cy="3119154"/>
          </a:xfrm>
        </p:grpSpPr>
        <p:grpSp>
          <p:nvGrpSpPr>
            <p:cNvPr id="21" name="Group 20"/>
            <p:cNvGrpSpPr/>
            <p:nvPr/>
          </p:nvGrpSpPr>
          <p:grpSpPr>
            <a:xfrm>
              <a:off x="1074469" y="2528434"/>
              <a:ext cx="4807878" cy="1400631"/>
              <a:chOff x="295750" y="2528434"/>
              <a:chExt cx="4807878" cy="140063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653287" y="2961709"/>
                <a:ext cx="3450341" cy="569387"/>
              </a:xfrm>
              <a:prstGeom prst="rect">
                <a:avLst/>
              </a:prstGeom>
              <a:solidFill>
                <a:srgbClr val="7DD552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smtClean="0"/>
                  <a:t>Connections</a:t>
                </a:r>
                <a:endParaRPr lang="en-US" sz="3100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95750" y="2528434"/>
                <a:ext cx="1500635" cy="1400631"/>
                <a:chOff x="2425704" y="1428793"/>
                <a:chExt cx="2257854" cy="17710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425704" y="1428793"/>
                  <a:ext cx="2257854" cy="1771000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rcRect t="20954" b="12472"/>
                <a:stretch>
                  <a:fillRect/>
                </a:stretch>
              </p:blipFill>
              <p:spPr>
                <a:xfrm>
                  <a:off x="2743725" y="1816818"/>
                  <a:ext cx="1590706" cy="106259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2636717" y="3304861"/>
              <a:ext cx="4686662" cy="1452119"/>
              <a:chOff x="3654005" y="3424681"/>
              <a:chExt cx="4686662" cy="145211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54005" y="3905101"/>
                <a:ext cx="3345793" cy="569387"/>
              </a:xfrm>
              <a:prstGeom prst="rect">
                <a:avLst/>
              </a:prstGeom>
              <a:solidFill>
                <a:srgbClr val="FFFD7E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err="1" smtClean="0"/>
                  <a:t>Skewness</a:t>
                </a:r>
                <a:endParaRPr lang="en-US" sz="3100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908867" y="3424681"/>
                <a:ext cx="1431800" cy="1452119"/>
                <a:chOff x="6777087" y="3424681"/>
                <a:chExt cx="1638954" cy="1581985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777087" y="3424681"/>
                  <a:ext cx="1638954" cy="1581985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rcRect r="9406"/>
                <a:stretch>
                  <a:fillRect/>
                </a:stretch>
              </p:blipFill>
              <p:spPr>
                <a:xfrm>
                  <a:off x="7195194" y="3675686"/>
                  <a:ext cx="917946" cy="10132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/>
            <p:cNvGrpSpPr/>
            <p:nvPr/>
          </p:nvGrpSpPr>
          <p:grpSpPr>
            <a:xfrm>
              <a:off x="1073178" y="4180777"/>
              <a:ext cx="4818401" cy="1454359"/>
              <a:chOff x="1073178" y="4180777"/>
              <a:chExt cx="4818401" cy="145435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074469" y="4182087"/>
                <a:ext cx="4817110" cy="1453049"/>
                <a:chOff x="267516" y="4449295"/>
                <a:chExt cx="4817110" cy="1453049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653287" y="4876800"/>
                  <a:ext cx="3431339" cy="569387"/>
                </a:xfrm>
                <a:prstGeom prst="rect">
                  <a:avLst/>
                </a:prstGeom>
                <a:solidFill>
                  <a:srgbClr val="FF6600">
                    <a:alpha val="52000"/>
                  </a:srgbClr>
                </a:solidFill>
                <a:ln w="3810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100" dirty="0"/>
                    <a:t>Slab El Nino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67516" y="4449295"/>
                  <a:ext cx="1521095" cy="1453049"/>
                </a:xfrm>
                <a:prstGeom prst="ellipse">
                  <a:avLst/>
                </a:prstGeom>
                <a:solidFill>
                  <a:srgbClr val="FFFFFF"/>
                </a:solidFill>
                <a:ln w="5715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4" descr="tail.wags.the.dog.cartoon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422" y="4382142"/>
                <a:ext cx="1073909" cy="1093118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1073178" y="4180777"/>
                <a:ext cx="1521095" cy="145304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5860505" y="3317689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36717" y="3785281"/>
              <a:ext cx="3254862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5104" y="460788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73179" y="4181040"/>
              <a:ext cx="1539122" cy="1454096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76262" y="2515982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75104" y="296170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56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83164" y="1434318"/>
            <a:ext cx="7559451" cy="4995581"/>
          </a:xfrm>
          <a:prstGeom prst="roundRect">
            <a:avLst>
              <a:gd name="adj" fmla="val 935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51840" y="2114785"/>
            <a:ext cx="6958313" cy="4063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634390" y="2115377"/>
            <a:ext cx="3275763" cy="2077016"/>
            <a:chOff x="4726333" y="1184183"/>
            <a:chExt cx="3746310" cy="2420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526" y="1295400"/>
              <a:ext cx="3665426" cy="2209800"/>
            </a:xfrm>
            <a:prstGeom prst="rect">
              <a:avLst/>
            </a:prstGeom>
          </p:spPr>
        </p:pic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4726333" y="1184183"/>
              <a:ext cx="3746310" cy="2420200"/>
            </a:xfrm>
            <a:custGeom>
              <a:avLst/>
              <a:gdLst>
                <a:gd name="T0" fmla="*/ 1924 w 3768"/>
                <a:gd name="T1" fmla="*/ 144 h 2712"/>
                <a:gd name="T2" fmla="*/ 2145 w 3768"/>
                <a:gd name="T3" fmla="*/ 158 h 2712"/>
                <a:gd name="T4" fmla="*/ 2380 w 3768"/>
                <a:gd name="T5" fmla="*/ 192 h 2712"/>
                <a:gd name="T6" fmla="*/ 2596 w 3768"/>
                <a:gd name="T7" fmla="*/ 235 h 2712"/>
                <a:gd name="T8" fmla="*/ 2736 w 3768"/>
                <a:gd name="T9" fmla="*/ 283 h 2712"/>
                <a:gd name="T10" fmla="*/ 2942 w 3768"/>
                <a:gd name="T11" fmla="*/ 364 h 2712"/>
                <a:gd name="T12" fmla="*/ 3086 w 3768"/>
                <a:gd name="T13" fmla="*/ 441 h 2712"/>
                <a:gd name="T14" fmla="*/ 3254 w 3768"/>
                <a:gd name="T15" fmla="*/ 566 h 2712"/>
                <a:gd name="T16" fmla="*/ 3360 w 3768"/>
                <a:gd name="T17" fmla="*/ 648 h 2712"/>
                <a:gd name="T18" fmla="*/ 3460 w 3768"/>
                <a:gd name="T19" fmla="*/ 768 h 2712"/>
                <a:gd name="T20" fmla="*/ 3566 w 3768"/>
                <a:gd name="T21" fmla="*/ 936 h 2712"/>
                <a:gd name="T22" fmla="*/ 3638 w 3768"/>
                <a:gd name="T23" fmla="*/ 1089 h 2712"/>
                <a:gd name="T24" fmla="*/ 3672 w 3768"/>
                <a:gd name="T25" fmla="*/ 1224 h 2712"/>
                <a:gd name="T26" fmla="*/ 3676 w 3768"/>
                <a:gd name="T27" fmla="*/ 1353 h 2712"/>
                <a:gd name="T28" fmla="*/ 3672 w 3768"/>
                <a:gd name="T29" fmla="*/ 1507 h 2712"/>
                <a:gd name="T30" fmla="*/ 3633 w 3768"/>
                <a:gd name="T31" fmla="*/ 1641 h 2712"/>
                <a:gd name="T32" fmla="*/ 3566 w 3768"/>
                <a:gd name="T33" fmla="*/ 1790 h 2712"/>
                <a:gd name="T34" fmla="*/ 3422 w 3768"/>
                <a:gd name="T35" fmla="*/ 1996 h 2712"/>
                <a:gd name="T36" fmla="*/ 3283 w 3768"/>
                <a:gd name="T37" fmla="*/ 2131 h 2712"/>
                <a:gd name="T38" fmla="*/ 3144 w 3768"/>
                <a:gd name="T39" fmla="*/ 2236 h 2712"/>
                <a:gd name="T40" fmla="*/ 2923 w 3768"/>
                <a:gd name="T41" fmla="*/ 2361 h 2712"/>
                <a:gd name="T42" fmla="*/ 2688 w 3768"/>
                <a:gd name="T43" fmla="*/ 2457 h 2712"/>
                <a:gd name="T44" fmla="*/ 2472 w 3768"/>
                <a:gd name="T45" fmla="*/ 2510 h 2712"/>
                <a:gd name="T46" fmla="*/ 2150 w 3768"/>
                <a:gd name="T47" fmla="*/ 2563 h 2712"/>
                <a:gd name="T48" fmla="*/ 1929 w 3768"/>
                <a:gd name="T49" fmla="*/ 2572 h 2712"/>
                <a:gd name="T50" fmla="*/ 1632 w 3768"/>
                <a:gd name="T51" fmla="*/ 2553 h 2712"/>
                <a:gd name="T52" fmla="*/ 1372 w 3768"/>
                <a:gd name="T53" fmla="*/ 2500 h 2712"/>
                <a:gd name="T54" fmla="*/ 1123 w 3768"/>
                <a:gd name="T55" fmla="*/ 2448 h 2712"/>
                <a:gd name="T56" fmla="*/ 811 w 3768"/>
                <a:gd name="T57" fmla="*/ 2328 h 2712"/>
                <a:gd name="T58" fmla="*/ 657 w 3768"/>
                <a:gd name="T59" fmla="*/ 2236 h 2712"/>
                <a:gd name="T60" fmla="*/ 350 w 3768"/>
                <a:gd name="T61" fmla="*/ 1992 h 2712"/>
                <a:gd name="T62" fmla="*/ 225 w 3768"/>
                <a:gd name="T63" fmla="*/ 1828 h 2712"/>
                <a:gd name="T64" fmla="*/ 115 w 3768"/>
                <a:gd name="T65" fmla="*/ 1579 h 2712"/>
                <a:gd name="T66" fmla="*/ 86 w 3768"/>
                <a:gd name="T67" fmla="*/ 1411 h 2712"/>
                <a:gd name="T68" fmla="*/ 96 w 3768"/>
                <a:gd name="T69" fmla="*/ 1214 h 2712"/>
                <a:gd name="T70" fmla="*/ 144 w 3768"/>
                <a:gd name="T71" fmla="*/ 1036 h 2712"/>
                <a:gd name="T72" fmla="*/ 225 w 3768"/>
                <a:gd name="T73" fmla="*/ 888 h 2712"/>
                <a:gd name="T74" fmla="*/ 307 w 3768"/>
                <a:gd name="T75" fmla="*/ 777 h 2712"/>
                <a:gd name="T76" fmla="*/ 393 w 3768"/>
                <a:gd name="T77" fmla="*/ 691 h 2712"/>
                <a:gd name="T78" fmla="*/ 508 w 3768"/>
                <a:gd name="T79" fmla="*/ 590 h 2712"/>
                <a:gd name="T80" fmla="*/ 638 w 3768"/>
                <a:gd name="T81" fmla="*/ 494 h 2712"/>
                <a:gd name="T82" fmla="*/ 820 w 3768"/>
                <a:gd name="T83" fmla="*/ 393 h 2712"/>
                <a:gd name="T84" fmla="*/ 1032 w 3768"/>
                <a:gd name="T85" fmla="*/ 302 h 2712"/>
                <a:gd name="T86" fmla="*/ 1204 w 3768"/>
                <a:gd name="T87" fmla="*/ 249 h 2712"/>
                <a:gd name="T88" fmla="*/ 1416 w 3768"/>
                <a:gd name="T89" fmla="*/ 192 h 2712"/>
                <a:gd name="T90" fmla="*/ 1425 w 3768"/>
                <a:gd name="T91" fmla="*/ 0 h 2712"/>
                <a:gd name="T92" fmla="*/ 0 w 3768"/>
                <a:gd name="T93" fmla="*/ 0 h 2712"/>
                <a:gd name="T94" fmla="*/ 24 w 3768"/>
                <a:gd name="T95" fmla="*/ 2712 h 2712"/>
                <a:gd name="T96" fmla="*/ 3768 w 3768"/>
                <a:gd name="T97" fmla="*/ 2712 h 2712"/>
                <a:gd name="T98" fmla="*/ 3753 w 3768"/>
                <a:gd name="T99" fmla="*/ 0 h 2712"/>
                <a:gd name="T100" fmla="*/ 1905 w 3768"/>
                <a:gd name="T101" fmla="*/ 0 h 2712"/>
                <a:gd name="T102" fmla="*/ 1924 w 3768"/>
                <a:gd name="T103" fmla="*/ 144 h 27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68"/>
                <a:gd name="T157" fmla="*/ 0 h 2712"/>
                <a:gd name="T158" fmla="*/ 3768 w 3768"/>
                <a:gd name="T159" fmla="*/ 2712 h 27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68" h="2712">
                  <a:moveTo>
                    <a:pt x="1924" y="144"/>
                  </a:moveTo>
                  <a:lnTo>
                    <a:pt x="2145" y="158"/>
                  </a:lnTo>
                  <a:lnTo>
                    <a:pt x="2380" y="192"/>
                  </a:lnTo>
                  <a:lnTo>
                    <a:pt x="2596" y="235"/>
                  </a:lnTo>
                  <a:lnTo>
                    <a:pt x="2736" y="283"/>
                  </a:lnTo>
                  <a:lnTo>
                    <a:pt x="2942" y="364"/>
                  </a:lnTo>
                  <a:lnTo>
                    <a:pt x="3086" y="441"/>
                  </a:lnTo>
                  <a:lnTo>
                    <a:pt x="3254" y="566"/>
                  </a:lnTo>
                  <a:lnTo>
                    <a:pt x="3360" y="648"/>
                  </a:lnTo>
                  <a:lnTo>
                    <a:pt x="3460" y="768"/>
                  </a:lnTo>
                  <a:lnTo>
                    <a:pt x="3566" y="936"/>
                  </a:lnTo>
                  <a:lnTo>
                    <a:pt x="3638" y="1089"/>
                  </a:lnTo>
                  <a:lnTo>
                    <a:pt x="3672" y="1224"/>
                  </a:lnTo>
                  <a:lnTo>
                    <a:pt x="3676" y="1353"/>
                  </a:lnTo>
                  <a:lnTo>
                    <a:pt x="3672" y="1507"/>
                  </a:lnTo>
                  <a:lnTo>
                    <a:pt x="3633" y="1641"/>
                  </a:lnTo>
                  <a:lnTo>
                    <a:pt x="3566" y="1790"/>
                  </a:lnTo>
                  <a:lnTo>
                    <a:pt x="3422" y="1996"/>
                  </a:lnTo>
                  <a:lnTo>
                    <a:pt x="3283" y="2131"/>
                  </a:lnTo>
                  <a:lnTo>
                    <a:pt x="3144" y="2236"/>
                  </a:lnTo>
                  <a:lnTo>
                    <a:pt x="2923" y="2361"/>
                  </a:lnTo>
                  <a:lnTo>
                    <a:pt x="2688" y="2457"/>
                  </a:lnTo>
                  <a:lnTo>
                    <a:pt x="2472" y="2510"/>
                  </a:lnTo>
                  <a:lnTo>
                    <a:pt x="2150" y="2563"/>
                  </a:lnTo>
                  <a:lnTo>
                    <a:pt x="1929" y="2572"/>
                  </a:lnTo>
                  <a:lnTo>
                    <a:pt x="1632" y="2553"/>
                  </a:lnTo>
                  <a:lnTo>
                    <a:pt x="1372" y="2500"/>
                  </a:lnTo>
                  <a:lnTo>
                    <a:pt x="1123" y="2448"/>
                  </a:lnTo>
                  <a:lnTo>
                    <a:pt x="811" y="2328"/>
                  </a:lnTo>
                  <a:lnTo>
                    <a:pt x="657" y="2236"/>
                  </a:lnTo>
                  <a:lnTo>
                    <a:pt x="350" y="1992"/>
                  </a:lnTo>
                  <a:lnTo>
                    <a:pt x="225" y="1828"/>
                  </a:lnTo>
                  <a:lnTo>
                    <a:pt x="115" y="1579"/>
                  </a:lnTo>
                  <a:lnTo>
                    <a:pt x="86" y="1411"/>
                  </a:lnTo>
                  <a:lnTo>
                    <a:pt x="96" y="1214"/>
                  </a:lnTo>
                  <a:lnTo>
                    <a:pt x="144" y="1036"/>
                  </a:lnTo>
                  <a:lnTo>
                    <a:pt x="225" y="888"/>
                  </a:lnTo>
                  <a:lnTo>
                    <a:pt x="307" y="777"/>
                  </a:lnTo>
                  <a:lnTo>
                    <a:pt x="393" y="691"/>
                  </a:lnTo>
                  <a:lnTo>
                    <a:pt x="508" y="590"/>
                  </a:lnTo>
                  <a:lnTo>
                    <a:pt x="638" y="494"/>
                  </a:lnTo>
                  <a:lnTo>
                    <a:pt x="820" y="393"/>
                  </a:lnTo>
                  <a:lnTo>
                    <a:pt x="1032" y="302"/>
                  </a:lnTo>
                  <a:lnTo>
                    <a:pt x="1204" y="249"/>
                  </a:lnTo>
                  <a:lnTo>
                    <a:pt x="1416" y="192"/>
                  </a:lnTo>
                  <a:lnTo>
                    <a:pt x="1425" y="0"/>
                  </a:lnTo>
                  <a:lnTo>
                    <a:pt x="0" y="0"/>
                  </a:lnTo>
                  <a:lnTo>
                    <a:pt x="24" y="2712"/>
                  </a:lnTo>
                  <a:lnTo>
                    <a:pt x="3768" y="2712"/>
                  </a:lnTo>
                  <a:lnTo>
                    <a:pt x="3753" y="0"/>
                  </a:lnTo>
                  <a:lnTo>
                    <a:pt x="1905" y="0"/>
                  </a:lnTo>
                  <a:lnTo>
                    <a:pt x="1924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33352" y="4097579"/>
            <a:ext cx="3275763" cy="2077016"/>
            <a:chOff x="4700722" y="3664858"/>
            <a:chExt cx="3746310" cy="2420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6876" y="3763191"/>
              <a:ext cx="3579075" cy="2209799"/>
            </a:xfrm>
            <a:prstGeom prst="rect">
              <a:avLst/>
            </a:prstGeom>
          </p:spPr>
        </p:pic>
        <p:sp>
          <p:nvSpPr>
            <p:cNvPr id="8" name="Freeform 23"/>
            <p:cNvSpPr>
              <a:spLocks/>
            </p:cNvSpPr>
            <p:nvPr/>
          </p:nvSpPr>
          <p:spPr bwMode="auto">
            <a:xfrm>
              <a:off x="4700722" y="3664858"/>
              <a:ext cx="3746310" cy="2420200"/>
            </a:xfrm>
            <a:custGeom>
              <a:avLst/>
              <a:gdLst>
                <a:gd name="T0" fmla="*/ 1924 w 3768"/>
                <a:gd name="T1" fmla="*/ 144 h 2712"/>
                <a:gd name="T2" fmla="*/ 2145 w 3768"/>
                <a:gd name="T3" fmla="*/ 158 h 2712"/>
                <a:gd name="T4" fmla="*/ 2380 w 3768"/>
                <a:gd name="T5" fmla="*/ 192 h 2712"/>
                <a:gd name="T6" fmla="*/ 2596 w 3768"/>
                <a:gd name="T7" fmla="*/ 235 h 2712"/>
                <a:gd name="T8" fmla="*/ 2736 w 3768"/>
                <a:gd name="T9" fmla="*/ 283 h 2712"/>
                <a:gd name="T10" fmla="*/ 2942 w 3768"/>
                <a:gd name="T11" fmla="*/ 364 h 2712"/>
                <a:gd name="T12" fmla="*/ 3086 w 3768"/>
                <a:gd name="T13" fmla="*/ 441 h 2712"/>
                <a:gd name="T14" fmla="*/ 3254 w 3768"/>
                <a:gd name="T15" fmla="*/ 566 h 2712"/>
                <a:gd name="T16" fmla="*/ 3360 w 3768"/>
                <a:gd name="T17" fmla="*/ 648 h 2712"/>
                <a:gd name="T18" fmla="*/ 3460 w 3768"/>
                <a:gd name="T19" fmla="*/ 768 h 2712"/>
                <a:gd name="T20" fmla="*/ 3566 w 3768"/>
                <a:gd name="T21" fmla="*/ 936 h 2712"/>
                <a:gd name="T22" fmla="*/ 3638 w 3768"/>
                <a:gd name="T23" fmla="*/ 1089 h 2712"/>
                <a:gd name="T24" fmla="*/ 3672 w 3768"/>
                <a:gd name="T25" fmla="*/ 1224 h 2712"/>
                <a:gd name="T26" fmla="*/ 3676 w 3768"/>
                <a:gd name="T27" fmla="*/ 1353 h 2712"/>
                <a:gd name="T28" fmla="*/ 3672 w 3768"/>
                <a:gd name="T29" fmla="*/ 1507 h 2712"/>
                <a:gd name="T30" fmla="*/ 3633 w 3768"/>
                <a:gd name="T31" fmla="*/ 1641 h 2712"/>
                <a:gd name="T32" fmla="*/ 3566 w 3768"/>
                <a:gd name="T33" fmla="*/ 1790 h 2712"/>
                <a:gd name="T34" fmla="*/ 3422 w 3768"/>
                <a:gd name="T35" fmla="*/ 1996 h 2712"/>
                <a:gd name="T36" fmla="*/ 3283 w 3768"/>
                <a:gd name="T37" fmla="*/ 2131 h 2712"/>
                <a:gd name="T38" fmla="*/ 3144 w 3768"/>
                <a:gd name="T39" fmla="*/ 2236 h 2712"/>
                <a:gd name="T40" fmla="*/ 2923 w 3768"/>
                <a:gd name="T41" fmla="*/ 2361 h 2712"/>
                <a:gd name="T42" fmla="*/ 2688 w 3768"/>
                <a:gd name="T43" fmla="*/ 2457 h 2712"/>
                <a:gd name="T44" fmla="*/ 2472 w 3768"/>
                <a:gd name="T45" fmla="*/ 2510 h 2712"/>
                <a:gd name="T46" fmla="*/ 2150 w 3768"/>
                <a:gd name="T47" fmla="*/ 2563 h 2712"/>
                <a:gd name="T48" fmla="*/ 1929 w 3768"/>
                <a:gd name="T49" fmla="*/ 2572 h 2712"/>
                <a:gd name="T50" fmla="*/ 1632 w 3768"/>
                <a:gd name="T51" fmla="*/ 2553 h 2712"/>
                <a:gd name="T52" fmla="*/ 1372 w 3768"/>
                <a:gd name="T53" fmla="*/ 2500 h 2712"/>
                <a:gd name="T54" fmla="*/ 1123 w 3768"/>
                <a:gd name="T55" fmla="*/ 2448 h 2712"/>
                <a:gd name="T56" fmla="*/ 811 w 3768"/>
                <a:gd name="T57" fmla="*/ 2328 h 2712"/>
                <a:gd name="T58" fmla="*/ 657 w 3768"/>
                <a:gd name="T59" fmla="*/ 2236 h 2712"/>
                <a:gd name="T60" fmla="*/ 350 w 3768"/>
                <a:gd name="T61" fmla="*/ 1992 h 2712"/>
                <a:gd name="T62" fmla="*/ 225 w 3768"/>
                <a:gd name="T63" fmla="*/ 1828 h 2712"/>
                <a:gd name="T64" fmla="*/ 115 w 3768"/>
                <a:gd name="T65" fmla="*/ 1579 h 2712"/>
                <a:gd name="T66" fmla="*/ 86 w 3768"/>
                <a:gd name="T67" fmla="*/ 1411 h 2712"/>
                <a:gd name="T68" fmla="*/ 96 w 3768"/>
                <a:gd name="T69" fmla="*/ 1214 h 2712"/>
                <a:gd name="T70" fmla="*/ 144 w 3768"/>
                <a:gd name="T71" fmla="*/ 1036 h 2712"/>
                <a:gd name="T72" fmla="*/ 225 w 3768"/>
                <a:gd name="T73" fmla="*/ 888 h 2712"/>
                <a:gd name="T74" fmla="*/ 307 w 3768"/>
                <a:gd name="T75" fmla="*/ 777 h 2712"/>
                <a:gd name="T76" fmla="*/ 393 w 3768"/>
                <a:gd name="T77" fmla="*/ 691 h 2712"/>
                <a:gd name="T78" fmla="*/ 508 w 3768"/>
                <a:gd name="T79" fmla="*/ 590 h 2712"/>
                <a:gd name="T80" fmla="*/ 638 w 3768"/>
                <a:gd name="T81" fmla="*/ 494 h 2712"/>
                <a:gd name="T82" fmla="*/ 820 w 3768"/>
                <a:gd name="T83" fmla="*/ 393 h 2712"/>
                <a:gd name="T84" fmla="*/ 1032 w 3768"/>
                <a:gd name="T85" fmla="*/ 302 h 2712"/>
                <a:gd name="T86" fmla="*/ 1204 w 3768"/>
                <a:gd name="T87" fmla="*/ 249 h 2712"/>
                <a:gd name="T88" fmla="*/ 1416 w 3768"/>
                <a:gd name="T89" fmla="*/ 192 h 2712"/>
                <a:gd name="T90" fmla="*/ 1425 w 3768"/>
                <a:gd name="T91" fmla="*/ 0 h 2712"/>
                <a:gd name="T92" fmla="*/ 0 w 3768"/>
                <a:gd name="T93" fmla="*/ 0 h 2712"/>
                <a:gd name="T94" fmla="*/ 24 w 3768"/>
                <a:gd name="T95" fmla="*/ 2712 h 2712"/>
                <a:gd name="T96" fmla="*/ 3768 w 3768"/>
                <a:gd name="T97" fmla="*/ 2712 h 2712"/>
                <a:gd name="T98" fmla="*/ 3753 w 3768"/>
                <a:gd name="T99" fmla="*/ 0 h 2712"/>
                <a:gd name="T100" fmla="*/ 1905 w 3768"/>
                <a:gd name="T101" fmla="*/ 0 h 2712"/>
                <a:gd name="T102" fmla="*/ 1924 w 3768"/>
                <a:gd name="T103" fmla="*/ 144 h 27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68"/>
                <a:gd name="T157" fmla="*/ 0 h 2712"/>
                <a:gd name="T158" fmla="*/ 3768 w 3768"/>
                <a:gd name="T159" fmla="*/ 2712 h 27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68" h="2712">
                  <a:moveTo>
                    <a:pt x="1924" y="144"/>
                  </a:moveTo>
                  <a:lnTo>
                    <a:pt x="2145" y="158"/>
                  </a:lnTo>
                  <a:lnTo>
                    <a:pt x="2380" y="192"/>
                  </a:lnTo>
                  <a:lnTo>
                    <a:pt x="2596" y="235"/>
                  </a:lnTo>
                  <a:lnTo>
                    <a:pt x="2736" y="283"/>
                  </a:lnTo>
                  <a:lnTo>
                    <a:pt x="2942" y="364"/>
                  </a:lnTo>
                  <a:lnTo>
                    <a:pt x="3086" y="441"/>
                  </a:lnTo>
                  <a:lnTo>
                    <a:pt x="3254" y="566"/>
                  </a:lnTo>
                  <a:lnTo>
                    <a:pt x="3360" y="648"/>
                  </a:lnTo>
                  <a:lnTo>
                    <a:pt x="3460" y="768"/>
                  </a:lnTo>
                  <a:lnTo>
                    <a:pt x="3566" y="936"/>
                  </a:lnTo>
                  <a:lnTo>
                    <a:pt x="3638" y="1089"/>
                  </a:lnTo>
                  <a:lnTo>
                    <a:pt x="3672" y="1224"/>
                  </a:lnTo>
                  <a:lnTo>
                    <a:pt x="3676" y="1353"/>
                  </a:lnTo>
                  <a:lnTo>
                    <a:pt x="3672" y="1507"/>
                  </a:lnTo>
                  <a:lnTo>
                    <a:pt x="3633" y="1641"/>
                  </a:lnTo>
                  <a:lnTo>
                    <a:pt x="3566" y="1790"/>
                  </a:lnTo>
                  <a:lnTo>
                    <a:pt x="3422" y="1996"/>
                  </a:lnTo>
                  <a:lnTo>
                    <a:pt x="3283" y="2131"/>
                  </a:lnTo>
                  <a:lnTo>
                    <a:pt x="3144" y="2236"/>
                  </a:lnTo>
                  <a:lnTo>
                    <a:pt x="2923" y="2361"/>
                  </a:lnTo>
                  <a:lnTo>
                    <a:pt x="2688" y="2457"/>
                  </a:lnTo>
                  <a:lnTo>
                    <a:pt x="2472" y="2510"/>
                  </a:lnTo>
                  <a:lnTo>
                    <a:pt x="2150" y="2563"/>
                  </a:lnTo>
                  <a:lnTo>
                    <a:pt x="1929" y="2572"/>
                  </a:lnTo>
                  <a:lnTo>
                    <a:pt x="1632" y="2553"/>
                  </a:lnTo>
                  <a:lnTo>
                    <a:pt x="1372" y="2500"/>
                  </a:lnTo>
                  <a:lnTo>
                    <a:pt x="1123" y="2448"/>
                  </a:lnTo>
                  <a:lnTo>
                    <a:pt x="811" y="2328"/>
                  </a:lnTo>
                  <a:lnTo>
                    <a:pt x="657" y="2236"/>
                  </a:lnTo>
                  <a:lnTo>
                    <a:pt x="350" y="1992"/>
                  </a:lnTo>
                  <a:lnTo>
                    <a:pt x="225" y="1828"/>
                  </a:lnTo>
                  <a:lnTo>
                    <a:pt x="115" y="1579"/>
                  </a:lnTo>
                  <a:lnTo>
                    <a:pt x="86" y="1411"/>
                  </a:lnTo>
                  <a:lnTo>
                    <a:pt x="96" y="1214"/>
                  </a:lnTo>
                  <a:lnTo>
                    <a:pt x="144" y="1036"/>
                  </a:lnTo>
                  <a:lnTo>
                    <a:pt x="225" y="888"/>
                  </a:lnTo>
                  <a:lnTo>
                    <a:pt x="307" y="777"/>
                  </a:lnTo>
                  <a:lnTo>
                    <a:pt x="393" y="691"/>
                  </a:lnTo>
                  <a:lnTo>
                    <a:pt x="508" y="590"/>
                  </a:lnTo>
                  <a:lnTo>
                    <a:pt x="638" y="494"/>
                  </a:lnTo>
                  <a:lnTo>
                    <a:pt x="820" y="393"/>
                  </a:lnTo>
                  <a:lnTo>
                    <a:pt x="1032" y="302"/>
                  </a:lnTo>
                  <a:lnTo>
                    <a:pt x="1204" y="249"/>
                  </a:lnTo>
                  <a:lnTo>
                    <a:pt x="1416" y="192"/>
                  </a:lnTo>
                  <a:lnTo>
                    <a:pt x="1425" y="0"/>
                  </a:lnTo>
                  <a:lnTo>
                    <a:pt x="0" y="0"/>
                  </a:lnTo>
                  <a:lnTo>
                    <a:pt x="24" y="2712"/>
                  </a:lnTo>
                  <a:lnTo>
                    <a:pt x="3768" y="2712"/>
                  </a:lnTo>
                  <a:lnTo>
                    <a:pt x="3753" y="0"/>
                  </a:lnTo>
                  <a:lnTo>
                    <a:pt x="1905" y="0"/>
                  </a:lnTo>
                  <a:lnTo>
                    <a:pt x="1924" y="1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51840" y="2131678"/>
            <a:ext cx="3329154" cy="4046470"/>
            <a:chOff x="952562" y="1843909"/>
            <a:chExt cx="3329154" cy="4046470"/>
          </a:xfrm>
        </p:grpSpPr>
        <p:grpSp>
          <p:nvGrpSpPr>
            <p:cNvPr id="11" name="Group 10"/>
            <p:cNvGrpSpPr/>
            <p:nvPr/>
          </p:nvGrpSpPr>
          <p:grpSpPr>
            <a:xfrm>
              <a:off x="952562" y="1843909"/>
              <a:ext cx="3275763" cy="2077016"/>
              <a:chOff x="229808" y="3611273"/>
              <a:chExt cx="3746310" cy="24202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917" y="3687182"/>
                <a:ext cx="3581400" cy="2294483"/>
              </a:xfrm>
              <a:prstGeom prst="rect">
                <a:avLst/>
              </a:prstGeom>
            </p:spPr>
          </p:pic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29808" y="3611273"/>
                <a:ext cx="3746310" cy="2420200"/>
              </a:xfrm>
              <a:custGeom>
                <a:avLst/>
                <a:gdLst>
                  <a:gd name="T0" fmla="*/ 1924 w 3768"/>
                  <a:gd name="T1" fmla="*/ 144 h 2712"/>
                  <a:gd name="T2" fmla="*/ 2145 w 3768"/>
                  <a:gd name="T3" fmla="*/ 158 h 2712"/>
                  <a:gd name="T4" fmla="*/ 2380 w 3768"/>
                  <a:gd name="T5" fmla="*/ 192 h 2712"/>
                  <a:gd name="T6" fmla="*/ 2596 w 3768"/>
                  <a:gd name="T7" fmla="*/ 235 h 2712"/>
                  <a:gd name="T8" fmla="*/ 2736 w 3768"/>
                  <a:gd name="T9" fmla="*/ 283 h 2712"/>
                  <a:gd name="T10" fmla="*/ 2942 w 3768"/>
                  <a:gd name="T11" fmla="*/ 364 h 2712"/>
                  <a:gd name="T12" fmla="*/ 3086 w 3768"/>
                  <a:gd name="T13" fmla="*/ 441 h 2712"/>
                  <a:gd name="T14" fmla="*/ 3254 w 3768"/>
                  <a:gd name="T15" fmla="*/ 566 h 2712"/>
                  <a:gd name="T16" fmla="*/ 3360 w 3768"/>
                  <a:gd name="T17" fmla="*/ 648 h 2712"/>
                  <a:gd name="T18" fmla="*/ 3460 w 3768"/>
                  <a:gd name="T19" fmla="*/ 768 h 2712"/>
                  <a:gd name="T20" fmla="*/ 3566 w 3768"/>
                  <a:gd name="T21" fmla="*/ 936 h 2712"/>
                  <a:gd name="T22" fmla="*/ 3638 w 3768"/>
                  <a:gd name="T23" fmla="*/ 1089 h 2712"/>
                  <a:gd name="T24" fmla="*/ 3672 w 3768"/>
                  <a:gd name="T25" fmla="*/ 1224 h 2712"/>
                  <a:gd name="T26" fmla="*/ 3676 w 3768"/>
                  <a:gd name="T27" fmla="*/ 1353 h 2712"/>
                  <a:gd name="T28" fmla="*/ 3672 w 3768"/>
                  <a:gd name="T29" fmla="*/ 1507 h 2712"/>
                  <a:gd name="T30" fmla="*/ 3633 w 3768"/>
                  <a:gd name="T31" fmla="*/ 1641 h 2712"/>
                  <a:gd name="T32" fmla="*/ 3566 w 3768"/>
                  <a:gd name="T33" fmla="*/ 1790 h 2712"/>
                  <a:gd name="T34" fmla="*/ 3422 w 3768"/>
                  <a:gd name="T35" fmla="*/ 1996 h 2712"/>
                  <a:gd name="T36" fmla="*/ 3283 w 3768"/>
                  <a:gd name="T37" fmla="*/ 2131 h 2712"/>
                  <a:gd name="T38" fmla="*/ 3144 w 3768"/>
                  <a:gd name="T39" fmla="*/ 2236 h 2712"/>
                  <a:gd name="T40" fmla="*/ 2923 w 3768"/>
                  <a:gd name="T41" fmla="*/ 2361 h 2712"/>
                  <a:gd name="T42" fmla="*/ 2688 w 3768"/>
                  <a:gd name="T43" fmla="*/ 2457 h 2712"/>
                  <a:gd name="T44" fmla="*/ 2472 w 3768"/>
                  <a:gd name="T45" fmla="*/ 2510 h 2712"/>
                  <a:gd name="T46" fmla="*/ 2150 w 3768"/>
                  <a:gd name="T47" fmla="*/ 2563 h 2712"/>
                  <a:gd name="T48" fmla="*/ 1929 w 3768"/>
                  <a:gd name="T49" fmla="*/ 2572 h 2712"/>
                  <a:gd name="T50" fmla="*/ 1632 w 3768"/>
                  <a:gd name="T51" fmla="*/ 2553 h 2712"/>
                  <a:gd name="T52" fmla="*/ 1372 w 3768"/>
                  <a:gd name="T53" fmla="*/ 2500 h 2712"/>
                  <a:gd name="T54" fmla="*/ 1123 w 3768"/>
                  <a:gd name="T55" fmla="*/ 2448 h 2712"/>
                  <a:gd name="T56" fmla="*/ 811 w 3768"/>
                  <a:gd name="T57" fmla="*/ 2328 h 2712"/>
                  <a:gd name="T58" fmla="*/ 657 w 3768"/>
                  <a:gd name="T59" fmla="*/ 2236 h 2712"/>
                  <a:gd name="T60" fmla="*/ 350 w 3768"/>
                  <a:gd name="T61" fmla="*/ 1992 h 2712"/>
                  <a:gd name="T62" fmla="*/ 225 w 3768"/>
                  <a:gd name="T63" fmla="*/ 1828 h 2712"/>
                  <a:gd name="T64" fmla="*/ 115 w 3768"/>
                  <a:gd name="T65" fmla="*/ 1579 h 2712"/>
                  <a:gd name="T66" fmla="*/ 86 w 3768"/>
                  <a:gd name="T67" fmla="*/ 1411 h 2712"/>
                  <a:gd name="T68" fmla="*/ 96 w 3768"/>
                  <a:gd name="T69" fmla="*/ 1214 h 2712"/>
                  <a:gd name="T70" fmla="*/ 144 w 3768"/>
                  <a:gd name="T71" fmla="*/ 1036 h 2712"/>
                  <a:gd name="T72" fmla="*/ 225 w 3768"/>
                  <a:gd name="T73" fmla="*/ 888 h 2712"/>
                  <a:gd name="T74" fmla="*/ 307 w 3768"/>
                  <a:gd name="T75" fmla="*/ 777 h 2712"/>
                  <a:gd name="T76" fmla="*/ 393 w 3768"/>
                  <a:gd name="T77" fmla="*/ 691 h 2712"/>
                  <a:gd name="T78" fmla="*/ 508 w 3768"/>
                  <a:gd name="T79" fmla="*/ 590 h 2712"/>
                  <a:gd name="T80" fmla="*/ 638 w 3768"/>
                  <a:gd name="T81" fmla="*/ 494 h 2712"/>
                  <a:gd name="T82" fmla="*/ 820 w 3768"/>
                  <a:gd name="T83" fmla="*/ 393 h 2712"/>
                  <a:gd name="T84" fmla="*/ 1032 w 3768"/>
                  <a:gd name="T85" fmla="*/ 302 h 2712"/>
                  <a:gd name="T86" fmla="*/ 1204 w 3768"/>
                  <a:gd name="T87" fmla="*/ 249 h 2712"/>
                  <a:gd name="T88" fmla="*/ 1416 w 3768"/>
                  <a:gd name="T89" fmla="*/ 192 h 2712"/>
                  <a:gd name="T90" fmla="*/ 1425 w 3768"/>
                  <a:gd name="T91" fmla="*/ 0 h 2712"/>
                  <a:gd name="T92" fmla="*/ 0 w 3768"/>
                  <a:gd name="T93" fmla="*/ 0 h 2712"/>
                  <a:gd name="T94" fmla="*/ 24 w 3768"/>
                  <a:gd name="T95" fmla="*/ 2712 h 2712"/>
                  <a:gd name="T96" fmla="*/ 3768 w 3768"/>
                  <a:gd name="T97" fmla="*/ 2712 h 2712"/>
                  <a:gd name="T98" fmla="*/ 3753 w 3768"/>
                  <a:gd name="T99" fmla="*/ 0 h 2712"/>
                  <a:gd name="T100" fmla="*/ 1905 w 3768"/>
                  <a:gd name="T101" fmla="*/ 0 h 2712"/>
                  <a:gd name="T102" fmla="*/ 1924 w 3768"/>
                  <a:gd name="T103" fmla="*/ 144 h 27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768"/>
                  <a:gd name="T157" fmla="*/ 0 h 2712"/>
                  <a:gd name="T158" fmla="*/ 3768 w 3768"/>
                  <a:gd name="T159" fmla="*/ 2712 h 27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768" h="2712">
                    <a:moveTo>
                      <a:pt x="1924" y="144"/>
                    </a:moveTo>
                    <a:lnTo>
                      <a:pt x="2145" y="158"/>
                    </a:lnTo>
                    <a:lnTo>
                      <a:pt x="2380" y="192"/>
                    </a:lnTo>
                    <a:lnTo>
                      <a:pt x="2596" y="235"/>
                    </a:lnTo>
                    <a:lnTo>
                      <a:pt x="2736" y="283"/>
                    </a:lnTo>
                    <a:lnTo>
                      <a:pt x="2942" y="364"/>
                    </a:lnTo>
                    <a:lnTo>
                      <a:pt x="3086" y="441"/>
                    </a:lnTo>
                    <a:lnTo>
                      <a:pt x="3254" y="566"/>
                    </a:lnTo>
                    <a:lnTo>
                      <a:pt x="3360" y="648"/>
                    </a:lnTo>
                    <a:lnTo>
                      <a:pt x="3460" y="768"/>
                    </a:lnTo>
                    <a:lnTo>
                      <a:pt x="3566" y="936"/>
                    </a:lnTo>
                    <a:lnTo>
                      <a:pt x="3638" y="1089"/>
                    </a:lnTo>
                    <a:lnTo>
                      <a:pt x="3672" y="1224"/>
                    </a:lnTo>
                    <a:lnTo>
                      <a:pt x="3676" y="1353"/>
                    </a:lnTo>
                    <a:lnTo>
                      <a:pt x="3672" y="1507"/>
                    </a:lnTo>
                    <a:lnTo>
                      <a:pt x="3633" y="1641"/>
                    </a:lnTo>
                    <a:lnTo>
                      <a:pt x="3566" y="1790"/>
                    </a:lnTo>
                    <a:lnTo>
                      <a:pt x="3422" y="1996"/>
                    </a:lnTo>
                    <a:lnTo>
                      <a:pt x="3283" y="2131"/>
                    </a:lnTo>
                    <a:lnTo>
                      <a:pt x="3144" y="2236"/>
                    </a:lnTo>
                    <a:lnTo>
                      <a:pt x="2923" y="2361"/>
                    </a:lnTo>
                    <a:lnTo>
                      <a:pt x="2688" y="2457"/>
                    </a:lnTo>
                    <a:lnTo>
                      <a:pt x="2472" y="2510"/>
                    </a:lnTo>
                    <a:lnTo>
                      <a:pt x="2150" y="2563"/>
                    </a:lnTo>
                    <a:lnTo>
                      <a:pt x="1929" y="2572"/>
                    </a:lnTo>
                    <a:lnTo>
                      <a:pt x="1632" y="2553"/>
                    </a:lnTo>
                    <a:lnTo>
                      <a:pt x="1372" y="2500"/>
                    </a:lnTo>
                    <a:lnTo>
                      <a:pt x="1123" y="2448"/>
                    </a:lnTo>
                    <a:lnTo>
                      <a:pt x="811" y="2328"/>
                    </a:lnTo>
                    <a:lnTo>
                      <a:pt x="657" y="2236"/>
                    </a:lnTo>
                    <a:lnTo>
                      <a:pt x="350" y="1992"/>
                    </a:lnTo>
                    <a:lnTo>
                      <a:pt x="225" y="1828"/>
                    </a:lnTo>
                    <a:lnTo>
                      <a:pt x="115" y="1579"/>
                    </a:lnTo>
                    <a:lnTo>
                      <a:pt x="86" y="1411"/>
                    </a:lnTo>
                    <a:lnTo>
                      <a:pt x="96" y="1214"/>
                    </a:lnTo>
                    <a:lnTo>
                      <a:pt x="144" y="1036"/>
                    </a:lnTo>
                    <a:lnTo>
                      <a:pt x="225" y="888"/>
                    </a:lnTo>
                    <a:lnTo>
                      <a:pt x="307" y="777"/>
                    </a:lnTo>
                    <a:lnTo>
                      <a:pt x="393" y="691"/>
                    </a:lnTo>
                    <a:lnTo>
                      <a:pt x="508" y="590"/>
                    </a:lnTo>
                    <a:lnTo>
                      <a:pt x="638" y="494"/>
                    </a:lnTo>
                    <a:lnTo>
                      <a:pt x="820" y="393"/>
                    </a:lnTo>
                    <a:lnTo>
                      <a:pt x="1032" y="302"/>
                    </a:lnTo>
                    <a:lnTo>
                      <a:pt x="1204" y="249"/>
                    </a:lnTo>
                    <a:lnTo>
                      <a:pt x="1416" y="192"/>
                    </a:lnTo>
                    <a:lnTo>
                      <a:pt x="1425" y="0"/>
                    </a:lnTo>
                    <a:lnTo>
                      <a:pt x="0" y="0"/>
                    </a:lnTo>
                    <a:lnTo>
                      <a:pt x="24" y="2712"/>
                    </a:lnTo>
                    <a:lnTo>
                      <a:pt x="3768" y="2712"/>
                    </a:lnTo>
                    <a:lnTo>
                      <a:pt x="3753" y="0"/>
                    </a:lnTo>
                    <a:lnTo>
                      <a:pt x="1905" y="0"/>
                    </a:lnTo>
                    <a:lnTo>
                      <a:pt x="19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05953" y="3813363"/>
              <a:ext cx="3275763" cy="2077016"/>
              <a:chOff x="204199" y="3604383"/>
              <a:chExt cx="3746310" cy="24202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00" y="3702715"/>
                <a:ext cx="3581400" cy="2209800"/>
              </a:xfrm>
              <a:prstGeom prst="rect">
                <a:avLst/>
              </a:prstGeom>
            </p:spPr>
          </p:pic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204199" y="3604383"/>
                <a:ext cx="3746310" cy="2420200"/>
              </a:xfrm>
              <a:custGeom>
                <a:avLst/>
                <a:gdLst>
                  <a:gd name="T0" fmla="*/ 1924 w 3768"/>
                  <a:gd name="T1" fmla="*/ 144 h 2712"/>
                  <a:gd name="T2" fmla="*/ 2145 w 3768"/>
                  <a:gd name="T3" fmla="*/ 158 h 2712"/>
                  <a:gd name="T4" fmla="*/ 2380 w 3768"/>
                  <a:gd name="T5" fmla="*/ 192 h 2712"/>
                  <a:gd name="T6" fmla="*/ 2596 w 3768"/>
                  <a:gd name="T7" fmla="*/ 235 h 2712"/>
                  <a:gd name="T8" fmla="*/ 2736 w 3768"/>
                  <a:gd name="T9" fmla="*/ 283 h 2712"/>
                  <a:gd name="T10" fmla="*/ 2942 w 3768"/>
                  <a:gd name="T11" fmla="*/ 364 h 2712"/>
                  <a:gd name="T12" fmla="*/ 3086 w 3768"/>
                  <a:gd name="T13" fmla="*/ 441 h 2712"/>
                  <a:gd name="T14" fmla="*/ 3254 w 3768"/>
                  <a:gd name="T15" fmla="*/ 566 h 2712"/>
                  <a:gd name="T16" fmla="*/ 3360 w 3768"/>
                  <a:gd name="T17" fmla="*/ 648 h 2712"/>
                  <a:gd name="T18" fmla="*/ 3460 w 3768"/>
                  <a:gd name="T19" fmla="*/ 768 h 2712"/>
                  <a:gd name="T20" fmla="*/ 3566 w 3768"/>
                  <a:gd name="T21" fmla="*/ 936 h 2712"/>
                  <a:gd name="T22" fmla="*/ 3638 w 3768"/>
                  <a:gd name="T23" fmla="*/ 1089 h 2712"/>
                  <a:gd name="T24" fmla="*/ 3672 w 3768"/>
                  <a:gd name="T25" fmla="*/ 1224 h 2712"/>
                  <a:gd name="T26" fmla="*/ 3676 w 3768"/>
                  <a:gd name="T27" fmla="*/ 1353 h 2712"/>
                  <a:gd name="T28" fmla="*/ 3672 w 3768"/>
                  <a:gd name="T29" fmla="*/ 1507 h 2712"/>
                  <a:gd name="T30" fmla="*/ 3633 w 3768"/>
                  <a:gd name="T31" fmla="*/ 1641 h 2712"/>
                  <a:gd name="T32" fmla="*/ 3566 w 3768"/>
                  <a:gd name="T33" fmla="*/ 1790 h 2712"/>
                  <a:gd name="T34" fmla="*/ 3422 w 3768"/>
                  <a:gd name="T35" fmla="*/ 1996 h 2712"/>
                  <a:gd name="T36" fmla="*/ 3283 w 3768"/>
                  <a:gd name="T37" fmla="*/ 2131 h 2712"/>
                  <a:gd name="T38" fmla="*/ 3144 w 3768"/>
                  <a:gd name="T39" fmla="*/ 2236 h 2712"/>
                  <a:gd name="T40" fmla="*/ 2923 w 3768"/>
                  <a:gd name="T41" fmla="*/ 2361 h 2712"/>
                  <a:gd name="T42" fmla="*/ 2688 w 3768"/>
                  <a:gd name="T43" fmla="*/ 2457 h 2712"/>
                  <a:gd name="T44" fmla="*/ 2472 w 3768"/>
                  <a:gd name="T45" fmla="*/ 2510 h 2712"/>
                  <a:gd name="T46" fmla="*/ 2150 w 3768"/>
                  <a:gd name="T47" fmla="*/ 2563 h 2712"/>
                  <a:gd name="T48" fmla="*/ 1929 w 3768"/>
                  <a:gd name="T49" fmla="*/ 2572 h 2712"/>
                  <a:gd name="T50" fmla="*/ 1632 w 3768"/>
                  <a:gd name="T51" fmla="*/ 2553 h 2712"/>
                  <a:gd name="T52" fmla="*/ 1372 w 3768"/>
                  <a:gd name="T53" fmla="*/ 2500 h 2712"/>
                  <a:gd name="T54" fmla="*/ 1123 w 3768"/>
                  <a:gd name="T55" fmla="*/ 2448 h 2712"/>
                  <a:gd name="T56" fmla="*/ 811 w 3768"/>
                  <a:gd name="T57" fmla="*/ 2328 h 2712"/>
                  <a:gd name="T58" fmla="*/ 657 w 3768"/>
                  <a:gd name="T59" fmla="*/ 2236 h 2712"/>
                  <a:gd name="T60" fmla="*/ 350 w 3768"/>
                  <a:gd name="T61" fmla="*/ 1992 h 2712"/>
                  <a:gd name="T62" fmla="*/ 225 w 3768"/>
                  <a:gd name="T63" fmla="*/ 1828 h 2712"/>
                  <a:gd name="T64" fmla="*/ 115 w 3768"/>
                  <a:gd name="T65" fmla="*/ 1579 h 2712"/>
                  <a:gd name="T66" fmla="*/ 86 w 3768"/>
                  <a:gd name="T67" fmla="*/ 1411 h 2712"/>
                  <a:gd name="T68" fmla="*/ 96 w 3768"/>
                  <a:gd name="T69" fmla="*/ 1214 h 2712"/>
                  <a:gd name="T70" fmla="*/ 144 w 3768"/>
                  <a:gd name="T71" fmla="*/ 1036 h 2712"/>
                  <a:gd name="T72" fmla="*/ 225 w 3768"/>
                  <a:gd name="T73" fmla="*/ 888 h 2712"/>
                  <a:gd name="T74" fmla="*/ 307 w 3768"/>
                  <a:gd name="T75" fmla="*/ 777 h 2712"/>
                  <a:gd name="T76" fmla="*/ 393 w 3768"/>
                  <a:gd name="T77" fmla="*/ 691 h 2712"/>
                  <a:gd name="T78" fmla="*/ 508 w 3768"/>
                  <a:gd name="T79" fmla="*/ 590 h 2712"/>
                  <a:gd name="T80" fmla="*/ 638 w 3768"/>
                  <a:gd name="T81" fmla="*/ 494 h 2712"/>
                  <a:gd name="T82" fmla="*/ 820 w 3768"/>
                  <a:gd name="T83" fmla="*/ 393 h 2712"/>
                  <a:gd name="T84" fmla="*/ 1032 w 3768"/>
                  <a:gd name="T85" fmla="*/ 302 h 2712"/>
                  <a:gd name="T86" fmla="*/ 1204 w 3768"/>
                  <a:gd name="T87" fmla="*/ 249 h 2712"/>
                  <a:gd name="T88" fmla="*/ 1416 w 3768"/>
                  <a:gd name="T89" fmla="*/ 192 h 2712"/>
                  <a:gd name="T90" fmla="*/ 1425 w 3768"/>
                  <a:gd name="T91" fmla="*/ 0 h 2712"/>
                  <a:gd name="T92" fmla="*/ 0 w 3768"/>
                  <a:gd name="T93" fmla="*/ 0 h 2712"/>
                  <a:gd name="T94" fmla="*/ 24 w 3768"/>
                  <a:gd name="T95" fmla="*/ 2712 h 2712"/>
                  <a:gd name="T96" fmla="*/ 3768 w 3768"/>
                  <a:gd name="T97" fmla="*/ 2712 h 2712"/>
                  <a:gd name="T98" fmla="*/ 3753 w 3768"/>
                  <a:gd name="T99" fmla="*/ 0 h 2712"/>
                  <a:gd name="T100" fmla="*/ 1905 w 3768"/>
                  <a:gd name="T101" fmla="*/ 0 h 2712"/>
                  <a:gd name="T102" fmla="*/ 1924 w 3768"/>
                  <a:gd name="T103" fmla="*/ 144 h 27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768"/>
                  <a:gd name="T157" fmla="*/ 0 h 2712"/>
                  <a:gd name="T158" fmla="*/ 3768 w 3768"/>
                  <a:gd name="T159" fmla="*/ 2712 h 27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768" h="2712">
                    <a:moveTo>
                      <a:pt x="1924" y="144"/>
                    </a:moveTo>
                    <a:lnTo>
                      <a:pt x="2145" y="158"/>
                    </a:lnTo>
                    <a:lnTo>
                      <a:pt x="2380" y="192"/>
                    </a:lnTo>
                    <a:lnTo>
                      <a:pt x="2596" y="235"/>
                    </a:lnTo>
                    <a:lnTo>
                      <a:pt x="2736" y="283"/>
                    </a:lnTo>
                    <a:lnTo>
                      <a:pt x="2942" y="364"/>
                    </a:lnTo>
                    <a:lnTo>
                      <a:pt x="3086" y="441"/>
                    </a:lnTo>
                    <a:lnTo>
                      <a:pt x="3254" y="566"/>
                    </a:lnTo>
                    <a:lnTo>
                      <a:pt x="3360" y="648"/>
                    </a:lnTo>
                    <a:lnTo>
                      <a:pt x="3460" y="768"/>
                    </a:lnTo>
                    <a:lnTo>
                      <a:pt x="3566" y="936"/>
                    </a:lnTo>
                    <a:lnTo>
                      <a:pt x="3638" y="1089"/>
                    </a:lnTo>
                    <a:lnTo>
                      <a:pt x="3672" y="1224"/>
                    </a:lnTo>
                    <a:lnTo>
                      <a:pt x="3676" y="1353"/>
                    </a:lnTo>
                    <a:lnTo>
                      <a:pt x="3672" y="1507"/>
                    </a:lnTo>
                    <a:lnTo>
                      <a:pt x="3633" y="1641"/>
                    </a:lnTo>
                    <a:lnTo>
                      <a:pt x="3566" y="1790"/>
                    </a:lnTo>
                    <a:lnTo>
                      <a:pt x="3422" y="1996"/>
                    </a:lnTo>
                    <a:lnTo>
                      <a:pt x="3283" y="2131"/>
                    </a:lnTo>
                    <a:lnTo>
                      <a:pt x="3144" y="2236"/>
                    </a:lnTo>
                    <a:lnTo>
                      <a:pt x="2923" y="2361"/>
                    </a:lnTo>
                    <a:lnTo>
                      <a:pt x="2688" y="2457"/>
                    </a:lnTo>
                    <a:lnTo>
                      <a:pt x="2472" y="2510"/>
                    </a:lnTo>
                    <a:lnTo>
                      <a:pt x="2150" y="2563"/>
                    </a:lnTo>
                    <a:lnTo>
                      <a:pt x="1929" y="2572"/>
                    </a:lnTo>
                    <a:lnTo>
                      <a:pt x="1632" y="2553"/>
                    </a:lnTo>
                    <a:lnTo>
                      <a:pt x="1372" y="2500"/>
                    </a:lnTo>
                    <a:lnTo>
                      <a:pt x="1123" y="2448"/>
                    </a:lnTo>
                    <a:lnTo>
                      <a:pt x="811" y="2328"/>
                    </a:lnTo>
                    <a:lnTo>
                      <a:pt x="657" y="2236"/>
                    </a:lnTo>
                    <a:lnTo>
                      <a:pt x="350" y="1992"/>
                    </a:lnTo>
                    <a:lnTo>
                      <a:pt x="225" y="1828"/>
                    </a:lnTo>
                    <a:lnTo>
                      <a:pt x="115" y="1579"/>
                    </a:lnTo>
                    <a:lnTo>
                      <a:pt x="86" y="1411"/>
                    </a:lnTo>
                    <a:lnTo>
                      <a:pt x="96" y="1214"/>
                    </a:lnTo>
                    <a:lnTo>
                      <a:pt x="144" y="1036"/>
                    </a:lnTo>
                    <a:lnTo>
                      <a:pt x="225" y="888"/>
                    </a:lnTo>
                    <a:lnTo>
                      <a:pt x="307" y="777"/>
                    </a:lnTo>
                    <a:lnTo>
                      <a:pt x="393" y="691"/>
                    </a:lnTo>
                    <a:lnTo>
                      <a:pt x="508" y="590"/>
                    </a:lnTo>
                    <a:lnTo>
                      <a:pt x="638" y="494"/>
                    </a:lnTo>
                    <a:lnTo>
                      <a:pt x="820" y="393"/>
                    </a:lnTo>
                    <a:lnTo>
                      <a:pt x="1032" y="302"/>
                    </a:lnTo>
                    <a:lnTo>
                      <a:pt x="1204" y="249"/>
                    </a:lnTo>
                    <a:lnTo>
                      <a:pt x="1416" y="192"/>
                    </a:lnTo>
                    <a:lnTo>
                      <a:pt x="1425" y="0"/>
                    </a:lnTo>
                    <a:lnTo>
                      <a:pt x="0" y="0"/>
                    </a:lnTo>
                    <a:lnTo>
                      <a:pt x="24" y="2712"/>
                    </a:lnTo>
                    <a:lnTo>
                      <a:pt x="3768" y="2712"/>
                    </a:lnTo>
                    <a:lnTo>
                      <a:pt x="3753" y="0"/>
                    </a:lnTo>
                    <a:lnTo>
                      <a:pt x="1905" y="0"/>
                    </a:lnTo>
                    <a:lnTo>
                      <a:pt x="19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2169288" y="1771411"/>
            <a:ext cx="957681" cy="34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/>
              <a:t>El </a:t>
            </a:r>
            <a:r>
              <a:rPr lang="en-US" sz="2000" b="1" i="1" dirty="0" err="1" smtClean="0"/>
              <a:t>Ninos</a:t>
            </a:r>
            <a:endParaRPr lang="en-US" sz="20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5805076" y="1744914"/>
            <a:ext cx="1006520" cy="34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/>
              <a:t>La </a:t>
            </a:r>
            <a:r>
              <a:rPr lang="en-US" sz="2000" b="1" i="1" dirty="0" err="1" smtClean="0"/>
              <a:t>Ninas</a:t>
            </a:r>
            <a:endParaRPr lang="en-US" sz="2000" b="1" i="1" dirty="0"/>
          </a:p>
        </p:txBody>
      </p:sp>
      <p:sp>
        <p:nvSpPr>
          <p:cNvPr id="19" name="Rectangle 18"/>
          <p:cNvSpPr/>
          <p:nvPr/>
        </p:nvSpPr>
        <p:spPr>
          <a:xfrm>
            <a:off x="2947546" y="1434318"/>
            <a:ext cx="3106765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i="1" dirty="0" smtClean="0"/>
              <a:t>ENSO pattern non-linearity</a:t>
            </a:r>
            <a:endParaRPr lang="en-US" sz="2000" b="1" i="1" dirty="0"/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7" name="Oval 2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17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50271" y="1448523"/>
            <a:ext cx="2796627" cy="2588731"/>
            <a:chOff x="1636457" y="2161346"/>
            <a:chExt cx="3236277" cy="2857373"/>
          </a:xfrm>
        </p:grpSpPr>
        <p:sp>
          <p:nvSpPr>
            <p:cNvPr id="5" name="Oval 4"/>
            <p:cNvSpPr/>
            <p:nvPr/>
          </p:nvSpPr>
          <p:spPr>
            <a:xfrm>
              <a:off x="1636457" y="2161346"/>
              <a:ext cx="3236277" cy="2857373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3324" t="5504" r="6973" b="10909"/>
            <a:stretch/>
          </p:blipFill>
          <p:spPr>
            <a:xfrm>
              <a:off x="2230833" y="2885597"/>
              <a:ext cx="2071575" cy="17217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81985" y="2262421"/>
              <a:ext cx="2124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Non-linear wind response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7244" y="1448523"/>
            <a:ext cx="2796627" cy="2588731"/>
            <a:chOff x="5116468" y="1140992"/>
            <a:chExt cx="2796627" cy="2588731"/>
          </a:xfrm>
        </p:grpSpPr>
        <p:grpSp>
          <p:nvGrpSpPr>
            <p:cNvPr id="11" name="Group 10"/>
            <p:cNvGrpSpPr/>
            <p:nvPr/>
          </p:nvGrpSpPr>
          <p:grpSpPr>
            <a:xfrm>
              <a:off x="5116468" y="1140992"/>
              <a:ext cx="2796627" cy="2588731"/>
              <a:chOff x="1636457" y="2161346"/>
              <a:chExt cx="3236277" cy="285737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636457" y="2161346"/>
                <a:ext cx="3236277" cy="285737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81985" y="2589513"/>
                <a:ext cx="2124953" cy="441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El Nino </a:t>
                </a:r>
                <a:r>
                  <a:rPr lang="en-US" sz="2000" dirty="0" err="1" smtClean="0"/>
                  <a:t>Modoki</a:t>
                </a:r>
                <a:endParaRPr lang="en-US" sz="2000" dirty="0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107" y="1980691"/>
              <a:ext cx="1990540" cy="109648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19820" y="3900155"/>
            <a:ext cx="2796627" cy="2588731"/>
            <a:chOff x="3119820" y="3980536"/>
            <a:chExt cx="2796627" cy="2588731"/>
          </a:xfrm>
        </p:grpSpPr>
        <p:sp>
          <p:nvSpPr>
            <p:cNvPr id="21" name="Oval 20"/>
            <p:cNvSpPr/>
            <p:nvPr/>
          </p:nvSpPr>
          <p:spPr>
            <a:xfrm>
              <a:off x="3119820" y="3980536"/>
              <a:ext cx="2796627" cy="258873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69015" y="4859976"/>
              <a:ext cx="854865" cy="9524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97346" y="3992747"/>
              <a:ext cx="1836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Pattern </a:t>
              </a:r>
            </a:p>
            <a:p>
              <a:pPr algn="ctr"/>
              <a:r>
                <a:rPr lang="en-US" dirty="0" smtClean="0"/>
                <a:t>non-linearity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2753" y="4614945"/>
              <a:ext cx="1380078" cy="86779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840097" y="5482737"/>
              <a:ext cx="1382734" cy="839664"/>
              <a:chOff x="4726333" y="1184183"/>
              <a:chExt cx="3746310" cy="24202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0526" y="1295400"/>
                <a:ext cx="3665426" cy="2209800"/>
              </a:xfrm>
              <a:prstGeom prst="rect">
                <a:avLst/>
              </a:prstGeom>
            </p:spPr>
          </p:pic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4726333" y="1184183"/>
                <a:ext cx="3746310" cy="2420200"/>
              </a:xfrm>
              <a:custGeom>
                <a:avLst/>
                <a:gdLst>
                  <a:gd name="T0" fmla="*/ 1924 w 3768"/>
                  <a:gd name="T1" fmla="*/ 144 h 2712"/>
                  <a:gd name="T2" fmla="*/ 2145 w 3768"/>
                  <a:gd name="T3" fmla="*/ 158 h 2712"/>
                  <a:gd name="T4" fmla="*/ 2380 w 3768"/>
                  <a:gd name="T5" fmla="*/ 192 h 2712"/>
                  <a:gd name="T6" fmla="*/ 2596 w 3768"/>
                  <a:gd name="T7" fmla="*/ 235 h 2712"/>
                  <a:gd name="T8" fmla="*/ 2736 w 3768"/>
                  <a:gd name="T9" fmla="*/ 283 h 2712"/>
                  <a:gd name="T10" fmla="*/ 2942 w 3768"/>
                  <a:gd name="T11" fmla="*/ 364 h 2712"/>
                  <a:gd name="T12" fmla="*/ 3086 w 3768"/>
                  <a:gd name="T13" fmla="*/ 441 h 2712"/>
                  <a:gd name="T14" fmla="*/ 3254 w 3768"/>
                  <a:gd name="T15" fmla="*/ 566 h 2712"/>
                  <a:gd name="T16" fmla="*/ 3360 w 3768"/>
                  <a:gd name="T17" fmla="*/ 648 h 2712"/>
                  <a:gd name="T18" fmla="*/ 3460 w 3768"/>
                  <a:gd name="T19" fmla="*/ 768 h 2712"/>
                  <a:gd name="T20" fmla="*/ 3566 w 3768"/>
                  <a:gd name="T21" fmla="*/ 936 h 2712"/>
                  <a:gd name="T22" fmla="*/ 3638 w 3768"/>
                  <a:gd name="T23" fmla="*/ 1089 h 2712"/>
                  <a:gd name="T24" fmla="*/ 3672 w 3768"/>
                  <a:gd name="T25" fmla="*/ 1224 h 2712"/>
                  <a:gd name="T26" fmla="*/ 3676 w 3768"/>
                  <a:gd name="T27" fmla="*/ 1353 h 2712"/>
                  <a:gd name="T28" fmla="*/ 3672 w 3768"/>
                  <a:gd name="T29" fmla="*/ 1507 h 2712"/>
                  <a:gd name="T30" fmla="*/ 3633 w 3768"/>
                  <a:gd name="T31" fmla="*/ 1641 h 2712"/>
                  <a:gd name="T32" fmla="*/ 3566 w 3768"/>
                  <a:gd name="T33" fmla="*/ 1790 h 2712"/>
                  <a:gd name="T34" fmla="*/ 3422 w 3768"/>
                  <a:gd name="T35" fmla="*/ 1996 h 2712"/>
                  <a:gd name="T36" fmla="*/ 3283 w 3768"/>
                  <a:gd name="T37" fmla="*/ 2131 h 2712"/>
                  <a:gd name="T38" fmla="*/ 3144 w 3768"/>
                  <a:gd name="T39" fmla="*/ 2236 h 2712"/>
                  <a:gd name="T40" fmla="*/ 2923 w 3768"/>
                  <a:gd name="T41" fmla="*/ 2361 h 2712"/>
                  <a:gd name="T42" fmla="*/ 2688 w 3768"/>
                  <a:gd name="T43" fmla="*/ 2457 h 2712"/>
                  <a:gd name="T44" fmla="*/ 2472 w 3768"/>
                  <a:gd name="T45" fmla="*/ 2510 h 2712"/>
                  <a:gd name="T46" fmla="*/ 2150 w 3768"/>
                  <a:gd name="T47" fmla="*/ 2563 h 2712"/>
                  <a:gd name="T48" fmla="*/ 1929 w 3768"/>
                  <a:gd name="T49" fmla="*/ 2572 h 2712"/>
                  <a:gd name="T50" fmla="*/ 1632 w 3768"/>
                  <a:gd name="T51" fmla="*/ 2553 h 2712"/>
                  <a:gd name="T52" fmla="*/ 1372 w 3768"/>
                  <a:gd name="T53" fmla="*/ 2500 h 2712"/>
                  <a:gd name="T54" fmla="*/ 1123 w 3768"/>
                  <a:gd name="T55" fmla="*/ 2448 h 2712"/>
                  <a:gd name="T56" fmla="*/ 811 w 3768"/>
                  <a:gd name="T57" fmla="*/ 2328 h 2712"/>
                  <a:gd name="T58" fmla="*/ 657 w 3768"/>
                  <a:gd name="T59" fmla="*/ 2236 h 2712"/>
                  <a:gd name="T60" fmla="*/ 350 w 3768"/>
                  <a:gd name="T61" fmla="*/ 1992 h 2712"/>
                  <a:gd name="T62" fmla="*/ 225 w 3768"/>
                  <a:gd name="T63" fmla="*/ 1828 h 2712"/>
                  <a:gd name="T64" fmla="*/ 115 w 3768"/>
                  <a:gd name="T65" fmla="*/ 1579 h 2712"/>
                  <a:gd name="T66" fmla="*/ 86 w 3768"/>
                  <a:gd name="T67" fmla="*/ 1411 h 2712"/>
                  <a:gd name="T68" fmla="*/ 96 w 3768"/>
                  <a:gd name="T69" fmla="*/ 1214 h 2712"/>
                  <a:gd name="T70" fmla="*/ 144 w 3768"/>
                  <a:gd name="T71" fmla="*/ 1036 h 2712"/>
                  <a:gd name="T72" fmla="*/ 225 w 3768"/>
                  <a:gd name="T73" fmla="*/ 888 h 2712"/>
                  <a:gd name="T74" fmla="*/ 307 w 3768"/>
                  <a:gd name="T75" fmla="*/ 777 h 2712"/>
                  <a:gd name="T76" fmla="*/ 393 w 3768"/>
                  <a:gd name="T77" fmla="*/ 691 h 2712"/>
                  <a:gd name="T78" fmla="*/ 508 w 3768"/>
                  <a:gd name="T79" fmla="*/ 590 h 2712"/>
                  <a:gd name="T80" fmla="*/ 638 w 3768"/>
                  <a:gd name="T81" fmla="*/ 494 h 2712"/>
                  <a:gd name="T82" fmla="*/ 820 w 3768"/>
                  <a:gd name="T83" fmla="*/ 393 h 2712"/>
                  <a:gd name="T84" fmla="*/ 1032 w 3768"/>
                  <a:gd name="T85" fmla="*/ 302 h 2712"/>
                  <a:gd name="T86" fmla="*/ 1204 w 3768"/>
                  <a:gd name="T87" fmla="*/ 249 h 2712"/>
                  <a:gd name="T88" fmla="*/ 1416 w 3768"/>
                  <a:gd name="T89" fmla="*/ 192 h 2712"/>
                  <a:gd name="T90" fmla="*/ 1425 w 3768"/>
                  <a:gd name="T91" fmla="*/ 0 h 2712"/>
                  <a:gd name="T92" fmla="*/ 0 w 3768"/>
                  <a:gd name="T93" fmla="*/ 0 h 2712"/>
                  <a:gd name="T94" fmla="*/ 24 w 3768"/>
                  <a:gd name="T95" fmla="*/ 2712 h 2712"/>
                  <a:gd name="T96" fmla="*/ 3768 w 3768"/>
                  <a:gd name="T97" fmla="*/ 2712 h 2712"/>
                  <a:gd name="T98" fmla="*/ 3753 w 3768"/>
                  <a:gd name="T99" fmla="*/ 0 h 2712"/>
                  <a:gd name="T100" fmla="*/ 1905 w 3768"/>
                  <a:gd name="T101" fmla="*/ 0 h 2712"/>
                  <a:gd name="T102" fmla="*/ 1924 w 3768"/>
                  <a:gd name="T103" fmla="*/ 144 h 27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768"/>
                  <a:gd name="T157" fmla="*/ 0 h 2712"/>
                  <a:gd name="T158" fmla="*/ 3768 w 3768"/>
                  <a:gd name="T159" fmla="*/ 2712 h 271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768" h="2712">
                    <a:moveTo>
                      <a:pt x="1924" y="144"/>
                    </a:moveTo>
                    <a:lnTo>
                      <a:pt x="2145" y="158"/>
                    </a:lnTo>
                    <a:lnTo>
                      <a:pt x="2380" y="192"/>
                    </a:lnTo>
                    <a:lnTo>
                      <a:pt x="2596" y="235"/>
                    </a:lnTo>
                    <a:lnTo>
                      <a:pt x="2736" y="283"/>
                    </a:lnTo>
                    <a:lnTo>
                      <a:pt x="2942" y="364"/>
                    </a:lnTo>
                    <a:lnTo>
                      <a:pt x="3086" y="441"/>
                    </a:lnTo>
                    <a:lnTo>
                      <a:pt x="3254" y="566"/>
                    </a:lnTo>
                    <a:lnTo>
                      <a:pt x="3360" y="648"/>
                    </a:lnTo>
                    <a:lnTo>
                      <a:pt x="3460" y="768"/>
                    </a:lnTo>
                    <a:lnTo>
                      <a:pt x="3566" y="936"/>
                    </a:lnTo>
                    <a:lnTo>
                      <a:pt x="3638" y="1089"/>
                    </a:lnTo>
                    <a:lnTo>
                      <a:pt x="3672" y="1224"/>
                    </a:lnTo>
                    <a:lnTo>
                      <a:pt x="3676" y="1353"/>
                    </a:lnTo>
                    <a:lnTo>
                      <a:pt x="3672" y="1507"/>
                    </a:lnTo>
                    <a:lnTo>
                      <a:pt x="3633" y="1641"/>
                    </a:lnTo>
                    <a:lnTo>
                      <a:pt x="3566" y="1790"/>
                    </a:lnTo>
                    <a:lnTo>
                      <a:pt x="3422" y="1996"/>
                    </a:lnTo>
                    <a:lnTo>
                      <a:pt x="3283" y="2131"/>
                    </a:lnTo>
                    <a:lnTo>
                      <a:pt x="3144" y="2236"/>
                    </a:lnTo>
                    <a:lnTo>
                      <a:pt x="2923" y="2361"/>
                    </a:lnTo>
                    <a:lnTo>
                      <a:pt x="2688" y="2457"/>
                    </a:lnTo>
                    <a:lnTo>
                      <a:pt x="2472" y="2510"/>
                    </a:lnTo>
                    <a:lnTo>
                      <a:pt x="2150" y="2563"/>
                    </a:lnTo>
                    <a:lnTo>
                      <a:pt x="1929" y="2572"/>
                    </a:lnTo>
                    <a:lnTo>
                      <a:pt x="1632" y="2553"/>
                    </a:lnTo>
                    <a:lnTo>
                      <a:pt x="1372" y="2500"/>
                    </a:lnTo>
                    <a:lnTo>
                      <a:pt x="1123" y="2448"/>
                    </a:lnTo>
                    <a:lnTo>
                      <a:pt x="811" y="2328"/>
                    </a:lnTo>
                    <a:lnTo>
                      <a:pt x="657" y="2236"/>
                    </a:lnTo>
                    <a:lnTo>
                      <a:pt x="350" y="1992"/>
                    </a:lnTo>
                    <a:lnTo>
                      <a:pt x="225" y="1828"/>
                    </a:lnTo>
                    <a:lnTo>
                      <a:pt x="115" y="1579"/>
                    </a:lnTo>
                    <a:lnTo>
                      <a:pt x="86" y="1411"/>
                    </a:lnTo>
                    <a:lnTo>
                      <a:pt x="96" y="1214"/>
                    </a:lnTo>
                    <a:lnTo>
                      <a:pt x="144" y="1036"/>
                    </a:lnTo>
                    <a:lnTo>
                      <a:pt x="225" y="888"/>
                    </a:lnTo>
                    <a:lnTo>
                      <a:pt x="307" y="777"/>
                    </a:lnTo>
                    <a:lnTo>
                      <a:pt x="393" y="691"/>
                    </a:lnTo>
                    <a:lnTo>
                      <a:pt x="508" y="590"/>
                    </a:lnTo>
                    <a:lnTo>
                      <a:pt x="638" y="494"/>
                    </a:lnTo>
                    <a:lnTo>
                      <a:pt x="820" y="393"/>
                    </a:lnTo>
                    <a:lnTo>
                      <a:pt x="1032" y="302"/>
                    </a:lnTo>
                    <a:lnTo>
                      <a:pt x="1204" y="249"/>
                    </a:lnTo>
                    <a:lnTo>
                      <a:pt x="1416" y="192"/>
                    </a:lnTo>
                    <a:lnTo>
                      <a:pt x="1425" y="0"/>
                    </a:lnTo>
                    <a:lnTo>
                      <a:pt x="0" y="0"/>
                    </a:lnTo>
                    <a:lnTo>
                      <a:pt x="24" y="2712"/>
                    </a:lnTo>
                    <a:lnTo>
                      <a:pt x="3768" y="2712"/>
                    </a:lnTo>
                    <a:lnTo>
                      <a:pt x="3753" y="0"/>
                    </a:lnTo>
                    <a:lnTo>
                      <a:pt x="1905" y="0"/>
                    </a:lnTo>
                    <a:lnTo>
                      <a:pt x="19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6" name="Oval 25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21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ounded Rectangle 255"/>
          <p:cNvSpPr/>
          <p:nvPr/>
        </p:nvSpPr>
        <p:spPr>
          <a:xfrm>
            <a:off x="1574577" y="2275683"/>
            <a:ext cx="5776443" cy="7258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Pattern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Linearity</a:t>
            </a:r>
            <a:endParaRPr lang="en-US" sz="3200" dirty="0">
              <a:solidFill>
                <a:srgbClr val="595959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Non-linear Pattern and Time Evolution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5" name="Oval 4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01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the Pattern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7" y="1291881"/>
            <a:ext cx="2751667" cy="1400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054" y="894327"/>
            <a:ext cx="151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El Niño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963722" y="894327"/>
            <a:ext cx="2717563" cy="1797956"/>
            <a:chOff x="2951510" y="1114125"/>
            <a:chExt cx="2717563" cy="1797956"/>
          </a:xfrm>
        </p:grpSpPr>
        <p:sp>
          <p:nvSpPr>
            <p:cNvPr id="7" name="Rectangle 6"/>
            <p:cNvSpPr/>
            <p:nvPr/>
          </p:nvSpPr>
          <p:spPr>
            <a:xfrm>
              <a:off x="3587348" y="1114125"/>
              <a:ext cx="1545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La Niña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1510" y="1511679"/>
              <a:ext cx="2717563" cy="1400402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25869" y="2698853"/>
            <a:ext cx="2730151" cy="1728446"/>
            <a:chOff x="113657" y="2918651"/>
            <a:chExt cx="2730151" cy="17284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57" y="3237183"/>
              <a:ext cx="2730151" cy="140991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58842" y="2918651"/>
              <a:ext cx="14354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Weak El Niño</a:t>
              </a:r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81100" y="3771900"/>
              <a:ext cx="736600" cy="266700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28028" y="2698853"/>
            <a:ext cx="2728856" cy="1713153"/>
            <a:chOff x="2915816" y="2918651"/>
            <a:chExt cx="2728856" cy="171315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5816" y="3245008"/>
              <a:ext cx="2728856" cy="138679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587348" y="2918651"/>
              <a:ext cx="1466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Weak La Niña</a:t>
              </a:r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94150" y="3771900"/>
              <a:ext cx="736600" cy="266700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82164" y="894327"/>
            <a:ext cx="2615704" cy="1755892"/>
            <a:chOff x="6369952" y="1114125"/>
            <a:chExt cx="2615704" cy="175589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9952" y="1531196"/>
              <a:ext cx="2615704" cy="133882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135327" y="1114125"/>
              <a:ext cx="12403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Strong 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82164" y="2665136"/>
            <a:ext cx="2660591" cy="1716927"/>
            <a:chOff x="6369952" y="2884934"/>
            <a:chExt cx="2660591" cy="171692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9952" y="3245008"/>
              <a:ext cx="2660591" cy="13568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135327" y="2884934"/>
              <a:ext cx="11605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Weak 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5107" y="4721799"/>
            <a:ext cx="5496227" cy="1789698"/>
            <a:chOff x="112895" y="4941597"/>
            <a:chExt cx="5496227" cy="178969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6344" y="5310929"/>
              <a:ext cx="2692778" cy="142036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587348" y="4941597"/>
              <a:ext cx="1318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La Niña</a:t>
              </a:r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895" y="5320181"/>
              <a:ext cx="2668124" cy="138761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58842" y="4966902"/>
              <a:ext cx="1287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El Niño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3492" y="4731272"/>
            <a:ext cx="2841714" cy="1794085"/>
            <a:chOff x="6201280" y="4951070"/>
            <a:chExt cx="2841714" cy="179408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3307" y="5310929"/>
              <a:ext cx="2682349" cy="140945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272288" y="4959139"/>
              <a:ext cx="7439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EOF-2</a:t>
              </a:r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01280" y="4951070"/>
              <a:ext cx="2841714" cy="1794085"/>
            </a:xfrm>
            <a:prstGeom prst="roundRect">
              <a:avLst>
                <a:gd name="adj" fmla="val 10421"/>
              </a:avLst>
            </a:prstGeom>
            <a:noFill/>
            <a:ln w="28575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06012" y="1818552"/>
            <a:ext cx="3549650" cy="266700"/>
            <a:chOff x="1193800" y="2038350"/>
            <a:chExt cx="3549650" cy="266700"/>
          </a:xfrm>
        </p:grpSpPr>
        <p:sp>
          <p:nvSpPr>
            <p:cNvPr id="12" name="Rounded Rectangle 11"/>
            <p:cNvSpPr/>
            <p:nvPr/>
          </p:nvSpPr>
          <p:spPr>
            <a:xfrm>
              <a:off x="1193800" y="2038350"/>
              <a:ext cx="736600" cy="266700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006850" y="2038350"/>
              <a:ext cx="736600" cy="266700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44640" y="6471268"/>
            <a:ext cx="521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Composites are normalized by the mean NINO3.4 SST</a:t>
            </a:r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69399" y="4442399"/>
            <a:ext cx="4870618" cy="321173"/>
            <a:chOff x="657187" y="4356922"/>
            <a:chExt cx="4870618" cy="321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7187" y="4356922"/>
              <a:ext cx="4423423" cy="32117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892645" y="4363841"/>
              <a:ext cx="6351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[K/K]</a:t>
              </a:r>
              <a:endParaRPr lang="en-US" sz="1400" i="1" dirty="0"/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8526" y="927310"/>
            <a:ext cx="5787828" cy="3836262"/>
          </a:xfrm>
          <a:prstGeom prst="roundRect">
            <a:avLst>
              <a:gd name="adj" fmla="val 6839"/>
            </a:avLst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773854" y="1003933"/>
            <a:ext cx="5762103" cy="4730655"/>
            <a:chOff x="2773854" y="1003933"/>
            <a:chExt cx="5762103" cy="47306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854" y="1003933"/>
              <a:ext cx="5762103" cy="47306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578220" y="1184466"/>
              <a:ext cx="2356984" cy="1892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71840" y="1184466"/>
              <a:ext cx="2356984" cy="1892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66008" y="3089382"/>
              <a:ext cx="2356984" cy="1892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59628" y="3089382"/>
              <a:ext cx="2356984" cy="1892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EOFs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66" y="5759010"/>
            <a:ext cx="2116173" cy="967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91" y="2669128"/>
            <a:ext cx="1921261" cy="8882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68369" y="1366029"/>
            <a:ext cx="1500543" cy="1029000"/>
            <a:chOff x="125107" y="780917"/>
            <a:chExt cx="2751667" cy="19113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107" y="1291881"/>
              <a:ext cx="2751667" cy="140040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79931" y="780917"/>
              <a:ext cx="1711391" cy="387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El Niño</a:t>
              </a:r>
              <a:endParaRPr lang="en-US" sz="1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59628" y="3142211"/>
            <a:ext cx="1459882" cy="992367"/>
            <a:chOff x="5959628" y="3142211"/>
            <a:chExt cx="1459882" cy="992367"/>
          </a:xfrm>
        </p:grpSpPr>
        <p:sp>
          <p:nvSpPr>
            <p:cNvPr id="15" name="Rectangle 14"/>
            <p:cNvSpPr/>
            <p:nvPr/>
          </p:nvSpPr>
          <p:spPr>
            <a:xfrm>
              <a:off x="6163999" y="3142211"/>
              <a:ext cx="1157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Weak El Niño</a:t>
              </a:r>
              <a:endParaRPr lang="en-US" sz="14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9628" y="3380660"/>
              <a:ext cx="1459882" cy="7539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819231" y="1366029"/>
            <a:ext cx="1995928" cy="2728465"/>
            <a:chOff x="3819231" y="1366029"/>
            <a:chExt cx="1995928" cy="2728465"/>
          </a:xfrm>
        </p:grpSpPr>
        <p:grpSp>
          <p:nvGrpSpPr>
            <p:cNvPr id="36" name="Group 35"/>
            <p:cNvGrpSpPr/>
            <p:nvPr/>
          </p:nvGrpSpPr>
          <p:grpSpPr>
            <a:xfrm>
              <a:off x="4314616" y="3142211"/>
              <a:ext cx="1500543" cy="952283"/>
              <a:chOff x="4314616" y="3142211"/>
              <a:chExt cx="1500543" cy="95228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527544" y="3142211"/>
                <a:ext cx="118140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Weak La Niña</a:t>
                </a:r>
                <a:endParaRPr lang="en-US" sz="1400" dirty="0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616" y="3392871"/>
                <a:ext cx="1500543" cy="701623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3819231" y="1366029"/>
              <a:ext cx="1475507" cy="1029000"/>
              <a:chOff x="3819231" y="1366029"/>
              <a:chExt cx="1475507" cy="10290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904715" y="1366029"/>
                <a:ext cx="12434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Strong La Niña</a:t>
                </a:r>
                <a:endParaRPr lang="en-US" sz="1400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9231" y="1641111"/>
                <a:ext cx="1475507" cy="753918"/>
              </a:xfrm>
              <a:prstGeom prst="rect">
                <a:avLst/>
              </a:prstGeom>
            </p:spPr>
          </p:pic>
        </p:grpSp>
      </p:grpSp>
      <p:sp>
        <p:nvSpPr>
          <p:cNvPr id="34" name="Freeform 33"/>
          <p:cNvSpPr/>
          <p:nvPr/>
        </p:nvSpPr>
        <p:spPr>
          <a:xfrm>
            <a:off x="4107012" y="1538585"/>
            <a:ext cx="3680504" cy="2234612"/>
          </a:xfrm>
          <a:custGeom>
            <a:avLst/>
            <a:gdLst>
              <a:gd name="connsiteX0" fmla="*/ 4616269 w 4616269"/>
              <a:gd name="connsiteY0" fmla="*/ 0 h 1847672"/>
              <a:gd name="connsiteX1" fmla="*/ 4164412 w 4616269"/>
              <a:gd name="connsiteY1" fmla="*/ 647183 h 1847672"/>
              <a:gd name="connsiteX2" fmla="*/ 3761405 w 4616269"/>
              <a:gd name="connsiteY2" fmla="*/ 1086779 h 1847672"/>
              <a:gd name="connsiteX3" fmla="*/ 3248486 w 4616269"/>
              <a:gd name="connsiteY3" fmla="*/ 1514164 h 1847672"/>
              <a:gd name="connsiteX4" fmla="*/ 2674505 w 4616269"/>
              <a:gd name="connsiteY4" fmla="*/ 1807228 h 1847672"/>
              <a:gd name="connsiteX5" fmla="*/ 2332559 w 4616269"/>
              <a:gd name="connsiteY5" fmla="*/ 1843861 h 1847672"/>
              <a:gd name="connsiteX6" fmla="*/ 1795216 w 4616269"/>
              <a:gd name="connsiteY6" fmla="*/ 1795017 h 1847672"/>
              <a:gd name="connsiteX7" fmla="*/ 1367783 w 4616269"/>
              <a:gd name="connsiteY7" fmla="*/ 1599641 h 1847672"/>
              <a:gd name="connsiteX8" fmla="*/ 891501 w 4616269"/>
              <a:gd name="connsiteY8" fmla="*/ 1221100 h 1847672"/>
              <a:gd name="connsiteX9" fmla="*/ 427432 w 4616269"/>
              <a:gd name="connsiteY9" fmla="*/ 757082 h 1847672"/>
              <a:gd name="connsiteX10" fmla="*/ 0 w 4616269"/>
              <a:gd name="connsiteY10" fmla="*/ 158743 h 184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6269" h="1847672">
                <a:moveTo>
                  <a:pt x="4616269" y="0"/>
                </a:moveTo>
                <a:cubicBezTo>
                  <a:pt x="4461579" y="233026"/>
                  <a:pt x="4306889" y="466053"/>
                  <a:pt x="4164412" y="647183"/>
                </a:cubicBezTo>
                <a:cubicBezTo>
                  <a:pt x="4021935" y="828313"/>
                  <a:pt x="3914059" y="942282"/>
                  <a:pt x="3761405" y="1086779"/>
                </a:cubicBezTo>
                <a:cubicBezTo>
                  <a:pt x="3608751" y="1231276"/>
                  <a:pt x="3429636" y="1394089"/>
                  <a:pt x="3248486" y="1514164"/>
                </a:cubicBezTo>
                <a:cubicBezTo>
                  <a:pt x="3067336" y="1634239"/>
                  <a:pt x="2827159" y="1752279"/>
                  <a:pt x="2674505" y="1807228"/>
                </a:cubicBezTo>
                <a:cubicBezTo>
                  <a:pt x="2521851" y="1862177"/>
                  <a:pt x="2479107" y="1845896"/>
                  <a:pt x="2332559" y="1843861"/>
                </a:cubicBezTo>
                <a:cubicBezTo>
                  <a:pt x="2186011" y="1841826"/>
                  <a:pt x="1956012" y="1835720"/>
                  <a:pt x="1795216" y="1795017"/>
                </a:cubicBezTo>
                <a:cubicBezTo>
                  <a:pt x="1634420" y="1754314"/>
                  <a:pt x="1518402" y="1695294"/>
                  <a:pt x="1367783" y="1599641"/>
                </a:cubicBezTo>
                <a:cubicBezTo>
                  <a:pt x="1217164" y="1503988"/>
                  <a:pt x="1048226" y="1361527"/>
                  <a:pt x="891501" y="1221100"/>
                </a:cubicBezTo>
                <a:cubicBezTo>
                  <a:pt x="734776" y="1080674"/>
                  <a:pt x="576015" y="934141"/>
                  <a:pt x="427432" y="757082"/>
                </a:cubicBezTo>
                <a:cubicBezTo>
                  <a:pt x="278849" y="580023"/>
                  <a:pt x="0" y="158743"/>
                  <a:pt x="0" y="158743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809451" y="2348640"/>
            <a:ext cx="7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PC-2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27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854" y="1003933"/>
            <a:ext cx="5762103" cy="4730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EOFs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366" y="5759010"/>
            <a:ext cx="2116173" cy="967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854" y="1050133"/>
            <a:ext cx="5685299" cy="4598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596" y="1025710"/>
            <a:ext cx="5627557" cy="45989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13931" y="1134020"/>
            <a:ext cx="5025949" cy="3012769"/>
            <a:chOff x="3636051" y="1158442"/>
            <a:chExt cx="5025949" cy="3012769"/>
          </a:xfrm>
        </p:grpSpPr>
        <p:grpSp>
          <p:nvGrpSpPr>
            <p:cNvPr id="29" name="Group 28"/>
            <p:cNvGrpSpPr/>
            <p:nvPr/>
          </p:nvGrpSpPr>
          <p:grpSpPr>
            <a:xfrm>
              <a:off x="7161457" y="1158442"/>
              <a:ext cx="1500543" cy="1029000"/>
              <a:chOff x="662563" y="395323"/>
              <a:chExt cx="2751667" cy="191136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563" y="906287"/>
                <a:ext cx="2751667" cy="1400402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1017387" y="395323"/>
                <a:ext cx="1711391" cy="387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Strong El Niño</a:t>
                </a:r>
                <a:endParaRPr lang="en-US" sz="14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081748" y="3178844"/>
              <a:ext cx="1459882" cy="992367"/>
              <a:chOff x="6081748" y="3178844"/>
              <a:chExt cx="1459882" cy="99236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286119" y="3178844"/>
                <a:ext cx="11574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Weak El Niño</a:t>
                </a:r>
                <a:endParaRPr lang="en-US" sz="1400" dirty="0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1748" y="3417293"/>
                <a:ext cx="1459882" cy="75391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3636051" y="1243919"/>
              <a:ext cx="2264592" cy="2887208"/>
              <a:chOff x="3636051" y="1243919"/>
              <a:chExt cx="2264592" cy="2887208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400100" y="3178844"/>
                <a:ext cx="1500543" cy="952283"/>
                <a:chOff x="4400100" y="3178844"/>
                <a:chExt cx="1500543" cy="952283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4613028" y="3178844"/>
                  <a:ext cx="118140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Weak La Niña</a:t>
                  </a:r>
                  <a:endParaRPr lang="en-US" sz="1400" dirty="0"/>
                </a:p>
              </p:txBody>
            </p:sp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00100" y="3429504"/>
                  <a:ext cx="1500543" cy="701623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/>
              <p:cNvGrpSpPr/>
              <p:nvPr/>
            </p:nvGrpSpPr>
            <p:grpSpPr>
              <a:xfrm>
                <a:off x="3636051" y="1243919"/>
                <a:ext cx="1475507" cy="1029000"/>
                <a:chOff x="3636051" y="1243919"/>
                <a:chExt cx="1475507" cy="10290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721535" y="1243919"/>
                  <a:ext cx="124347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Strong La Niña</a:t>
                  </a:r>
                  <a:endParaRPr lang="en-US" sz="1400" dirty="0"/>
                </a:p>
              </p:txBody>
            </p: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36051" y="1519001"/>
                  <a:ext cx="1475507" cy="75391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9691" y="2669128"/>
            <a:ext cx="1921261" cy="88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09451" y="2348640"/>
            <a:ext cx="7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PC-2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78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EOFs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36" y="1025711"/>
            <a:ext cx="5627557" cy="45989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59691" y="2348640"/>
            <a:ext cx="5865848" cy="4377611"/>
            <a:chOff x="1159691" y="2348640"/>
            <a:chExt cx="5865848" cy="43776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9366" y="5759010"/>
              <a:ext cx="2116173" cy="9672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9691" y="2669128"/>
              <a:ext cx="1921261" cy="88822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809451" y="2348640"/>
              <a:ext cx="769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PC-2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07336" y="1025711"/>
            <a:ext cx="5627557" cy="4733299"/>
            <a:chOff x="2807336" y="1025711"/>
            <a:chExt cx="5627557" cy="47332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alphaModFix amt="92000"/>
            </a:blip>
            <a:srcRect t="1" b="-4628"/>
            <a:stretch/>
          </p:blipFill>
          <p:spPr>
            <a:xfrm>
              <a:off x="2807336" y="1025711"/>
              <a:ext cx="5627557" cy="473329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458929" y="5526928"/>
              <a:ext cx="1285733" cy="134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79869" y="1701737"/>
            <a:ext cx="3181509" cy="1657894"/>
            <a:chOff x="4179869" y="1701737"/>
            <a:chExt cx="3181509" cy="1657894"/>
          </a:xfrm>
        </p:grpSpPr>
        <p:sp>
          <p:nvSpPr>
            <p:cNvPr id="13" name="Freeform 12"/>
            <p:cNvSpPr/>
            <p:nvPr/>
          </p:nvSpPr>
          <p:spPr>
            <a:xfrm>
              <a:off x="6689699" y="1701737"/>
              <a:ext cx="671679" cy="260332"/>
            </a:xfrm>
            <a:custGeom>
              <a:avLst/>
              <a:gdLst>
                <a:gd name="connsiteX0" fmla="*/ 671679 w 671679"/>
                <a:gd name="connsiteY0" fmla="*/ 260332 h 260332"/>
                <a:gd name="connsiteX1" fmla="*/ 354158 w 671679"/>
                <a:gd name="connsiteY1" fmla="*/ 28323 h 260332"/>
                <a:gd name="connsiteX2" fmla="*/ 0 w 671679"/>
                <a:gd name="connsiteY2" fmla="*/ 3901 h 260332"/>
                <a:gd name="connsiteX3" fmla="*/ 0 w 671679"/>
                <a:gd name="connsiteY3" fmla="*/ 3901 h 260332"/>
                <a:gd name="connsiteX4" fmla="*/ 0 w 671679"/>
                <a:gd name="connsiteY4" fmla="*/ 3901 h 26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679" h="260332">
                  <a:moveTo>
                    <a:pt x="671679" y="260332"/>
                  </a:moveTo>
                  <a:cubicBezTo>
                    <a:pt x="568892" y="165697"/>
                    <a:pt x="466105" y="71062"/>
                    <a:pt x="354158" y="28323"/>
                  </a:cubicBezTo>
                  <a:cubicBezTo>
                    <a:pt x="242211" y="-14416"/>
                    <a:pt x="0" y="3901"/>
                    <a:pt x="0" y="3901"/>
                  </a:cubicBezTo>
                  <a:lnTo>
                    <a:pt x="0" y="3901"/>
                  </a:lnTo>
                  <a:lnTo>
                    <a:pt x="0" y="3901"/>
                  </a:lnTo>
                </a:path>
              </a:pathLst>
            </a:custGeom>
            <a:ln w="57150" cmpd="sng">
              <a:solidFill>
                <a:srgbClr val="FF0000">
                  <a:alpha val="37000"/>
                </a:srgb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7108080">
              <a:off x="3960750" y="2907071"/>
              <a:ext cx="671679" cy="233442"/>
            </a:xfrm>
            <a:custGeom>
              <a:avLst/>
              <a:gdLst>
                <a:gd name="connsiteX0" fmla="*/ 671679 w 671679"/>
                <a:gd name="connsiteY0" fmla="*/ 260332 h 260332"/>
                <a:gd name="connsiteX1" fmla="*/ 354158 w 671679"/>
                <a:gd name="connsiteY1" fmla="*/ 28323 h 260332"/>
                <a:gd name="connsiteX2" fmla="*/ 0 w 671679"/>
                <a:gd name="connsiteY2" fmla="*/ 3901 h 260332"/>
                <a:gd name="connsiteX3" fmla="*/ 0 w 671679"/>
                <a:gd name="connsiteY3" fmla="*/ 3901 h 260332"/>
                <a:gd name="connsiteX4" fmla="*/ 0 w 671679"/>
                <a:gd name="connsiteY4" fmla="*/ 3901 h 26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679" h="260332">
                  <a:moveTo>
                    <a:pt x="671679" y="260332"/>
                  </a:moveTo>
                  <a:cubicBezTo>
                    <a:pt x="568892" y="165697"/>
                    <a:pt x="466105" y="71062"/>
                    <a:pt x="354158" y="28323"/>
                  </a:cubicBezTo>
                  <a:cubicBezTo>
                    <a:pt x="242211" y="-14416"/>
                    <a:pt x="0" y="3901"/>
                    <a:pt x="0" y="3901"/>
                  </a:cubicBezTo>
                  <a:lnTo>
                    <a:pt x="0" y="3901"/>
                  </a:lnTo>
                  <a:lnTo>
                    <a:pt x="0" y="3901"/>
                  </a:lnTo>
                </a:path>
              </a:pathLst>
            </a:custGeom>
            <a:ln w="57150" cmpd="sng">
              <a:solidFill>
                <a:srgbClr val="FF0000">
                  <a:alpha val="37000"/>
                </a:srgb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47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EOFs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36" y="1025711"/>
            <a:ext cx="5627557" cy="45989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07336" y="1025711"/>
            <a:ext cx="5627557" cy="4733299"/>
            <a:chOff x="2807336" y="1025711"/>
            <a:chExt cx="5627557" cy="47332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1" b="-4628"/>
            <a:stretch/>
          </p:blipFill>
          <p:spPr>
            <a:xfrm>
              <a:off x="2807336" y="1025711"/>
              <a:ext cx="5627557" cy="473329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458929" y="5526928"/>
              <a:ext cx="1285733" cy="134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204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EOFs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46" y="990422"/>
            <a:ext cx="4553446" cy="364181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560735" y="2909463"/>
            <a:ext cx="2997071" cy="2100291"/>
            <a:chOff x="5560735" y="2909463"/>
            <a:chExt cx="2997071" cy="2100291"/>
          </a:xfrm>
        </p:grpSpPr>
        <p:grpSp>
          <p:nvGrpSpPr>
            <p:cNvPr id="16" name="Group 15"/>
            <p:cNvGrpSpPr/>
            <p:nvPr/>
          </p:nvGrpSpPr>
          <p:grpSpPr>
            <a:xfrm>
              <a:off x="5560735" y="2909463"/>
              <a:ext cx="2997071" cy="2100291"/>
              <a:chOff x="5560735" y="2909463"/>
              <a:chExt cx="2997071" cy="210029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0735" y="2909463"/>
                <a:ext cx="2997071" cy="210029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277613" y="3610303"/>
                <a:ext cx="11336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 smtClean="0"/>
                  <a:t>Skewness = 1.3</a:t>
                </a:r>
              </a:p>
              <a:p>
                <a:pPr algn="r"/>
                <a:r>
                  <a:rPr lang="en-US" sz="1200" dirty="0" smtClean="0"/>
                  <a:t>Kurtosis = 2.7</a:t>
                </a:r>
                <a:endParaRPr lang="en-US" sz="12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647455" y="2909463"/>
              <a:ext cx="446510" cy="228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2208" y="1477530"/>
            <a:ext cx="0" cy="2073794"/>
          </a:xfrm>
          <a:prstGeom prst="straightConnector1">
            <a:avLst/>
          </a:prstGeom>
          <a:ln>
            <a:solidFill>
              <a:srgbClr val="0000FF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186327" y="4762288"/>
            <a:ext cx="2895426" cy="2039236"/>
            <a:chOff x="3186327" y="4762288"/>
            <a:chExt cx="2895426" cy="2039236"/>
          </a:xfrm>
        </p:grpSpPr>
        <p:grpSp>
          <p:nvGrpSpPr>
            <p:cNvPr id="18" name="Group 17"/>
            <p:cNvGrpSpPr/>
            <p:nvPr/>
          </p:nvGrpSpPr>
          <p:grpSpPr>
            <a:xfrm>
              <a:off x="3186327" y="4762288"/>
              <a:ext cx="2687817" cy="2039236"/>
              <a:chOff x="3186327" y="4762288"/>
              <a:chExt cx="2687817" cy="20392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6327" y="4762288"/>
                <a:ext cx="2687817" cy="203923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254055" y="4762288"/>
                <a:ext cx="446510" cy="2287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96813" y="5477138"/>
              <a:ext cx="11849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/>
                <a:t>Skewness = -0.6</a:t>
              </a:r>
            </a:p>
            <a:p>
              <a:pPr algn="r"/>
              <a:r>
                <a:rPr lang="en-US" sz="1200" dirty="0" smtClean="0"/>
                <a:t>Kurtosis = -0.2</a:t>
              </a:r>
              <a:endParaRPr lang="en-US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7455" y="941862"/>
            <a:ext cx="2910351" cy="1955390"/>
            <a:chOff x="5647455" y="941862"/>
            <a:chExt cx="2910351" cy="1955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7455" y="1295698"/>
              <a:ext cx="2910351" cy="160155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722000" y="941862"/>
              <a:ext cx="8475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Niño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2646" y="4009474"/>
            <a:ext cx="3625305" cy="2623368"/>
            <a:chOff x="282646" y="4009474"/>
            <a:chExt cx="3625305" cy="2623368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477693" y="4009474"/>
              <a:ext cx="2430258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oval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282646" y="4644690"/>
              <a:ext cx="2903681" cy="1988152"/>
              <a:chOff x="282646" y="4644690"/>
              <a:chExt cx="2903681" cy="198815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646" y="5058598"/>
                <a:ext cx="2903681" cy="1574244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275293" y="4644690"/>
                <a:ext cx="11411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(-) La Niña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31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ounded Rectangle 255"/>
          <p:cNvSpPr/>
          <p:nvPr/>
        </p:nvSpPr>
        <p:spPr>
          <a:xfrm>
            <a:off x="1231030" y="2493456"/>
            <a:ext cx="6387878" cy="15829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Linearity</a:t>
            </a:r>
            <a:r>
              <a:rPr lang="en-US" sz="3200" dirty="0" smtClean="0">
                <a:solidFill>
                  <a:srgbClr val="595959"/>
                </a:solidFill>
              </a:rPr>
              <a:t>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Bjerknes feedbacks &amp; time evolution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Non-linear Pattern and Time Evolution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5" name="Oval 4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79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The Team</a:t>
            </a:r>
            <a:endParaRPr lang="en-US" sz="4900" dirty="0">
              <a:solidFill>
                <a:srgbClr val="FFC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4298" y="2084808"/>
            <a:ext cx="3674904" cy="39703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/>
              <a:t>Tobias </a:t>
            </a:r>
            <a:r>
              <a:rPr lang="en-US" sz="3600" i="1" dirty="0" err="1" smtClean="0"/>
              <a:t>Bayr</a:t>
            </a:r>
            <a:endParaRPr lang="en-US" sz="3600" i="1" dirty="0" smtClean="0"/>
          </a:p>
          <a:p>
            <a:pPr algn="ctr"/>
            <a:r>
              <a:rPr lang="en-US" sz="3600" i="1" dirty="0" smtClean="0"/>
              <a:t>Claudia Frauen</a:t>
            </a:r>
          </a:p>
          <a:p>
            <a:pPr algn="ctr"/>
            <a:r>
              <a:rPr lang="en-US" sz="3600" i="1" dirty="0" smtClean="0"/>
              <a:t>Sabine </a:t>
            </a:r>
            <a:r>
              <a:rPr lang="en-US" sz="3600" i="1" dirty="0" err="1" smtClean="0"/>
              <a:t>Haase</a:t>
            </a:r>
            <a:endParaRPr lang="en-US" sz="3600" i="1" dirty="0" smtClean="0"/>
          </a:p>
          <a:p>
            <a:pPr algn="ctr"/>
            <a:r>
              <a:rPr lang="en-US" sz="3600" i="1" dirty="0" err="1" smtClean="0"/>
              <a:t>Malte</a:t>
            </a:r>
            <a:r>
              <a:rPr lang="en-US" sz="3600" i="1" dirty="0" smtClean="0"/>
              <a:t> Jansen</a:t>
            </a:r>
          </a:p>
          <a:p>
            <a:pPr algn="ctr"/>
            <a:r>
              <a:rPr lang="en-US" sz="3600" i="1" dirty="0" smtClean="0"/>
              <a:t>Noel </a:t>
            </a:r>
            <a:r>
              <a:rPr lang="en-US" sz="3600" i="1" dirty="0" err="1" smtClean="0"/>
              <a:t>Keenlyside</a:t>
            </a:r>
            <a:endParaRPr lang="en-US" sz="3600" i="1" dirty="0" smtClean="0"/>
          </a:p>
          <a:p>
            <a:pPr algn="ctr"/>
            <a:r>
              <a:rPr lang="en-US" sz="3600" i="1" dirty="0" err="1" smtClean="0"/>
              <a:t>Mojib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Latif</a:t>
            </a:r>
            <a:r>
              <a:rPr lang="en-US" sz="3600" i="1" dirty="0" smtClean="0"/>
              <a:t> </a:t>
            </a:r>
          </a:p>
          <a:p>
            <a:pPr algn="ctr"/>
            <a:r>
              <a:rPr lang="en-US" sz="3600" i="1" dirty="0" smtClean="0"/>
              <a:t>Vladimir Semenov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73291" r="1305"/>
          <a:stretch/>
        </p:blipFill>
        <p:spPr>
          <a:xfrm>
            <a:off x="8316416" y="1263600"/>
            <a:ext cx="827584" cy="489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Non-Linearity in the time evolution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45521"/>
            <a:ext cx="5507771" cy="48998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6446" y="992015"/>
            <a:ext cx="151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El Niño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62943" y="994939"/>
            <a:ext cx="15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La Niña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86356" y="959749"/>
            <a:ext cx="2283710" cy="5185597"/>
            <a:chOff x="5886356" y="1338290"/>
            <a:chExt cx="2283710" cy="51855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r="29897"/>
            <a:stretch/>
          </p:blipFill>
          <p:spPr>
            <a:xfrm>
              <a:off x="5886356" y="1624062"/>
              <a:ext cx="2283710" cy="489982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541127" y="1338290"/>
              <a:ext cx="1137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difference</a:t>
              </a:r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44640" y="6092727"/>
            <a:ext cx="5975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Composites are normalized by the mean NINO3.4 SST at lag 0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8360953" y="5789466"/>
            <a:ext cx="698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[K/K]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3091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rgbClr val="D6FFCB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Observed Bjerknes feedbacks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966446" y="840401"/>
            <a:ext cx="151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El Niño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62943" y="843325"/>
            <a:ext cx="15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La Niña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41127" y="832557"/>
            <a:ext cx="113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272" y="1189679"/>
            <a:ext cx="8853956" cy="2717648"/>
            <a:chOff x="-12212" y="1201889"/>
            <a:chExt cx="9144000" cy="2742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212" y="1517932"/>
              <a:ext cx="5507772" cy="24017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6444" y="1530143"/>
              <a:ext cx="3355344" cy="2389394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36636" y="1212658"/>
              <a:ext cx="9034092" cy="2731302"/>
            </a:xfrm>
            <a:prstGeom prst="roundRect">
              <a:avLst>
                <a:gd name="adj" fmla="val 9320"/>
              </a:avLst>
            </a:prstGeom>
            <a:noFill/>
            <a:ln w="28575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16399" y="1201889"/>
              <a:ext cx="20445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Zonal wind  vs. SST</a:t>
              </a:r>
              <a:endParaRPr lang="en-US" b="1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4613" y="4090683"/>
            <a:ext cx="8640492" cy="2667183"/>
            <a:chOff x="54704" y="3968381"/>
            <a:chExt cx="9034092" cy="28139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091" y="4346272"/>
              <a:ext cx="5202469" cy="23819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4056" y="4309639"/>
              <a:ext cx="3050036" cy="244822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683679" y="3978811"/>
              <a:ext cx="3437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Thermocline depth vs. zonal wind</a:t>
              </a:r>
              <a:endParaRPr lang="en-US" b="1" i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704" y="3968381"/>
              <a:ext cx="9034092" cy="2813907"/>
            </a:xfrm>
            <a:prstGeom prst="roundRect">
              <a:avLst>
                <a:gd name="adj" fmla="val 9320"/>
              </a:avLst>
            </a:prstGeom>
            <a:noFill/>
            <a:ln w="28575" cmpd="sng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77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32"/>
          <p:cNvGrpSpPr/>
          <p:nvPr/>
        </p:nvGrpSpPr>
        <p:grpSpPr>
          <a:xfrm>
            <a:off x="2558727" y="2195342"/>
            <a:ext cx="3962670" cy="3366181"/>
            <a:chOff x="5739801" y="1150169"/>
            <a:chExt cx="2458663" cy="2004763"/>
          </a:xfrm>
        </p:grpSpPr>
        <p:sp>
          <p:nvSpPr>
            <p:cNvPr id="5" name="Oval 4"/>
            <p:cNvSpPr/>
            <p:nvPr/>
          </p:nvSpPr>
          <p:spPr>
            <a:xfrm>
              <a:off x="5739801" y="115016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8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184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Cube 184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Cube 185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49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72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2" name="Left-Right Arrow 18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Left-Right Arrow 18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3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0" name="Left-Right Arrow 17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Left-Right Arrow 18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4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8" name="Left-Right Arrow 17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Left-Right Arrow 17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5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6" name="Left-Right Arrow 17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Left-Right Arrow 17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0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60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0" name="Left-Right Arrow 16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Left-Right Arrow 17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1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8" name="Left-Right Arrow 16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Left-Right Arrow 16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2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6" name="Left-Right Arrow 16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Left-Right Arrow 16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3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4" name="Left-Right Arrow 16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Left-Right Arrow 16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1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54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58" name="Left-Right Arrow 15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Left-Right Arrow 15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5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56" name="Left-Right Arrow 15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Left-Right Arrow 15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52" name="Left-Right Arrow 151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Left-Right Arrow 152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121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3" name="Up-Down Arrow 14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4" name="Up-Down Arrow 14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5" name="Up-Down Arrow 14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6" name="Up-Down Arrow 14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7" name="Up-Down Arrow 14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8" name="Up-Down Arrow 14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2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7" name="Up-Down Arrow 13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8" name="Up-Down Arrow 13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9" name="Up-Down Arrow 13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0" name="Up-Down Arrow 13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1" name="Up-Down Arrow 14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2" name="Up-Down Arrow 14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3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1" name="Up-Down Arrow 13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2" name="Up-Down Arrow 13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3" name="Up-Down Arrow 13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4" name="Up-Down Arrow 13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5" name="Up-Down Arrow 13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6" name="Up-Down Arrow 13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4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25" name="Up-Down Arrow 12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6" name="Up-Down Arrow 12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7" name="Up-Down Arrow 12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8" name="Up-Down Arrow 12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9" name="Up-Down Arrow 12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0" name="Up-Down Arrow 12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1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12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49" name="Cube 48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Cube 49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Cube 50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Cube 51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Cube 52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Cube 55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14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5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2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6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1" name="Left-Right Arrow 3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Left-Right Arrow 3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8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9" name="Left-Right Arrow 2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Left-Right Arrow 2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1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3" name="Left-Right Arrow 2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" name="Left-Right Arrow 2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1" name="Left-Right Arrow 2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2" name="Left-Right Arrow 2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7" name="Left-Right Arrow 16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Left-Right Arrow 17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TextBox 6"/>
            <p:cNvSpPr txBox="1"/>
            <p:nvPr/>
          </p:nvSpPr>
          <p:spPr>
            <a:xfrm>
              <a:off x="6345678" y="1261389"/>
              <a:ext cx="1260348" cy="274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Coupled </a:t>
              </a:r>
              <a:r>
                <a:rPr lang="en-US" sz="2400" dirty="0" err="1" smtClean="0"/>
                <a:t>GCMs</a:t>
              </a:r>
              <a:endParaRPr lang="en-US" sz="2400" dirty="0"/>
            </a:p>
          </p:txBody>
        </p:sp>
      </p:grpSp>
      <p:sp>
        <p:nvSpPr>
          <p:cNvPr id="257" name="Rectangle 3"/>
          <p:cNvSpPr txBox="1">
            <a:spLocks noChangeArrowheads="1"/>
          </p:cNvSpPr>
          <p:nvPr/>
        </p:nvSpPr>
        <p:spPr>
          <a:xfrm>
            <a:off x="565804" y="174277"/>
            <a:ext cx="7053104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CMIP3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models (CGCMs)</a:t>
            </a:r>
          </a:p>
        </p:txBody>
      </p:sp>
      <p:grpSp>
        <p:nvGrpSpPr>
          <p:cNvPr id="258" name="Group 257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59" name="Oval 258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466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71"/>
          <p:cNvGrpSpPr/>
          <p:nvPr/>
        </p:nvGrpSpPr>
        <p:grpSpPr>
          <a:xfrm>
            <a:off x="0" y="1158860"/>
            <a:ext cx="1685305" cy="3992996"/>
            <a:chOff x="0" y="951365"/>
            <a:chExt cx="1685305" cy="3992996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951365"/>
              <a:ext cx="1685305" cy="3992996"/>
              <a:chOff x="5886356" y="1290275"/>
              <a:chExt cx="2283710" cy="523361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r="29897"/>
              <a:stretch/>
            </p:blipFill>
            <p:spPr>
              <a:xfrm>
                <a:off x="5886356" y="1624062"/>
                <a:ext cx="2283710" cy="4899825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408742" y="1290275"/>
                <a:ext cx="11375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difference</a:t>
                </a:r>
                <a:endParaRPr lang="en-US" dirty="0"/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>
              <a:off x="549422" y="1549023"/>
              <a:ext cx="736600" cy="624533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9422" y="3704026"/>
              <a:ext cx="736600" cy="624533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40047" y="5250727"/>
            <a:ext cx="2615704" cy="1485162"/>
            <a:chOff x="3745347" y="5372837"/>
            <a:chExt cx="2615704" cy="1485162"/>
          </a:xfrm>
        </p:grpSpPr>
        <p:grpSp>
          <p:nvGrpSpPr>
            <p:cNvPr id="7" name="Group 6"/>
            <p:cNvGrpSpPr/>
            <p:nvPr/>
          </p:nvGrpSpPr>
          <p:grpSpPr>
            <a:xfrm>
              <a:off x="3745347" y="5372837"/>
              <a:ext cx="2615704" cy="1485162"/>
              <a:chOff x="6369952" y="1128444"/>
              <a:chExt cx="2615704" cy="17415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9952" y="1531196"/>
                <a:ext cx="2615704" cy="1338821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7135327" y="1128444"/>
                <a:ext cx="1137526" cy="433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difference</a:t>
                </a:r>
                <a:endParaRPr lang="en-US" dirty="0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4298750" y="6162106"/>
              <a:ext cx="620194" cy="233906"/>
            </a:xfrm>
            <a:prstGeom prst="round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56470" y="6162106"/>
              <a:ext cx="559132" cy="236455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14" y="1270057"/>
            <a:ext cx="7105855" cy="4066873"/>
          </a:xfrm>
          <a:prstGeom prst="rect">
            <a:avLst/>
          </a:prstGeom>
        </p:spPr>
      </p:pic>
      <p:grpSp>
        <p:nvGrpSpPr>
          <p:cNvPr id="16" name="Group 432"/>
          <p:cNvGrpSpPr/>
          <p:nvPr/>
        </p:nvGrpSpPr>
        <p:grpSpPr>
          <a:xfrm>
            <a:off x="153438" y="101297"/>
            <a:ext cx="1096670" cy="900368"/>
            <a:chOff x="5765821" y="1278409"/>
            <a:chExt cx="2458663" cy="2004763"/>
          </a:xfrm>
        </p:grpSpPr>
        <p:sp>
          <p:nvSpPr>
            <p:cNvPr id="17" name="Oval 16"/>
            <p:cNvSpPr/>
            <p:nvPr/>
          </p:nvSpPr>
          <p:spPr>
            <a:xfrm>
              <a:off x="5765821" y="127840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20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196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Cube 196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Cube 197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61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84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4" name="Left-Right Arrow 19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" name="Left-Right Arrow 19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5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2" name="Left-Right Arrow 19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3" name="Left-Right Arrow 19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6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0" name="Left-Right Arrow 18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1" name="Left-Right Arrow 19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7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8" name="Left-Right Arrow 18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Left-Right Arrow 18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2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72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2" name="Left-Right Arrow 18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Left-Right Arrow 18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3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0" name="Left-Right Arrow 17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Left-Right Arrow 18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4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8" name="Left-Right Arrow 17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Left-Right Arrow 17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5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6" name="Left-Right Arrow 17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Left-Right Arrow 17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3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66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0" name="Left-Right Arrow 16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Left-Right Arrow 17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7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8" name="Left-Right Arrow 16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Left-Right Arrow 16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64" name="Left-Right Arrow 163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Left-Right Arrow 164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133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55" name="Up-Down Arrow 15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6" name="Up-Down Arrow 15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7" name="Up-Down Arrow 15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8" name="Up-Down Arrow 15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9" name="Up-Down Arrow 15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0" name="Up-Down Arrow 15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4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9" name="Up-Down Arrow 14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0" name="Up-Down Arrow 14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1" name="Up-Down Arrow 15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2" name="Up-Down Arrow 15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3" name="Up-Down Arrow 15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4" name="Up-Down Arrow 15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5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3" name="Up-Down Arrow 14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4" name="Up-Down Arrow 14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5" name="Up-Down Arrow 14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6" name="Up-Down Arrow 14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7" name="Up-Down Arrow 14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8" name="Up-Down Arrow 14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6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7" name="Up-Down Arrow 13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8" name="Up-Down Arrow 13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9" name="Up-Down Arrow 13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0" name="Up-Down Arrow 13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1" name="Up-Down Arrow 14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2" name="Up-Down Arrow 14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23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24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6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0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2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3" name="Left-Right Arrow 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3" name="Left-Right Arrow 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Left-Right Arrow 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9" name="Left-Right Arrow 28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Left-Right Arrow 29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68" name="Rectangle 3"/>
          <p:cNvSpPr txBox="1">
            <a:spLocks noChangeArrowheads="1"/>
          </p:cNvSpPr>
          <p:nvPr/>
        </p:nvSpPr>
        <p:spPr>
          <a:xfrm>
            <a:off x="1374033" y="186852"/>
            <a:ext cx="6332886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Selecting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‘good’ CGCMs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70" name="Oval 269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5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39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7024" y="1431364"/>
            <a:ext cx="7684709" cy="4931393"/>
            <a:chOff x="98526" y="894327"/>
            <a:chExt cx="8956680" cy="59462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478" y="3034468"/>
              <a:ext cx="2298715" cy="13352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7528" y="3028118"/>
              <a:ext cx="2285060" cy="13378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3878" y="1281418"/>
              <a:ext cx="2292365" cy="13352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407" y="1281418"/>
              <a:ext cx="2335836" cy="134748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71054" y="894327"/>
              <a:ext cx="1515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El Niño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99560" y="894327"/>
              <a:ext cx="1545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La Niña</a:t>
              </a:r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1054" y="2698853"/>
              <a:ext cx="1435421" cy="1119949"/>
              <a:chOff x="758842" y="2918651"/>
              <a:chExt cx="1435421" cy="111994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58842" y="2918651"/>
                <a:ext cx="14354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Weak El Niño</a:t>
                </a:r>
                <a:endParaRPr lang="en-US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181100" y="3771900"/>
                <a:ext cx="736600" cy="266700"/>
              </a:xfrm>
              <a:prstGeom prst="round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99560" y="2698853"/>
              <a:ext cx="1466192" cy="1119949"/>
              <a:chOff x="3587348" y="2918651"/>
              <a:chExt cx="1466192" cy="111994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587348" y="2918651"/>
                <a:ext cx="1466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Weak La Niña</a:t>
                </a:r>
                <a:endParaRPr lang="en-US" dirty="0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994150" y="3771900"/>
                <a:ext cx="736600" cy="266700"/>
              </a:xfrm>
              <a:prstGeom prst="round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7147539" y="894327"/>
              <a:ext cx="12403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Strong 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47539" y="2665136"/>
              <a:ext cx="11605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Diff. Weak </a:t>
              </a:r>
              <a:endParaRPr lang="en-US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71054" y="4661147"/>
              <a:ext cx="4146933" cy="394637"/>
              <a:chOff x="758842" y="4880945"/>
              <a:chExt cx="4146933" cy="39463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587348" y="4880945"/>
                <a:ext cx="1318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Diff. La Niña</a:t>
                </a:r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8842" y="4906250"/>
                <a:ext cx="12876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Diff. El Niño</a:t>
                </a: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213492" y="4678689"/>
              <a:ext cx="2841714" cy="1846668"/>
              <a:chOff x="6201280" y="4898487"/>
              <a:chExt cx="2841714" cy="184666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7272288" y="4898487"/>
                <a:ext cx="7439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EOF-2</a:t>
                </a:r>
                <a:endParaRPr lang="en-US" dirty="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6201280" y="4951070"/>
                <a:ext cx="2841714" cy="1794085"/>
              </a:xfrm>
              <a:prstGeom prst="roundRect">
                <a:avLst>
                  <a:gd name="adj" fmla="val 10421"/>
                </a:avLst>
              </a:prstGeom>
              <a:noFill/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06012" y="1818552"/>
              <a:ext cx="3549650" cy="266700"/>
              <a:chOff x="1193800" y="2038350"/>
              <a:chExt cx="3549650" cy="2667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193800" y="2038350"/>
                <a:ext cx="736600" cy="266700"/>
              </a:xfrm>
              <a:prstGeom prst="round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006850" y="2038350"/>
                <a:ext cx="736600" cy="266700"/>
              </a:xfrm>
              <a:prstGeom prst="roundRect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144640" y="6471268"/>
              <a:ext cx="5215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Composites are normalized by the mean NINO3.4 SST</a:t>
              </a:r>
              <a:endParaRPr lang="en-US" i="1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98526" y="927310"/>
              <a:ext cx="5787828" cy="3836262"/>
            </a:xfrm>
            <a:prstGeom prst="roundRect">
              <a:avLst>
                <a:gd name="adj" fmla="val 6839"/>
              </a:avLst>
            </a:prstGeom>
            <a:noFill/>
            <a:ln w="28575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0977" y="1293650"/>
              <a:ext cx="2298715" cy="13352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7533" y="5034718"/>
              <a:ext cx="2278710" cy="133150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0977" y="3028118"/>
              <a:ext cx="2298715" cy="13352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188" y="5041068"/>
              <a:ext cx="2265055" cy="13289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0977" y="5034718"/>
              <a:ext cx="2265055" cy="1328899"/>
            </a:xfrm>
            <a:prstGeom prst="rect">
              <a:avLst/>
            </a:prstGeom>
          </p:spPr>
        </p:pic>
      </p:grpSp>
      <p:grpSp>
        <p:nvGrpSpPr>
          <p:cNvPr id="37" name="Group 432"/>
          <p:cNvGrpSpPr/>
          <p:nvPr/>
        </p:nvGrpSpPr>
        <p:grpSpPr>
          <a:xfrm>
            <a:off x="65427" y="76147"/>
            <a:ext cx="1096670" cy="900368"/>
            <a:chOff x="5765821" y="1278409"/>
            <a:chExt cx="2458663" cy="2004763"/>
          </a:xfrm>
        </p:grpSpPr>
        <p:sp>
          <p:nvSpPr>
            <p:cNvPr id="38" name="Oval 37"/>
            <p:cNvSpPr/>
            <p:nvPr/>
          </p:nvSpPr>
          <p:spPr>
            <a:xfrm>
              <a:off x="5765821" y="127840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48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224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224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225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89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212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22" name="Left-Right Arrow 22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Left-Right Arrow 22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20" name="Left-Right Arrow 21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Left-Right Arrow 22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4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18" name="Left-Right Arrow 21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Left-Right Arrow 21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5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16" name="Left-Right Arrow 21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Left-Right Arrow 21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0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200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10" name="Left-Right Arrow 20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Left-Right Arrow 21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1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08" name="Left-Right Arrow 20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Left-Right Arrow 20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2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06" name="Left-Right Arrow 20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" name="Left-Right Arrow 20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3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204" name="Left-Right Arrow 20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" name="Left-Right Arrow 20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1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94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8" name="Left-Right Arrow 19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9" name="Left-Right Arrow 19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5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6" name="Left-Right Arrow 19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" name="Left-Right Arrow 19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92" name="Left-Right Arrow 191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Left-Right Arrow 192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161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83" name="Up-Down Arrow 18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4" name="Up-Down Arrow 18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5" name="Up-Down Arrow 18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6" name="Up-Down Arrow 18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7" name="Up-Down Arrow 18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8" name="Up-Down Arrow 18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62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77" name="Up-Down Arrow 17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8" name="Up-Down Arrow 17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9" name="Up-Down Arrow 17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0" name="Up-Down Arrow 17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1" name="Up-Down Arrow 18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2" name="Up-Down Arrow 18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63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71" name="Up-Down Arrow 17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2" name="Up-Down Arrow 17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3" name="Up-Down Arrow 17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4" name="Up-Down Arrow 17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5" name="Up-Down Arrow 17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Up-Down Arrow 17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64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65" name="Up-Down Arrow 16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6" name="Up-Down Arrow 16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7" name="Up-Down Arrow 16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8" name="Up-Down Arrow 16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9" name="Up-Down Arrow 16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0" name="Up-Down Arrow 16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52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89" name="Cube 88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Cube 137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Cube 140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Cube 141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Cube 142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Cube 143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Cube 144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Cube 145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Cube 146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Cube 147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Cube 148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Cube 149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Cube 150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Cube 151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Cube 152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Cube 153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Cube 154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Cube 155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Cube 156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Cube 157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Cube 158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Cube 159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54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7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87" name="Left-Right Arrow 8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8" name="Left-Right Arrow 8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7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85" name="Left-Right Arrow 8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6" name="Left-Right Arrow 8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7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83" name="Left-Right Arrow 8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4" name="Left-Right Arrow 8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81" name="Left-Right Arrow 8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" name="Left-Right Arrow 8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5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6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75" name="Left-Right Arrow 7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Left-Right Arrow 7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6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73" name="Left-Right Arrow 7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4" name="Left-Right Arrow 7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71" name="Left-Right Arrow 7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2" name="Left-Right Arrow 7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8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9" name="Left-Right Arrow 6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0" name="Left-Right Arrow 6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6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5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3" name="Left-Right Arrow 6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4" name="Left-Right Arrow 6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Left-Right Arrow 6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57" name="Left-Right Arrow 56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Left-Right Arrow 57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96" name="Rectangle 3"/>
          <p:cNvSpPr txBox="1">
            <a:spLocks noChangeArrowheads="1"/>
          </p:cNvSpPr>
          <p:nvPr/>
        </p:nvSpPr>
        <p:spPr>
          <a:xfrm>
            <a:off x="1374033" y="186852"/>
            <a:ext cx="6332886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CGCMs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Non-Linearity in the Pattern </a:t>
            </a:r>
          </a:p>
        </p:txBody>
      </p:sp>
      <p:grpSp>
        <p:nvGrpSpPr>
          <p:cNvPr id="297" name="Group 296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98" name="Oval 297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9" name="Picture 298"/>
            <p:cNvPicPr>
              <a:picLocks noChangeAspect="1"/>
            </p:cNvPicPr>
            <p:nvPr/>
          </p:nvPicPr>
          <p:blipFill>
            <a:blip r:embed="rId10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36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255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CGCMs Non-Linearity in EOFs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54055" y="4762288"/>
            <a:ext cx="446510" cy="2287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05" y="1002633"/>
            <a:ext cx="4374936" cy="3590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5" y="1002633"/>
            <a:ext cx="4374936" cy="36505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5976" y="3618722"/>
            <a:ext cx="5666126" cy="3120400"/>
            <a:chOff x="275976" y="3618722"/>
            <a:chExt cx="5666126" cy="3120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6327" y="4762288"/>
              <a:ext cx="2755775" cy="19768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976" y="5009754"/>
              <a:ext cx="2910351" cy="1584176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1477693" y="3618722"/>
              <a:ext cx="2430258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oval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275293" y="4644690"/>
              <a:ext cx="1141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(-) La Niña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2208" y="941862"/>
            <a:ext cx="4045598" cy="4071314"/>
            <a:chOff x="4512208" y="941862"/>
            <a:chExt cx="4045598" cy="40713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4016" y="2996952"/>
              <a:ext cx="2858424" cy="201622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671879" y="2994940"/>
              <a:ext cx="446510" cy="228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7486" y="1313076"/>
              <a:ext cx="2880320" cy="1584176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V="1">
              <a:off x="4512208" y="1477530"/>
              <a:ext cx="0" cy="2073794"/>
            </a:xfrm>
            <a:prstGeom prst="straightConnector1">
              <a:avLst/>
            </a:prstGeom>
            <a:ln>
              <a:solidFill>
                <a:srgbClr val="0000FF"/>
              </a:solidFill>
              <a:headEnd type="oval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6722000" y="941862"/>
              <a:ext cx="8475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 Niño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134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66446" y="1370556"/>
            <a:ext cx="1515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El Niño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62943" y="1373480"/>
            <a:ext cx="15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Strong La Niña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21311" y="1338290"/>
            <a:ext cx="113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" y="1683218"/>
            <a:ext cx="5324586" cy="4922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83" y="1683218"/>
            <a:ext cx="3526316" cy="4922930"/>
          </a:xfrm>
          <a:prstGeom prst="rect">
            <a:avLst/>
          </a:prstGeom>
        </p:spPr>
      </p:pic>
      <p:grpSp>
        <p:nvGrpSpPr>
          <p:cNvPr id="8" name="Group 432"/>
          <p:cNvGrpSpPr/>
          <p:nvPr/>
        </p:nvGrpSpPr>
        <p:grpSpPr>
          <a:xfrm>
            <a:off x="65427" y="76147"/>
            <a:ext cx="1096670" cy="900368"/>
            <a:chOff x="5765821" y="1278409"/>
            <a:chExt cx="2458663" cy="2004763"/>
          </a:xfrm>
        </p:grpSpPr>
        <p:sp>
          <p:nvSpPr>
            <p:cNvPr id="9" name="Oval 8"/>
            <p:cNvSpPr/>
            <p:nvPr/>
          </p:nvSpPr>
          <p:spPr>
            <a:xfrm>
              <a:off x="5765821" y="127840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12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190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Cube 190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Cube 19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55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78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8" name="Left-Right Arrow 18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Left-Right Arrow 18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9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6" name="Left-Right Arrow 18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Left-Right Arrow 18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4" name="Left-Right Arrow 18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Left-Right Arrow 18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1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2" name="Left-Right Arrow 18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Left-Right Arrow 18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66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6" name="Left-Right Arrow 17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Left-Right Arrow 17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7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4" name="Left-Right Arrow 17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Left-Right Arrow 17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2" name="Left-Right Arrow 17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Left-Right Arrow 17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0" name="Left-Right Arrow 16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Left-Right Arrow 17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7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60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4" name="Left-Right Arrow 16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Left-Right Arrow 16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1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62" name="Left-Right Arrow 16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" name="Left-Right Arrow 16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58" name="Left-Right Arrow 157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Left-Right Arrow 158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127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9" name="Up-Down Arrow 14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0" name="Up-Down Arrow 14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1" name="Up-Down Arrow 15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2" name="Up-Down Arrow 15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3" name="Up-Down Arrow 15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4" name="Up-Down Arrow 15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8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3" name="Up-Down Arrow 14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4" name="Up-Down Arrow 14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5" name="Up-Down Arrow 14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6" name="Up-Down Arrow 14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7" name="Up-Down Arrow 14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8" name="Up-Down Arrow 14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9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7" name="Up-Down Arrow 13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8" name="Up-Down Arrow 13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9" name="Up-Down Arrow 13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0" name="Up-Down Arrow 13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1" name="Up-Down Arrow 14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2" name="Up-Down Arrow 14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0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1" name="Up-Down Arrow 13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2" name="Up-Down Arrow 13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3" name="Up-Down Arrow 13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4" name="Up-Down Arrow 13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5" name="Up-Down Arrow 13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6" name="Up-Down Arrow 13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18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55" name="Cube 54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Cube 55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0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3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4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6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1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7" name="Left-Right Arrow 3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" name="Left-Right Arrow 3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4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2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9" name="Left-Right Arrow 2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Left-Right Arrow 2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6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7" name="Left-Right Arrow 2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Left-Right Arrow 2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3" name="Left-Right Arrow 22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Left-Right Arrow 23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62" name="Rectangle 3"/>
          <p:cNvSpPr txBox="1">
            <a:spLocks noChangeArrowheads="1"/>
          </p:cNvSpPr>
          <p:nvPr/>
        </p:nvSpPr>
        <p:spPr>
          <a:xfrm>
            <a:off x="1374033" y="186852"/>
            <a:ext cx="6332886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CGCMs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Non-Linearity in the time evolution</a:t>
            </a:r>
          </a:p>
        </p:txBody>
      </p:sp>
      <p:grpSp>
        <p:nvGrpSpPr>
          <p:cNvPr id="263" name="Group 262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64" name="Oval 263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4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75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6346" y="1080034"/>
            <a:ext cx="8263724" cy="2805014"/>
            <a:chOff x="120571" y="832557"/>
            <a:chExt cx="8780287" cy="30747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9805" y="1531299"/>
              <a:ext cx="3161053" cy="23516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764" y="1531299"/>
              <a:ext cx="5214038" cy="235160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66446" y="840401"/>
              <a:ext cx="1515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El Niño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62943" y="843325"/>
              <a:ext cx="1545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La Niña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41127" y="832557"/>
              <a:ext cx="1137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difference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0571" y="1189679"/>
              <a:ext cx="8747534" cy="2717648"/>
              <a:chOff x="36636" y="1201889"/>
              <a:chExt cx="9034092" cy="2742071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6636" y="1212658"/>
                <a:ext cx="9034092" cy="2731302"/>
              </a:xfrm>
              <a:prstGeom prst="roundRect">
                <a:avLst>
                  <a:gd name="adj" fmla="val 9320"/>
                </a:avLst>
              </a:prstGeom>
              <a:noFill/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16399" y="1201889"/>
                <a:ext cx="20445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Zonal wind  vs. SST</a:t>
                </a:r>
                <a:endParaRPr lang="en-US" b="1" i="1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20320" y="4099101"/>
            <a:ext cx="8328924" cy="2667183"/>
            <a:chOff x="120571" y="4090683"/>
            <a:chExt cx="8684534" cy="266718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71" y="4459706"/>
              <a:ext cx="5226887" cy="22981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9805" y="4450642"/>
              <a:ext cx="3065300" cy="2305757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64613" y="4090683"/>
              <a:ext cx="8640492" cy="2667183"/>
              <a:chOff x="54704" y="3968381"/>
              <a:chExt cx="9034092" cy="281390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683679" y="3978811"/>
                <a:ext cx="34370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Thermocline depth vs. zonal wind</a:t>
                </a:r>
                <a:endParaRPr lang="en-US" b="1" i="1" dirty="0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4704" y="3968381"/>
                <a:ext cx="9034092" cy="2813907"/>
              </a:xfrm>
              <a:prstGeom prst="roundRect">
                <a:avLst>
                  <a:gd name="adj" fmla="val 9320"/>
                </a:avLst>
              </a:prstGeom>
              <a:noFill/>
              <a:ln w="28575" cmpd="sng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432"/>
          <p:cNvGrpSpPr/>
          <p:nvPr/>
        </p:nvGrpSpPr>
        <p:grpSpPr>
          <a:xfrm>
            <a:off x="65427" y="76147"/>
            <a:ext cx="1096670" cy="900368"/>
            <a:chOff x="5765821" y="1278409"/>
            <a:chExt cx="2458663" cy="2004763"/>
          </a:xfrm>
        </p:grpSpPr>
        <p:sp>
          <p:nvSpPr>
            <p:cNvPr id="21" name="Oval 20"/>
            <p:cNvSpPr/>
            <p:nvPr/>
          </p:nvSpPr>
          <p:spPr>
            <a:xfrm>
              <a:off x="5765821" y="127840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23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199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Cube 199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Cube 200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64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87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7" name="Left-Right Arrow 196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Left-Right Arrow 197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8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5" name="Left-Right Arrow 194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" name="Left-Right Arrow 195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9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3" name="Left-Right Arrow 19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Left-Right Arrow 19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0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91" name="Left-Right Arrow 19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2" name="Left-Right Arrow 19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5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75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5" name="Left-Right Arrow 184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Left-Right Arrow 185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6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3" name="Left-Right Arrow 18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Left-Right Arrow 18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81" name="Left-Right Arrow 18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Left-Right Arrow 18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8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9" name="Left-Right Arrow 17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0" name="Left-Right Arrow 17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6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69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3" name="Left-Right Arrow 17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Left-Right Arrow 17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0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171" name="Left-Right Arrow 17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2" name="Left-Right Arrow 17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67" name="Left-Right Arrow 166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Left-Right Arrow 167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136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58" name="Up-Down Arrow 15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9" name="Up-Down Arrow 15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0" name="Up-Down Arrow 15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1" name="Up-Down Arrow 16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2" name="Up-Down Arrow 16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3" name="Up-Down Arrow 16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7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52" name="Up-Down Arrow 15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3" name="Up-Down Arrow 15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4" name="Up-Down Arrow 15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5" name="Up-Down Arrow 15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6" name="Up-Down Arrow 15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7" name="Up-Down Arrow 15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8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6" name="Up-Down Arrow 14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7" name="Up-Down Arrow 14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8" name="Up-Down Arrow 14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9" name="Up-Down Arrow 14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0" name="Up-Down Arrow 14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51" name="Up-Down Arrow 15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9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40" name="Up-Down Arrow 13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1" name="Up-Down Arrow 14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2" name="Up-Down Arrow 14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3" name="Up-Down Arrow 14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4" name="Up-Down Arrow 14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45" name="Up-Down Arrow 14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26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27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4" name="Cube 63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9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2" name="Left-Right Arrow 6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3" name="Left-Right Arrow 6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4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5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0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4" name="Left-Right Arrow 4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4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8" name="Left-Right Arrow 3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7" name="Left-Right Arrow 3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2" name="Left-Right Arrow 31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Left-Right Arrow 32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271" name="Rectangle 3"/>
          <p:cNvSpPr txBox="1">
            <a:spLocks noChangeArrowheads="1"/>
          </p:cNvSpPr>
          <p:nvPr/>
        </p:nvSpPr>
        <p:spPr>
          <a:xfrm>
            <a:off x="1374033" y="186852"/>
            <a:ext cx="6332886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CGCMs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Bjerknes feedbacks</a:t>
            </a:r>
          </a:p>
        </p:txBody>
      </p:sp>
      <p:grpSp>
        <p:nvGrpSpPr>
          <p:cNvPr id="272" name="Group 271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273" name="Oval 272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6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27"/>
          <p:cNvGrpSpPr/>
          <p:nvPr/>
        </p:nvGrpSpPr>
        <p:grpSpPr>
          <a:xfrm>
            <a:off x="2344128" y="1453108"/>
            <a:ext cx="3994088" cy="2563996"/>
            <a:chOff x="864951" y="1727901"/>
            <a:chExt cx="2268759" cy="1366441"/>
          </a:xfrm>
        </p:grpSpPr>
        <p:sp>
          <p:nvSpPr>
            <p:cNvPr id="6" name="Oval 5"/>
            <p:cNvSpPr/>
            <p:nvPr/>
          </p:nvSpPr>
          <p:spPr>
            <a:xfrm>
              <a:off x="864951" y="1727901"/>
              <a:ext cx="2268759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903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9" name="Up-Down Arrow 8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Up-Down Arrow 9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18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55" name="Cube 54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Cube 55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ube 57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Cube 58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Cube 60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Cube 63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20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3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3" name="Left-Right Arrow 5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4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6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1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3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1" name="Left-Right Arrow 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Left-Right Arrow 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7" name="Left-Right Arrow 3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" name="Left-Right Arrow 3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4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5" name="Left-Right Arrow 3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Left-Right Arrow 3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2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9" name="Left-Right Arrow 2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Left-Right Arrow 2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6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7" name="Left-Right Arrow 2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Left-Right Arrow 2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3" name="Left-Right Arrow 22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Left-Right Arrow 23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13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15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1102640" y="2736787"/>
              <a:ext cx="1819078" cy="18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/>
              <a:r>
                <a:rPr lang="en-US" sz="1600" dirty="0" smtClean="0"/>
                <a:t>Frauen &amp; Dommenget [2010]</a:t>
              </a:r>
              <a:endParaRPr lang="en-US" sz="1600" dirty="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944347" y="4297620"/>
            <a:ext cx="450636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Linear low-order ocean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Fix SST pattern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Non-linear complex atmosphere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Zonal wind causes non-linearity </a:t>
            </a:r>
            <a:endParaRPr lang="en-US" sz="2400" dirty="0"/>
          </a:p>
        </p:txBody>
      </p:sp>
      <p:sp>
        <p:nvSpPr>
          <p:cNvPr id="128" name="Rectangle 3"/>
          <p:cNvSpPr txBox="1">
            <a:spLocks noChangeArrowheads="1"/>
          </p:cNvSpPr>
          <p:nvPr/>
        </p:nvSpPr>
        <p:spPr>
          <a:xfrm>
            <a:off x="311681" y="213884"/>
            <a:ext cx="7241703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Hybrid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coupled model (RECHOZ) 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7727793" y="131191"/>
            <a:ext cx="1219595" cy="971122"/>
            <a:chOff x="5891579" y="3304861"/>
            <a:chExt cx="1431800" cy="1452119"/>
          </a:xfrm>
        </p:grpSpPr>
        <p:sp>
          <p:nvSpPr>
            <p:cNvPr id="130" name="Oval 129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86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2059" y="1089079"/>
            <a:ext cx="8365169" cy="2729859"/>
            <a:chOff x="120571" y="832557"/>
            <a:chExt cx="8747534" cy="30869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40" y="1510811"/>
              <a:ext cx="8499797" cy="2408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66446" y="840401"/>
              <a:ext cx="1515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El Niño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62943" y="843325"/>
              <a:ext cx="1545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Strong La Niña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41127" y="832557"/>
              <a:ext cx="11375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difference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0571" y="1189679"/>
              <a:ext cx="8747534" cy="2717648"/>
              <a:chOff x="36636" y="1201889"/>
              <a:chExt cx="9034092" cy="2742071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6636" y="1212658"/>
                <a:ext cx="9034092" cy="2731302"/>
              </a:xfrm>
              <a:prstGeom prst="roundRect">
                <a:avLst>
                  <a:gd name="adj" fmla="val 9320"/>
                </a:avLst>
              </a:prstGeom>
              <a:noFill/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16399" y="1201889"/>
                <a:ext cx="20445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Zonal wind  vs. SST</a:t>
                </a:r>
                <a:endParaRPr lang="en-US" b="1" i="1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65225" y="4100569"/>
            <a:ext cx="8352003" cy="2588995"/>
            <a:chOff x="54704" y="3968381"/>
            <a:chExt cx="9034092" cy="2813907"/>
          </a:xfrm>
        </p:grpSpPr>
        <p:sp>
          <p:nvSpPr>
            <p:cNvPr id="14" name="Rectangle 13"/>
            <p:cNvSpPr/>
            <p:nvPr/>
          </p:nvSpPr>
          <p:spPr>
            <a:xfrm>
              <a:off x="2683679" y="3978811"/>
              <a:ext cx="3437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Thermocline depth vs. zonal wind</a:t>
              </a:r>
              <a:endParaRPr lang="en-US" b="1" i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704" y="3968381"/>
              <a:ext cx="9034092" cy="2813907"/>
            </a:xfrm>
            <a:prstGeom prst="roundRect">
              <a:avLst>
                <a:gd name="adj" fmla="val 9320"/>
              </a:avLst>
            </a:prstGeom>
            <a:noFill/>
            <a:ln w="28575" cmpd="sng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38211" y="4450644"/>
            <a:ext cx="4222262" cy="2138570"/>
            <a:chOff x="149761" y="2185769"/>
            <a:chExt cx="3648282" cy="29591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761" y="2185769"/>
              <a:ext cx="3648282" cy="29591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9348" y="2299200"/>
              <a:ext cx="979932" cy="545962"/>
            </a:xfrm>
            <a:prstGeom prst="rect">
              <a:avLst/>
            </a:prstGeom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84248" y="176159"/>
            <a:ext cx="6182877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RECHOZ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Bjerknes feedbacks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009251" y="93466"/>
            <a:ext cx="1013575" cy="874796"/>
            <a:chOff x="5891579" y="3304861"/>
            <a:chExt cx="1431800" cy="1452119"/>
          </a:xfrm>
        </p:grpSpPr>
        <p:sp>
          <p:nvSpPr>
            <p:cNvPr id="23" name="Oval 22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26" name="Oval 25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28" name="Up-Down Arrow 27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Up-Down Arrow 28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37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74" name="Cube 73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Cube 137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Cube 140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Cube 141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Cube 142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Cube 143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Cube 144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39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6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72" name="Left-Right Arrow 7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3" name="Left-Right Arrow 7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3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70" name="Left-Right Arrow 6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1" name="Left-Right Arrow 7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4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8" name="Left-Right Arrow 6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9" name="Left-Right Arrow 6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65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6" name="Left-Right Arrow 6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" name="Left-Right Arrow 6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0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6" name="Left-Right Arrow 5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4" name="Left-Right Arrow 5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Left-Right Arrow 5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1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44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42" name="Left-Right Arrow 41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Left-Right Arrow 42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32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34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70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145747"/>
            <a:ext cx="5004898" cy="2856126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390233" y="174725"/>
            <a:ext cx="6303501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F2F2F2"/>
                </a:solidFill>
              </a:rPr>
              <a:t>The ‘</a:t>
            </a:r>
            <a:r>
              <a:rPr lang="en-US" i="1" dirty="0" smtClean="0">
                <a:solidFill>
                  <a:srgbClr val="F2F2F2"/>
                </a:solidFill>
              </a:rPr>
              <a:t>classical’</a:t>
            </a:r>
            <a:r>
              <a:rPr lang="en-US" dirty="0" smtClean="0">
                <a:solidFill>
                  <a:srgbClr val="F2F2F2"/>
                </a:solidFill>
              </a:rPr>
              <a:t> El Niño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916" y="3249525"/>
            <a:ext cx="4839814" cy="2878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8" y="4166049"/>
            <a:ext cx="3303129" cy="247846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600450" y="3068960"/>
            <a:ext cx="1488306" cy="728342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040094" y="3539871"/>
            <a:ext cx="5969157" cy="3244862"/>
            <a:chOff x="2088942" y="3284757"/>
            <a:chExt cx="6250800" cy="3561031"/>
          </a:xfrm>
        </p:grpSpPr>
        <p:grpSp>
          <p:nvGrpSpPr>
            <p:cNvPr id="7" name="Group 6"/>
            <p:cNvGrpSpPr/>
            <p:nvPr/>
          </p:nvGrpSpPr>
          <p:grpSpPr>
            <a:xfrm>
              <a:off x="2088942" y="3284757"/>
              <a:ext cx="4438221" cy="3561031"/>
              <a:chOff x="2101154" y="3190150"/>
              <a:chExt cx="4438221" cy="366785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101154" y="3190150"/>
                <a:ext cx="4438221" cy="3667850"/>
                <a:chOff x="4299378" y="2898049"/>
                <a:chExt cx="4438221" cy="366785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5170365" y="2898049"/>
                  <a:ext cx="29862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Thermocline depth evolution</a:t>
                  </a:r>
                  <a:endParaRPr lang="en-US" b="1" i="1" dirty="0"/>
                </a:p>
              </p:txBody>
            </p:sp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99378" y="3223702"/>
                  <a:ext cx="4438221" cy="3342197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26886" y="3633149"/>
                <a:ext cx="1145651" cy="59611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6372537" y="5763590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dashed: linear</a:t>
              </a:r>
            </a:p>
            <a:p>
              <a:r>
                <a:rPr lang="en-US" dirty="0" smtClean="0"/>
                <a:t>     solid: non-linear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5538" y="1470533"/>
            <a:ext cx="4647054" cy="1698444"/>
            <a:chOff x="164613" y="965967"/>
            <a:chExt cx="4647054" cy="16984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b="54728"/>
            <a:stretch/>
          </p:blipFill>
          <p:spPr>
            <a:xfrm>
              <a:off x="396100" y="1018666"/>
              <a:ext cx="4293444" cy="79097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10401" t="55617" r="9955" b="-1745"/>
            <a:stretch/>
          </p:blipFill>
          <p:spPr>
            <a:xfrm>
              <a:off x="403636" y="1858484"/>
              <a:ext cx="3419460" cy="805926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164613" y="965967"/>
              <a:ext cx="4647054" cy="1698444"/>
            </a:xfrm>
            <a:prstGeom prst="roundRect">
              <a:avLst>
                <a:gd name="adj" fmla="val 9320"/>
              </a:avLst>
            </a:prstGeom>
            <a:noFill/>
            <a:ln w="28575" cmpd="sng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46154" y="1266994"/>
            <a:ext cx="2965595" cy="2206464"/>
            <a:chOff x="5946154" y="940044"/>
            <a:chExt cx="2965595" cy="22064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t="4636"/>
            <a:stretch/>
          </p:blipFill>
          <p:spPr>
            <a:xfrm>
              <a:off x="5958367" y="1306576"/>
              <a:ext cx="2768683" cy="174987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588223" y="940044"/>
              <a:ext cx="1620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Wind response</a:t>
              </a:r>
              <a:endParaRPr lang="en-US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946154" y="940044"/>
              <a:ext cx="2965595" cy="2206464"/>
            </a:xfrm>
            <a:prstGeom prst="roundRect">
              <a:avLst>
                <a:gd name="adj" fmla="val 9320"/>
              </a:avLst>
            </a:prstGeom>
            <a:noFill/>
            <a:ln w="28575" cmpd="sng"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420794" y="176159"/>
            <a:ext cx="6346332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Recharge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Oscillator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009251" y="93466"/>
            <a:ext cx="1013575" cy="874796"/>
            <a:chOff x="5891579" y="3304861"/>
            <a:chExt cx="1431800" cy="1452119"/>
          </a:xfrm>
        </p:grpSpPr>
        <p:sp>
          <p:nvSpPr>
            <p:cNvPr id="21" name="Oval 20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68565" y="781424"/>
            <a:ext cx="1073479" cy="971139"/>
            <a:chOff x="962766" y="4962218"/>
            <a:chExt cx="1413967" cy="1226607"/>
          </a:xfrm>
        </p:grpSpPr>
        <p:sp>
          <p:nvSpPr>
            <p:cNvPr id="31" name="Oval 30"/>
            <p:cNvSpPr/>
            <p:nvPr/>
          </p:nvSpPr>
          <p:spPr>
            <a:xfrm>
              <a:off x="962766" y="4962218"/>
              <a:ext cx="1413967" cy="1226607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093614" y="5154379"/>
              <a:ext cx="1031995" cy="835035"/>
              <a:chOff x="2262422" y="4784414"/>
              <a:chExt cx="1031995" cy="835035"/>
            </a:xfrm>
          </p:grpSpPr>
          <p:grpSp>
            <p:nvGrpSpPr>
              <p:cNvPr id="33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36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38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39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40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</p:grpSp>
            <p:sp>
              <p:nvSpPr>
                <p:cNvPr id="37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2952308" y="4784414"/>
                <a:ext cx="328028" cy="388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T</a:t>
                </a:r>
                <a:endParaRPr lang="en-US" sz="1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362592" y="5230708"/>
                <a:ext cx="300082" cy="38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h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2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71090" y="1203267"/>
            <a:ext cx="2803071" cy="711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 perfect model forecast</a:t>
            </a:r>
          </a:p>
          <a:p>
            <a:pPr algn="ctr">
              <a:lnSpc>
                <a:spcPct val="120000"/>
              </a:lnSpc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Anomaly correlation skill</a:t>
            </a:r>
            <a:endParaRPr lang="en-US" sz="1600" b="1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953972" y="1835694"/>
            <a:ext cx="4918707" cy="3756942"/>
            <a:chOff x="2201301" y="1811272"/>
            <a:chExt cx="4500410" cy="33717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992"/>
            <a:stretch/>
          </p:blipFill>
          <p:spPr>
            <a:xfrm>
              <a:off x="2201301" y="1811272"/>
              <a:ext cx="4426957" cy="33206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27957" y="4813676"/>
              <a:ext cx="54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Jan.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04297" y="4813676"/>
              <a:ext cx="597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Dec.</a:t>
              </a:r>
              <a:endParaRPr lang="en-US" dirty="0"/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84248" y="176159"/>
            <a:ext cx="6182877" cy="698703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RECHOZ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model forecasts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09251" y="93466"/>
            <a:ext cx="1013575" cy="874796"/>
            <a:chOff x="5891579" y="3304861"/>
            <a:chExt cx="1431800" cy="1452119"/>
          </a:xfrm>
        </p:grpSpPr>
        <p:sp>
          <p:nvSpPr>
            <p:cNvPr id="12" name="Oval 11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51629" y="98033"/>
            <a:ext cx="1242839" cy="1024433"/>
            <a:chOff x="1100527" y="1665026"/>
            <a:chExt cx="1787655" cy="1247475"/>
          </a:xfrm>
        </p:grpSpPr>
        <p:sp>
          <p:nvSpPr>
            <p:cNvPr id="17" name="Oval 16"/>
            <p:cNvSpPr/>
            <p:nvPr/>
          </p:nvSpPr>
          <p:spPr>
            <a:xfrm>
              <a:off x="1100527" y="1665026"/>
              <a:ext cx="1787655" cy="1247475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19" name="Up-Down Arrow 18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Up-Down Arrow 19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28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65" name="Cube 64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Cube 68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Cube 70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Cube 73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Cube 78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Cube 80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Cube 83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Cube 88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Cube 90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Cube 93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Cube 98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Cube 100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Cube 103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ube 108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Cube 110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30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53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3" name="Left-Right Arrow 6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4" name="Left-Right Arrow 6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4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61" name="Left-Right Arrow 6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Left-Right Arrow 6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9" name="Left-Right Arrow 5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Left-Right Arrow 5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6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7" name="Left-Right Arrow 5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Left-Right Arrow 5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4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51" name="Left-Right Arrow 5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Left-Right Arrow 5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2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9" name="Left-Right Arrow 4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Left-Right Arrow 4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7" name="Left-Right Arrow 4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Left-Right Arrow 4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4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45" name="Left-Right Arrow 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Left-Right Arrow 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2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3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9" name="Left-Right Arrow 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Left-Right Arrow 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6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37" name="Left-Right Arrow 3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" name="Left-Right Arrow 3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3" name="Left-Right Arrow 32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Left-Right Arrow 33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23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25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7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96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00013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overview</a:t>
            </a:r>
            <a:endParaRPr lang="en-US" sz="4900" dirty="0">
              <a:solidFill>
                <a:srgbClr val="FFC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3178" y="1789991"/>
            <a:ext cx="6287962" cy="3845145"/>
            <a:chOff x="1073178" y="1789991"/>
            <a:chExt cx="6287962" cy="3845145"/>
          </a:xfrm>
        </p:grpSpPr>
        <p:grpSp>
          <p:nvGrpSpPr>
            <p:cNvPr id="21" name="Group 20"/>
            <p:cNvGrpSpPr/>
            <p:nvPr/>
          </p:nvGrpSpPr>
          <p:grpSpPr>
            <a:xfrm>
              <a:off x="1074469" y="2528434"/>
              <a:ext cx="4807878" cy="1400631"/>
              <a:chOff x="295750" y="2528434"/>
              <a:chExt cx="4807878" cy="140063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653287" y="2961709"/>
                <a:ext cx="3450341" cy="569387"/>
              </a:xfrm>
              <a:prstGeom prst="rect">
                <a:avLst/>
              </a:prstGeom>
              <a:solidFill>
                <a:srgbClr val="7DD552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smtClean="0"/>
                  <a:t>Connections</a:t>
                </a:r>
                <a:endParaRPr lang="en-US" sz="3100" dirty="0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95750" y="2528434"/>
                <a:ext cx="1500635" cy="1400631"/>
                <a:chOff x="2425704" y="1428793"/>
                <a:chExt cx="2257854" cy="1771000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425704" y="1428793"/>
                  <a:ext cx="2257854" cy="1771000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rcRect t="20954" b="12472"/>
                <a:stretch>
                  <a:fillRect/>
                </a:stretch>
              </p:blipFill>
              <p:spPr>
                <a:xfrm>
                  <a:off x="2743725" y="1816818"/>
                  <a:ext cx="1590706" cy="106259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" name="Group 29"/>
            <p:cNvGrpSpPr/>
            <p:nvPr/>
          </p:nvGrpSpPr>
          <p:grpSpPr>
            <a:xfrm>
              <a:off x="2636717" y="3304861"/>
              <a:ext cx="4686662" cy="1452119"/>
              <a:chOff x="3654005" y="3424681"/>
              <a:chExt cx="4686662" cy="145211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54005" y="3905101"/>
                <a:ext cx="3345793" cy="569387"/>
              </a:xfrm>
              <a:prstGeom prst="rect">
                <a:avLst/>
              </a:prstGeom>
              <a:solidFill>
                <a:srgbClr val="FFFD7E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100" dirty="0" err="1" smtClean="0"/>
                  <a:t>Skewness</a:t>
                </a:r>
                <a:endParaRPr lang="en-US" sz="3100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908867" y="3424681"/>
                <a:ext cx="1431800" cy="1452119"/>
                <a:chOff x="6777087" y="3424681"/>
                <a:chExt cx="1638954" cy="1581985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777087" y="3424681"/>
                  <a:ext cx="1638954" cy="1581985"/>
                </a:xfrm>
                <a:prstGeom prst="ellipse">
                  <a:avLst/>
                </a:prstGeom>
                <a:solidFill>
                  <a:schemeClr val="bg1"/>
                </a:solidFill>
                <a:ln w="571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rcRect r="9406"/>
                <a:stretch>
                  <a:fillRect/>
                </a:stretch>
              </p:blipFill>
              <p:spPr>
                <a:xfrm>
                  <a:off x="7195194" y="3675686"/>
                  <a:ext cx="917946" cy="101324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/>
            <p:cNvGrpSpPr/>
            <p:nvPr/>
          </p:nvGrpSpPr>
          <p:grpSpPr>
            <a:xfrm>
              <a:off x="1073178" y="4180777"/>
              <a:ext cx="4818401" cy="1454359"/>
              <a:chOff x="1073178" y="4180777"/>
              <a:chExt cx="4818401" cy="145435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074469" y="4182087"/>
                <a:ext cx="4817110" cy="1453049"/>
                <a:chOff x="267516" y="4449295"/>
                <a:chExt cx="4817110" cy="1453049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653287" y="4876800"/>
                  <a:ext cx="3431339" cy="569387"/>
                </a:xfrm>
                <a:prstGeom prst="rect">
                  <a:avLst/>
                </a:prstGeom>
                <a:solidFill>
                  <a:srgbClr val="FF6600">
                    <a:alpha val="52000"/>
                  </a:srgbClr>
                </a:solidFill>
                <a:ln w="3810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100" dirty="0"/>
                    <a:t>Slab El Nino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267516" y="4449295"/>
                  <a:ext cx="1521095" cy="1453049"/>
                </a:xfrm>
                <a:prstGeom prst="ellipse">
                  <a:avLst/>
                </a:prstGeom>
                <a:solidFill>
                  <a:srgbClr val="FFFFFF"/>
                </a:solidFill>
                <a:ln w="5715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34" descr="tail.wags.the.dog.cartoon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422" y="4382142"/>
                <a:ext cx="1073909" cy="1093118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1073178" y="4180777"/>
                <a:ext cx="1521095" cy="145304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5860505" y="3317689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636717" y="3785281"/>
              <a:ext cx="3254862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76262" y="2515982"/>
              <a:ext cx="1500635" cy="1427215"/>
            </a:xfrm>
            <a:prstGeom prst="ellipse">
              <a:avLst/>
            </a:prstGeom>
            <a:solidFill>
              <a:schemeClr val="bg1">
                <a:lumMod val="85000"/>
                <a:alpha val="79000"/>
              </a:schemeClr>
            </a:solidFill>
            <a:ln w="571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75104" y="2961709"/>
              <a:ext cx="3316475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98972" y="1789991"/>
              <a:ext cx="3066965" cy="5693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dirty="0" smtClean="0"/>
                <a:t>introduction</a:t>
              </a:r>
              <a:endParaRPr lang="en-US" sz="3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74070" y="1789991"/>
              <a:ext cx="3091868" cy="569387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1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1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03779" y="2199995"/>
            <a:ext cx="3825545" cy="3309080"/>
            <a:chOff x="1073178" y="4180777"/>
            <a:chExt cx="1521095" cy="1453049"/>
          </a:xfrm>
        </p:grpSpPr>
        <p:pic>
          <p:nvPicPr>
            <p:cNvPr id="10" name="Picture 9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3422" y="4382142"/>
              <a:ext cx="1073909" cy="109311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073178" y="4180777"/>
              <a:ext cx="1521095" cy="1453049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745970" y="5747921"/>
            <a:ext cx="3275256" cy="523220"/>
          </a:xfrm>
          <a:prstGeom prst="rect">
            <a:avLst/>
          </a:prstGeom>
          <a:solidFill>
            <a:srgbClr val="FFD59C"/>
          </a:solidFill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smtClean="0">
                <a:solidFill>
                  <a:srgbClr val="800000"/>
                </a:solidFill>
              </a:rPr>
              <a:t>The tail wags the dog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1904" y="1349484"/>
            <a:ext cx="6408125" cy="523220"/>
          </a:xfrm>
          <a:prstGeom prst="rect">
            <a:avLst/>
          </a:prstGeom>
          <a:solidFill>
            <a:srgbClr val="FFD59C"/>
          </a:solidFill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 smtClean="0">
                <a:solidFill>
                  <a:srgbClr val="800000"/>
                </a:solidFill>
              </a:rPr>
              <a:t>Can El Niño exist without ocean dynamics?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Slab Ocean Dynamics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1375220" y="5470526"/>
            <a:ext cx="5622052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>
                <a:solidFill>
                  <a:srgbClr val="800000"/>
                </a:solidFill>
              </a:rPr>
              <a:t>Ocean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>
                <a:solidFill>
                  <a:srgbClr val="800000"/>
                </a:solidFill>
              </a:rPr>
              <a:t>points do not interact 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2000" dirty="0">
                <a:solidFill>
                  <a:srgbClr val="800000"/>
                </a:solidFill>
              </a:rPr>
              <a:t> No </a:t>
            </a:r>
            <a:r>
              <a:rPr lang="en-US" sz="2000" dirty="0" err="1">
                <a:solidFill>
                  <a:srgbClr val="800000"/>
                </a:solidFill>
              </a:rPr>
              <a:t>thermocline</a:t>
            </a:r>
            <a:r>
              <a:rPr lang="en-US" sz="2000" dirty="0">
                <a:solidFill>
                  <a:srgbClr val="800000"/>
                </a:solidFill>
              </a:rPr>
              <a:t> dynamics 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2000" dirty="0">
                <a:solidFill>
                  <a:srgbClr val="800000"/>
                </a:solidFill>
              </a:rPr>
              <a:t> All spatial coherence </a:t>
            </a:r>
            <a:r>
              <a:rPr lang="en-US" sz="2000" dirty="0" smtClean="0">
                <a:solidFill>
                  <a:srgbClr val="800000"/>
                </a:solidFill>
              </a:rPr>
              <a:t>comes </a:t>
            </a:r>
            <a:r>
              <a:rPr lang="en-US" sz="2000" dirty="0">
                <a:solidFill>
                  <a:srgbClr val="800000"/>
                </a:solidFill>
              </a:rPr>
              <a:t>from the atmosphere</a:t>
            </a:r>
          </a:p>
        </p:txBody>
      </p:sp>
      <p:grpSp>
        <p:nvGrpSpPr>
          <p:cNvPr id="209" name="Group 208"/>
          <p:cNvGrpSpPr/>
          <p:nvPr/>
        </p:nvGrpSpPr>
        <p:grpSpPr>
          <a:xfrm>
            <a:off x="2119327" y="2474775"/>
            <a:ext cx="4425140" cy="1578490"/>
            <a:chOff x="1657393" y="2450353"/>
            <a:chExt cx="4425140" cy="1578490"/>
          </a:xfrm>
        </p:grpSpPr>
        <p:grpSp>
          <p:nvGrpSpPr>
            <p:cNvPr id="201" name="Group 200"/>
            <p:cNvGrpSpPr/>
            <p:nvPr/>
          </p:nvGrpSpPr>
          <p:grpSpPr>
            <a:xfrm>
              <a:off x="1657393" y="2450353"/>
              <a:ext cx="4425140" cy="1190091"/>
              <a:chOff x="1101036" y="3613913"/>
              <a:chExt cx="4425140" cy="1190091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1524965" y="3950202"/>
                <a:ext cx="4001211" cy="410362"/>
                <a:chOff x="1019475" y="4519980"/>
                <a:chExt cx="4959097" cy="410362"/>
              </a:xfrm>
            </p:grpSpPr>
            <p:sp>
              <p:nvSpPr>
                <p:cNvPr id="42" name="Cube 41"/>
                <p:cNvSpPr/>
                <p:nvPr/>
              </p:nvSpPr>
              <p:spPr>
                <a:xfrm>
                  <a:off x="101947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83829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69374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353219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371542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521955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1315899" y="4155383"/>
                <a:ext cx="4001211" cy="410362"/>
                <a:chOff x="1019475" y="4519980"/>
                <a:chExt cx="4959097" cy="410362"/>
              </a:xfrm>
            </p:grpSpPr>
            <p:sp>
              <p:nvSpPr>
                <p:cNvPr id="163" name="Cube 162"/>
                <p:cNvSpPr/>
                <p:nvPr/>
              </p:nvSpPr>
              <p:spPr>
                <a:xfrm>
                  <a:off x="101947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Cube 163"/>
                <p:cNvSpPr/>
                <p:nvPr/>
              </p:nvSpPr>
              <p:spPr>
                <a:xfrm>
                  <a:off x="183829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Cube 164"/>
                <p:cNvSpPr/>
                <p:nvPr/>
              </p:nvSpPr>
              <p:spPr>
                <a:xfrm>
                  <a:off x="269374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Cube 165"/>
                <p:cNvSpPr/>
                <p:nvPr/>
              </p:nvSpPr>
              <p:spPr>
                <a:xfrm>
                  <a:off x="353219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Cube 166"/>
                <p:cNvSpPr/>
                <p:nvPr/>
              </p:nvSpPr>
              <p:spPr>
                <a:xfrm>
                  <a:off x="4371542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Cube 167"/>
                <p:cNvSpPr/>
                <p:nvPr/>
              </p:nvSpPr>
              <p:spPr>
                <a:xfrm>
                  <a:off x="521955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1101036" y="4393642"/>
                <a:ext cx="4001211" cy="410362"/>
                <a:chOff x="1019475" y="4519980"/>
                <a:chExt cx="4959097" cy="410362"/>
              </a:xfrm>
            </p:grpSpPr>
            <p:sp>
              <p:nvSpPr>
                <p:cNvPr id="170" name="Cube 169"/>
                <p:cNvSpPr/>
                <p:nvPr/>
              </p:nvSpPr>
              <p:spPr>
                <a:xfrm>
                  <a:off x="101947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Cube 170"/>
                <p:cNvSpPr/>
                <p:nvPr/>
              </p:nvSpPr>
              <p:spPr>
                <a:xfrm>
                  <a:off x="183829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Cube 171"/>
                <p:cNvSpPr/>
                <p:nvPr/>
              </p:nvSpPr>
              <p:spPr>
                <a:xfrm>
                  <a:off x="269374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Cube 172"/>
                <p:cNvSpPr/>
                <p:nvPr/>
              </p:nvSpPr>
              <p:spPr>
                <a:xfrm>
                  <a:off x="3532195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Cube 173"/>
                <p:cNvSpPr/>
                <p:nvPr/>
              </p:nvSpPr>
              <p:spPr>
                <a:xfrm>
                  <a:off x="4371542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Cube 174"/>
                <p:cNvSpPr/>
                <p:nvPr/>
              </p:nvSpPr>
              <p:spPr>
                <a:xfrm>
                  <a:off x="5219553" y="4519980"/>
                  <a:ext cx="759019" cy="410362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1737397" y="3613913"/>
                <a:ext cx="3565287" cy="378904"/>
                <a:chOff x="1737397" y="3613913"/>
                <a:chExt cx="3565287" cy="378904"/>
              </a:xfrm>
            </p:grpSpPr>
            <p:sp>
              <p:nvSpPr>
                <p:cNvPr id="176" name="Up-Down Arrow 175"/>
                <p:cNvSpPr/>
                <p:nvPr/>
              </p:nvSpPr>
              <p:spPr>
                <a:xfrm>
                  <a:off x="173739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0" name="Up-Down Arrow 179"/>
                <p:cNvSpPr/>
                <p:nvPr/>
              </p:nvSpPr>
              <p:spPr>
                <a:xfrm>
                  <a:off x="242075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1" name="Up-Down Arrow 180"/>
                <p:cNvSpPr/>
                <p:nvPr/>
              </p:nvSpPr>
              <p:spPr>
                <a:xfrm>
                  <a:off x="311412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2" name="Up-Down Arrow 181"/>
                <p:cNvSpPr/>
                <p:nvPr/>
              </p:nvSpPr>
              <p:spPr>
                <a:xfrm>
                  <a:off x="37781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3" name="Up-Down Arrow 182"/>
                <p:cNvSpPr/>
                <p:nvPr/>
              </p:nvSpPr>
              <p:spPr>
                <a:xfrm>
                  <a:off x="44409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Up-Down Arrow 183"/>
                <p:cNvSpPr/>
                <p:nvPr/>
              </p:nvSpPr>
              <p:spPr>
                <a:xfrm>
                  <a:off x="5184521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87" name="Group 186"/>
              <p:cNvGrpSpPr/>
              <p:nvPr/>
            </p:nvGrpSpPr>
            <p:grpSpPr>
              <a:xfrm>
                <a:off x="1532524" y="3835569"/>
                <a:ext cx="3565287" cy="378904"/>
                <a:chOff x="1737397" y="3613913"/>
                <a:chExt cx="3565287" cy="378904"/>
              </a:xfrm>
            </p:grpSpPr>
            <p:sp>
              <p:nvSpPr>
                <p:cNvPr id="188" name="Up-Down Arrow 187"/>
                <p:cNvSpPr/>
                <p:nvPr/>
              </p:nvSpPr>
              <p:spPr>
                <a:xfrm>
                  <a:off x="173739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9" name="Up-Down Arrow 188"/>
                <p:cNvSpPr/>
                <p:nvPr/>
              </p:nvSpPr>
              <p:spPr>
                <a:xfrm>
                  <a:off x="242075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0" name="Up-Down Arrow 189"/>
                <p:cNvSpPr/>
                <p:nvPr/>
              </p:nvSpPr>
              <p:spPr>
                <a:xfrm>
                  <a:off x="311412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1" name="Up-Down Arrow 190"/>
                <p:cNvSpPr/>
                <p:nvPr/>
              </p:nvSpPr>
              <p:spPr>
                <a:xfrm>
                  <a:off x="37781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2" name="Up-Down Arrow 191"/>
                <p:cNvSpPr/>
                <p:nvPr/>
              </p:nvSpPr>
              <p:spPr>
                <a:xfrm>
                  <a:off x="44409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3" name="Up-Down Arrow 192"/>
                <p:cNvSpPr/>
                <p:nvPr/>
              </p:nvSpPr>
              <p:spPr>
                <a:xfrm>
                  <a:off x="5184521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>
                <a:off x="1295400" y="4080708"/>
                <a:ext cx="3565287" cy="378904"/>
                <a:chOff x="1737397" y="3613913"/>
                <a:chExt cx="3565287" cy="378904"/>
              </a:xfrm>
            </p:grpSpPr>
            <p:sp>
              <p:nvSpPr>
                <p:cNvPr id="195" name="Up-Down Arrow 194"/>
                <p:cNvSpPr/>
                <p:nvPr/>
              </p:nvSpPr>
              <p:spPr>
                <a:xfrm>
                  <a:off x="173739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6" name="Up-Down Arrow 195"/>
                <p:cNvSpPr/>
                <p:nvPr/>
              </p:nvSpPr>
              <p:spPr>
                <a:xfrm>
                  <a:off x="242075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7" name="Up-Down Arrow 196"/>
                <p:cNvSpPr/>
                <p:nvPr/>
              </p:nvSpPr>
              <p:spPr>
                <a:xfrm>
                  <a:off x="3114127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8" name="Up-Down Arrow 197"/>
                <p:cNvSpPr/>
                <p:nvPr/>
              </p:nvSpPr>
              <p:spPr>
                <a:xfrm>
                  <a:off x="37781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9" name="Up-Down Arrow 198"/>
                <p:cNvSpPr/>
                <p:nvPr/>
              </p:nvSpPr>
              <p:spPr>
                <a:xfrm>
                  <a:off x="4440922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0" name="Up-Down Arrow 199"/>
                <p:cNvSpPr/>
                <p:nvPr/>
              </p:nvSpPr>
              <p:spPr>
                <a:xfrm>
                  <a:off x="5184521" y="3613913"/>
                  <a:ext cx="118163" cy="37890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05" name="TextBox 204"/>
            <p:cNvSpPr txBox="1"/>
            <p:nvPr/>
          </p:nvSpPr>
          <p:spPr>
            <a:xfrm>
              <a:off x="1978973" y="3567178"/>
              <a:ext cx="34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Slab ocean</a:t>
              </a:r>
              <a:endParaRPr lang="en-US" sz="2400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1387432" y="4130988"/>
            <a:ext cx="5532284" cy="1136761"/>
            <a:chOff x="1375220" y="4179832"/>
            <a:chExt cx="5532284" cy="1136761"/>
          </a:xfrm>
        </p:grpSpPr>
        <p:graphicFrame>
          <p:nvGraphicFramePr>
            <p:cNvPr id="202" name="Object 201"/>
            <p:cNvGraphicFramePr>
              <a:graphicFrameLocks noChangeAspect="1"/>
            </p:cNvGraphicFramePr>
            <p:nvPr/>
          </p:nvGraphicFramePr>
          <p:xfrm>
            <a:off x="1571317" y="4475898"/>
            <a:ext cx="4878656" cy="767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30" name="Equation" r:id="rId4" imgW="2260600" imgH="355600" progId="Equation.3">
                    <p:embed/>
                  </p:oleObj>
                </mc:Choice>
                <mc:Fallback>
                  <p:oleObj name="Equation" r:id="rId4" imgW="22606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317" y="4475898"/>
                          <a:ext cx="4878656" cy="76742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" name="Rectangle 205"/>
            <p:cNvSpPr/>
            <p:nvPr/>
          </p:nvSpPr>
          <p:spPr>
            <a:xfrm>
              <a:off x="1800785" y="4179832"/>
              <a:ext cx="45486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Complete Slab ocean model</a:t>
              </a:r>
              <a:endParaRPr lang="en-US" dirty="0"/>
            </a:p>
          </p:txBody>
        </p:sp>
        <p:sp>
          <p:nvSpPr>
            <p:cNvPr id="208" name="Rounded Rectangle 207"/>
            <p:cNvSpPr/>
            <p:nvPr/>
          </p:nvSpPr>
          <p:spPr>
            <a:xfrm>
              <a:off x="1375220" y="4179832"/>
              <a:ext cx="5532284" cy="1136761"/>
            </a:xfrm>
            <a:prstGeom prst="roundRect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2097121" y="1003349"/>
            <a:ext cx="4451843" cy="1854808"/>
            <a:chOff x="1635187" y="978927"/>
            <a:chExt cx="4451843" cy="1854808"/>
          </a:xfrm>
        </p:grpSpPr>
        <p:sp>
          <p:nvSpPr>
            <p:cNvPr id="204" name="TextBox 203"/>
            <p:cNvSpPr txBox="1"/>
            <p:nvPr/>
          </p:nvSpPr>
          <p:spPr>
            <a:xfrm>
              <a:off x="2196615" y="978927"/>
              <a:ext cx="34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Atmosphere GCM</a:t>
              </a:r>
              <a:endParaRPr lang="en-US" sz="2400" dirty="0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635187" y="1433693"/>
              <a:ext cx="4451843" cy="1400042"/>
              <a:chOff x="694838" y="1232618"/>
              <a:chExt cx="6499322" cy="258802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82" name="Cube 81"/>
              <p:cNvSpPr/>
              <p:nvPr/>
            </p:nvSpPr>
            <p:spPr>
              <a:xfrm>
                <a:off x="1355298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ube 82"/>
              <p:cNvSpPr/>
              <p:nvPr/>
            </p:nvSpPr>
            <p:spPr>
              <a:xfrm>
                <a:off x="2300419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/>
              <p:cNvSpPr/>
              <p:nvPr/>
            </p:nvSpPr>
            <p:spPr>
              <a:xfrm>
                <a:off x="3245541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Cube 84"/>
              <p:cNvSpPr/>
              <p:nvPr/>
            </p:nvSpPr>
            <p:spPr>
              <a:xfrm>
                <a:off x="1141171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ube 85"/>
              <p:cNvSpPr/>
              <p:nvPr/>
            </p:nvSpPr>
            <p:spPr>
              <a:xfrm>
                <a:off x="2086292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3031414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336191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ube 88"/>
              <p:cNvSpPr/>
              <p:nvPr/>
            </p:nvSpPr>
            <p:spPr>
              <a:xfrm>
                <a:off x="2281312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ube 89"/>
              <p:cNvSpPr/>
              <p:nvPr/>
            </p:nvSpPr>
            <p:spPr>
              <a:xfrm>
                <a:off x="3226434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122064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2067185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ube 92"/>
              <p:cNvSpPr/>
              <p:nvPr/>
            </p:nvSpPr>
            <p:spPr>
              <a:xfrm>
                <a:off x="3012307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Cube 93"/>
              <p:cNvSpPr/>
              <p:nvPr/>
            </p:nvSpPr>
            <p:spPr>
              <a:xfrm>
                <a:off x="1327666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ube 94"/>
              <p:cNvSpPr/>
              <p:nvPr/>
            </p:nvSpPr>
            <p:spPr>
              <a:xfrm>
                <a:off x="2272787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Cube 95"/>
              <p:cNvSpPr/>
              <p:nvPr/>
            </p:nvSpPr>
            <p:spPr>
              <a:xfrm>
                <a:off x="3217909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Cube 96"/>
              <p:cNvSpPr/>
              <p:nvPr/>
            </p:nvSpPr>
            <p:spPr>
              <a:xfrm>
                <a:off x="1113539" y="144468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Cube 97"/>
              <p:cNvSpPr/>
              <p:nvPr/>
            </p:nvSpPr>
            <p:spPr>
              <a:xfrm>
                <a:off x="2058660" y="1444682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Cube 98"/>
              <p:cNvSpPr/>
              <p:nvPr/>
            </p:nvSpPr>
            <p:spPr>
              <a:xfrm>
                <a:off x="3003782" y="1444682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Cube 99"/>
              <p:cNvSpPr/>
              <p:nvPr/>
            </p:nvSpPr>
            <p:spPr>
              <a:xfrm>
                <a:off x="936597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881718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2826840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ube 102"/>
              <p:cNvSpPr/>
              <p:nvPr/>
            </p:nvSpPr>
            <p:spPr>
              <a:xfrm>
                <a:off x="722470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Cube 103"/>
              <p:cNvSpPr/>
              <p:nvPr/>
            </p:nvSpPr>
            <p:spPr>
              <a:xfrm>
                <a:off x="1667591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Cube 104"/>
              <p:cNvSpPr/>
              <p:nvPr/>
            </p:nvSpPr>
            <p:spPr>
              <a:xfrm>
                <a:off x="2612713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Cube 105"/>
              <p:cNvSpPr/>
              <p:nvPr/>
            </p:nvSpPr>
            <p:spPr>
              <a:xfrm>
                <a:off x="917490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ube 106"/>
              <p:cNvSpPr/>
              <p:nvPr/>
            </p:nvSpPr>
            <p:spPr>
              <a:xfrm>
                <a:off x="1862611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Cube 107"/>
              <p:cNvSpPr/>
              <p:nvPr/>
            </p:nvSpPr>
            <p:spPr>
              <a:xfrm>
                <a:off x="2807733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ube 108"/>
              <p:cNvSpPr/>
              <p:nvPr/>
            </p:nvSpPr>
            <p:spPr>
              <a:xfrm>
                <a:off x="703363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1648484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2593606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908965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1854086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Cube 113"/>
              <p:cNvSpPr/>
              <p:nvPr/>
            </p:nvSpPr>
            <p:spPr>
              <a:xfrm>
                <a:off x="2799208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ube 114"/>
              <p:cNvSpPr/>
              <p:nvPr/>
            </p:nvSpPr>
            <p:spPr>
              <a:xfrm>
                <a:off x="694838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Cube 115"/>
              <p:cNvSpPr/>
              <p:nvPr/>
            </p:nvSpPr>
            <p:spPr>
              <a:xfrm>
                <a:off x="1639959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Cube 116"/>
              <p:cNvSpPr/>
              <p:nvPr/>
            </p:nvSpPr>
            <p:spPr>
              <a:xfrm>
                <a:off x="2585081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4195812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Cube 118"/>
              <p:cNvSpPr/>
              <p:nvPr/>
            </p:nvSpPr>
            <p:spPr>
              <a:xfrm>
                <a:off x="5140933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Cube 119"/>
              <p:cNvSpPr/>
              <p:nvPr/>
            </p:nvSpPr>
            <p:spPr>
              <a:xfrm>
                <a:off x="6086055" y="242059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ube 120"/>
              <p:cNvSpPr/>
              <p:nvPr/>
            </p:nvSpPr>
            <p:spPr>
              <a:xfrm>
                <a:off x="3981685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4926806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Cube 122"/>
              <p:cNvSpPr/>
              <p:nvPr/>
            </p:nvSpPr>
            <p:spPr>
              <a:xfrm>
                <a:off x="5871928" y="263266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Cube 123"/>
              <p:cNvSpPr/>
              <p:nvPr/>
            </p:nvSpPr>
            <p:spPr>
              <a:xfrm>
                <a:off x="4176705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Cube 124"/>
              <p:cNvSpPr/>
              <p:nvPr/>
            </p:nvSpPr>
            <p:spPr>
              <a:xfrm>
                <a:off x="5121826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6066948" y="1823966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ube 126"/>
              <p:cNvSpPr/>
              <p:nvPr/>
            </p:nvSpPr>
            <p:spPr>
              <a:xfrm>
                <a:off x="3962578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Cube 127"/>
              <p:cNvSpPr/>
              <p:nvPr/>
            </p:nvSpPr>
            <p:spPr>
              <a:xfrm>
                <a:off x="4907699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Cube 128"/>
              <p:cNvSpPr/>
              <p:nvPr/>
            </p:nvSpPr>
            <p:spPr>
              <a:xfrm>
                <a:off x="5852821" y="2036030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Cube 129"/>
              <p:cNvSpPr/>
              <p:nvPr/>
            </p:nvSpPr>
            <p:spPr>
              <a:xfrm>
                <a:off x="4168180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/>
              <p:cNvSpPr/>
              <p:nvPr/>
            </p:nvSpPr>
            <p:spPr>
              <a:xfrm>
                <a:off x="5113301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/>
              <p:cNvSpPr/>
              <p:nvPr/>
            </p:nvSpPr>
            <p:spPr>
              <a:xfrm>
                <a:off x="6058423" y="1232618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/>
              <p:cNvSpPr/>
              <p:nvPr/>
            </p:nvSpPr>
            <p:spPr>
              <a:xfrm>
                <a:off x="3954053" y="1444682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/>
              <p:cNvSpPr/>
              <p:nvPr/>
            </p:nvSpPr>
            <p:spPr>
              <a:xfrm>
                <a:off x="4899174" y="1444682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/>
              <p:cNvSpPr/>
              <p:nvPr/>
            </p:nvSpPr>
            <p:spPr>
              <a:xfrm>
                <a:off x="5844296" y="1444682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ube 135"/>
              <p:cNvSpPr/>
              <p:nvPr/>
            </p:nvSpPr>
            <p:spPr>
              <a:xfrm>
                <a:off x="3777111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/>
              <p:cNvSpPr/>
              <p:nvPr/>
            </p:nvSpPr>
            <p:spPr>
              <a:xfrm>
                <a:off x="4722232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/>
              <p:cNvSpPr/>
              <p:nvPr/>
            </p:nvSpPr>
            <p:spPr>
              <a:xfrm>
                <a:off x="5667354" y="285000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/>
              <p:cNvSpPr/>
              <p:nvPr/>
            </p:nvSpPr>
            <p:spPr>
              <a:xfrm>
                <a:off x="3562984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/>
              <p:cNvSpPr/>
              <p:nvPr/>
            </p:nvSpPr>
            <p:spPr>
              <a:xfrm>
                <a:off x="4508105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/>
              <p:cNvSpPr/>
              <p:nvPr/>
            </p:nvSpPr>
            <p:spPr>
              <a:xfrm>
                <a:off x="5453227" y="306207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/>
              <p:cNvSpPr/>
              <p:nvPr/>
            </p:nvSpPr>
            <p:spPr>
              <a:xfrm>
                <a:off x="3758004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Cube 142"/>
              <p:cNvSpPr/>
              <p:nvPr/>
            </p:nvSpPr>
            <p:spPr>
              <a:xfrm>
                <a:off x="4703125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/>
              <p:cNvSpPr/>
              <p:nvPr/>
            </p:nvSpPr>
            <p:spPr>
              <a:xfrm>
                <a:off x="5648247" y="2253377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/>
              <p:cNvSpPr/>
              <p:nvPr/>
            </p:nvSpPr>
            <p:spPr>
              <a:xfrm>
                <a:off x="3543877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Cube 145"/>
              <p:cNvSpPr/>
              <p:nvPr/>
            </p:nvSpPr>
            <p:spPr>
              <a:xfrm>
                <a:off x="4488998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Cube 146"/>
              <p:cNvSpPr/>
              <p:nvPr/>
            </p:nvSpPr>
            <p:spPr>
              <a:xfrm>
                <a:off x="5434120" y="2465441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Cube 147"/>
              <p:cNvSpPr/>
              <p:nvPr/>
            </p:nvSpPr>
            <p:spPr>
              <a:xfrm>
                <a:off x="3749479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Cube 148"/>
              <p:cNvSpPr/>
              <p:nvPr/>
            </p:nvSpPr>
            <p:spPr>
              <a:xfrm>
                <a:off x="4694600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Cube 149"/>
              <p:cNvSpPr/>
              <p:nvPr/>
            </p:nvSpPr>
            <p:spPr>
              <a:xfrm>
                <a:off x="5639722" y="1662029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Cube 150"/>
              <p:cNvSpPr/>
              <p:nvPr/>
            </p:nvSpPr>
            <p:spPr>
              <a:xfrm>
                <a:off x="3535352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Cube 151"/>
              <p:cNvSpPr/>
              <p:nvPr/>
            </p:nvSpPr>
            <p:spPr>
              <a:xfrm>
                <a:off x="4480473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Cube 152"/>
              <p:cNvSpPr/>
              <p:nvPr/>
            </p:nvSpPr>
            <p:spPr>
              <a:xfrm>
                <a:off x="5425595" y="1874093"/>
                <a:ext cx="1108105" cy="758567"/>
              </a:xfrm>
              <a:prstGeom prst="cub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16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4"/>
          <p:cNvGrpSpPr/>
          <p:nvPr/>
        </p:nvGrpSpPr>
        <p:grpSpPr>
          <a:xfrm>
            <a:off x="1960315" y="4872187"/>
            <a:ext cx="1774587" cy="1406958"/>
            <a:chOff x="765582" y="4933242"/>
            <a:chExt cx="1774587" cy="1406958"/>
          </a:xfrm>
        </p:grpSpPr>
        <p:sp>
          <p:nvSpPr>
            <p:cNvPr id="432" name="Oval 431"/>
            <p:cNvSpPr/>
            <p:nvPr/>
          </p:nvSpPr>
          <p:spPr>
            <a:xfrm>
              <a:off x="765582" y="4933242"/>
              <a:ext cx="1774587" cy="1406958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118565" y="5885521"/>
              <a:ext cx="1094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dirty="0" smtClean="0"/>
                <a:t>Jin [1997]</a:t>
              </a:r>
              <a:endParaRPr lang="en-US" dirty="0"/>
            </a:p>
          </p:txBody>
        </p:sp>
        <p:grpSp>
          <p:nvGrpSpPr>
            <p:cNvPr id="3" name="Group 433"/>
            <p:cNvGrpSpPr/>
            <p:nvPr/>
          </p:nvGrpSpPr>
          <p:grpSpPr>
            <a:xfrm>
              <a:off x="1093614" y="5154379"/>
              <a:ext cx="1031995" cy="815625"/>
              <a:chOff x="2262422" y="4784414"/>
              <a:chExt cx="1031995" cy="815625"/>
            </a:xfrm>
          </p:grpSpPr>
          <p:grpSp>
            <p:nvGrpSpPr>
              <p:cNvPr id="5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6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427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8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6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0" name="TextBox 429"/>
              <p:cNvSpPr txBox="1"/>
              <p:nvPr/>
            </p:nvSpPr>
            <p:spPr>
              <a:xfrm>
                <a:off x="2952308" y="47844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2362592" y="5230707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</p:grpSp>
      </p:grp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ENSO model hierarchy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67"/>
          <p:cNvGrpSpPr/>
          <p:nvPr/>
        </p:nvGrpSpPr>
        <p:grpSpPr>
          <a:xfrm>
            <a:off x="370549" y="1893224"/>
            <a:ext cx="7236507" cy="4758922"/>
            <a:chOff x="517615" y="1599247"/>
            <a:chExt cx="7236507" cy="4758922"/>
          </a:xfrm>
        </p:grpSpPr>
        <p:grpSp>
          <p:nvGrpSpPr>
            <p:cNvPr id="11" name="Group 164"/>
            <p:cNvGrpSpPr/>
            <p:nvPr/>
          </p:nvGrpSpPr>
          <p:grpSpPr>
            <a:xfrm>
              <a:off x="912649" y="1599247"/>
              <a:ext cx="6841473" cy="4360402"/>
              <a:chOff x="1704711" y="1330998"/>
              <a:chExt cx="6841473" cy="4360402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>
                <a:off x="1772718" y="5689810"/>
                <a:ext cx="6773466" cy="1590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16200000" flipV="1">
                <a:off x="-448917" y="3484626"/>
                <a:ext cx="4360402" cy="53145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/>
            <p:cNvSpPr txBox="1"/>
            <p:nvPr/>
          </p:nvSpPr>
          <p:spPr>
            <a:xfrm>
              <a:off x="3249415" y="5958059"/>
              <a:ext cx="2129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800000"/>
                  </a:solidFill>
                </a:rPr>
                <a:t>Ocean complexity</a:t>
              </a:r>
              <a:endParaRPr lang="en-US" sz="2000" b="1" i="1" dirty="0">
                <a:solidFill>
                  <a:srgbClr val="800000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-384680" y="3613371"/>
              <a:ext cx="2204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800000"/>
                  </a:solidFill>
                </a:rPr>
                <a:t>Atmos. complexity</a:t>
              </a:r>
              <a:endParaRPr lang="en-US" sz="2000" b="1" i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2" name="Group 432"/>
          <p:cNvGrpSpPr/>
          <p:nvPr/>
        </p:nvGrpSpPr>
        <p:grpSpPr>
          <a:xfrm>
            <a:off x="6084919" y="1232341"/>
            <a:ext cx="2458663" cy="2004763"/>
            <a:chOff x="5739801" y="1150169"/>
            <a:chExt cx="2458663" cy="2004763"/>
          </a:xfrm>
        </p:grpSpPr>
        <p:sp>
          <p:nvSpPr>
            <p:cNvPr id="421" name="Oval 420"/>
            <p:cNvSpPr/>
            <p:nvPr/>
          </p:nvSpPr>
          <p:spPr>
            <a:xfrm>
              <a:off x="5739801" y="115016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14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347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Cube 347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Cube 348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16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7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5" name="Left-Right Arrow 344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Left-Right Arrow 345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3" name="Left-Right Arrow 34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4" name="Left-Right Arrow 34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1" name="Left-Right Arrow 34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2" name="Left-Right Arrow 34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9" name="Left-Right Arrow 33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0" name="Left-Right Arrow 33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22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3" name="Left-Right Arrow 33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Left-Right Arrow 33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1" name="Left-Right Arrow 33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2" name="Left-Right Arrow 33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9" name="Left-Right Arrow 32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Left-Right Arrow 32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7" name="Left-Right Arrow 326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Left-Right Arrow 327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6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27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1" name="Left-Right Arrow 32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Left-Right Arrow 32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19" name="Left-Right Arrow 31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Left-Right Arrow 31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15" name="Left-Right Arrow 314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Left-Right Arrow 315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30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6" name="Up-Down Arrow 30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7" name="Up-Down Arrow 30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8" name="Up-Down Arrow 30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9" name="Up-Down Arrow 30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0" name="Up-Down Arrow 30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1" name="Up-Down Arrow 31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31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0" name="Up-Down Arrow 29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1" name="Up-Down Arrow 30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2" name="Up-Down Arrow 30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3" name="Up-Down Arrow 30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4" name="Up-Down Arrow 30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5" name="Up-Down Arrow 30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59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94" name="Up-Down Arrow 293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5" name="Up-Down Arrow 294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6" name="Up-Down Arrow 295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7" name="Up-Down Arrow 296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8" name="Up-Down Arrow 297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9" name="Up-Down Arrow 298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0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88" name="Up-Down Arrow 28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9" name="Up-Down Arrow 28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0" name="Up-Down Arrow 28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1" name="Up-Down Arrow 29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2" name="Up-Down Arrow 29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3" name="Up-Down Arrow 29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761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762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Cube 212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Cube 213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Cube 214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Cube 215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Cube 216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Cube 217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Cube 218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Cube 219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Cube 220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Cube 221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Cube 222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Cube 223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Cube 224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Cube 225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Cube 226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Cube 229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Cube 230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Cube 231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Cube 232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Cube 233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Cube 234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Cube 235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Cube 238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Cube 239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Cube 240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Cube 241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Cube 242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Cube 243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Cube 244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Cube 245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Cube 246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Cube 24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Cube 24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Cube 24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Cube 25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Cube 25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Cube 25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Cube 25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Cube 25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Cube 25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Cube 25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Cube 25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Cube 25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Cube 25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Cube 26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Cube 26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Cube 26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Cube 26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Cube 26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Cube 26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Cube 26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Cube 26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Cube 26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Cube 26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Cube 27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Cube 27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Cube 27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Cube 27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Cube 27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Cube 27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Cube 27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Cube 27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Cube 27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Cube 27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Cube 28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Cube 28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Cube 28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89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790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791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10" name="Left-Right Arrow 20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1" name="Left-Right Arrow 21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792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8" name="Left-Right Arrow 20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9" name="Left-Right Arrow 20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79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6" name="Left-Right Arrow 20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7" name="Left-Right Arrow 20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796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4" name="Left-Right Arrow 20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Left-Right Arrow 20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97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80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8" name="Left-Right Arrow 19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9" name="Left-Right Arrow 19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6" name="Left-Right Arrow 19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7" name="Left-Right Arrow 19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6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4" name="Left-Right Arrow 19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5" name="Left-Right Arrow 19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7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2" name="Left-Right Arrow 19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3" name="Left-Right Arrow 19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808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809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6" name="Left-Right Arrow 18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7" name="Left-Right Arrow 18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1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4" name="Left-Right Arrow 18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5" name="Left-Right Arrow 18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80" name="Left-Right Arrow 179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Left-Right Arrow 180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19" name="TextBox 418"/>
            <p:cNvSpPr txBox="1"/>
            <p:nvPr/>
          </p:nvSpPr>
          <p:spPr>
            <a:xfrm>
              <a:off x="6186561" y="123957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Coupled </a:t>
              </a:r>
              <a:r>
                <a:rPr lang="en-US" dirty="0" err="1" smtClean="0"/>
                <a:t>GCMs</a:t>
              </a:r>
              <a:endParaRPr lang="en-US" dirty="0"/>
            </a:p>
          </p:txBody>
        </p:sp>
      </p:grpSp>
      <p:grpSp>
        <p:nvGrpSpPr>
          <p:cNvPr id="819" name="Group 788"/>
          <p:cNvGrpSpPr/>
          <p:nvPr/>
        </p:nvGrpSpPr>
        <p:grpSpPr>
          <a:xfrm>
            <a:off x="4109497" y="3223482"/>
            <a:ext cx="2541555" cy="1366441"/>
            <a:chOff x="3102349" y="3351922"/>
            <a:chExt cx="2541555" cy="1366441"/>
          </a:xfrm>
        </p:grpSpPr>
        <p:sp>
          <p:nvSpPr>
            <p:cNvPr id="787" name="Oval 786"/>
            <p:cNvSpPr/>
            <p:nvPr/>
          </p:nvSpPr>
          <p:spPr>
            <a:xfrm>
              <a:off x="3102349" y="3351922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0" name="Group 687"/>
            <p:cNvGrpSpPr/>
            <p:nvPr/>
          </p:nvGrpSpPr>
          <p:grpSpPr>
            <a:xfrm>
              <a:off x="3602461" y="3620915"/>
              <a:ext cx="1472049" cy="625373"/>
              <a:chOff x="1737549" y="2937961"/>
              <a:chExt cx="5500731" cy="1883527"/>
            </a:xfrm>
          </p:grpSpPr>
          <p:sp>
            <p:nvSpPr>
              <p:cNvPr id="689" name="Cube 688"/>
              <p:cNvSpPr/>
              <p:nvPr/>
            </p:nvSpPr>
            <p:spPr>
              <a:xfrm>
                <a:off x="2276628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Cube 689"/>
              <p:cNvSpPr/>
              <p:nvPr/>
            </p:nvSpPr>
            <p:spPr>
              <a:xfrm>
                <a:off x="3071033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Cube 690"/>
              <p:cNvSpPr/>
              <p:nvPr/>
            </p:nvSpPr>
            <p:spPr>
              <a:xfrm>
                <a:off x="386544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Cube 691"/>
              <p:cNvSpPr/>
              <p:nvPr/>
            </p:nvSpPr>
            <p:spPr>
              <a:xfrm>
                <a:off x="2269462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Cube 692"/>
              <p:cNvSpPr/>
              <p:nvPr/>
            </p:nvSpPr>
            <p:spPr>
              <a:xfrm>
                <a:off x="3063868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Cube 693"/>
              <p:cNvSpPr/>
              <p:nvPr/>
            </p:nvSpPr>
            <p:spPr>
              <a:xfrm>
                <a:off x="3858274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Cube 694"/>
              <p:cNvSpPr/>
              <p:nvPr/>
            </p:nvSpPr>
            <p:spPr>
              <a:xfrm>
                <a:off x="2089481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Cube 695"/>
              <p:cNvSpPr/>
              <p:nvPr/>
            </p:nvSpPr>
            <p:spPr>
              <a:xfrm>
                <a:off x="2883887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Cube 696"/>
              <p:cNvSpPr/>
              <p:nvPr/>
            </p:nvSpPr>
            <p:spPr>
              <a:xfrm>
                <a:off x="3678293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Cube 697"/>
              <p:cNvSpPr/>
              <p:nvPr/>
            </p:nvSpPr>
            <p:spPr>
              <a:xfrm>
                <a:off x="1917530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Cube 698"/>
              <p:cNvSpPr/>
              <p:nvPr/>
            </p:nvSpPr>
            <p:spPr>
              <a:xfrm>
                <a:off x="2711936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Cube 699"/>
              <p:cNvSpPr/>
              <p:nvPr/>
            </p:nvSpPr>
            <p:spPr>
              <a:xfrm>
                <a:off x="350634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Cube 700"/>
              <p:cNvSpPr/>
              <p:nvPr/>
            </p:nvSpPr>
            <p:spPr>
              <a:xfrm>
                <a:off x="1737549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Cube 701"/>
              <p:cNvSpPr/>
              <p:nvPr/>
            </p:nvSpPr>
            <p:spPr>
              <a:xfrm>
                <a:off x="2531955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Cube 702"/>
              <p:cNvSpPr/>
              <p:nvPr/>
            </p:nvSpPr>
            <p:spPr>
              <a:xfrm>
                <a:off x="3326361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Cube 703"/>
              <p:cNvSpPr/>
              <p:nvPr/>
            </p:nvSpPr>
            <p:spPr>
              <a:xfrm>
                <a:off x="4664174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Cube 704"/>
              <p:cNvSpPr/>
              <p:nvPr/>
            </p:nvSpPr>
            <p:spPr>
              <a:xfrm>
                <a:off x="545858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Cube 705"/>
              <p:cNvSpPr/>
              <p:nvPr/>
            </p:nvSpPr>
            <p:spPr>
              <a:xfrm>
                <a:off x="4657009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Cube 706"/>
              <p:cNvSpPr/>
              <p:nvPr/>
            </p:nvSpPr>
            <p:spPr>
              <a:xfrm>
                <a:off x="5451415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Cube 707"/>
              <p:cNvSpPr/>
              <p:nvPr/>
            </p:nvSpPr>
            <p:spPr>
              <a:xfrm>
                <a:off x="6245821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Cube 708"/>
              <p:cNvSpPr/>
              <p:nvPr/>
            </p:nvSpPr>
            <p:spPr>
              <a:xfrm>
                <a:off x="4477028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Cube 709"/>
              <p:cNvSpPr/>
              <p:nvPr/>
            </p:nvSpPr>
            <p:spPr>
              <a:xfrm>
                <a:off x="5271434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Cube 710"/>
              <p:cNvSpPr/>
              <p:nvPr/>
            </p:nvSpPr>
            <p:spPr>
              <a:xfrm>
                <a:off x="6065840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Cube 711"/>
              <p:cNvSpPr/>
              <p:nvPr/>
            </p:nvSpPr>
            <p:spPr>
              <a:xfrm>
                <a:off x="4305077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Cube 712"/>
              <p:cNvSpPr/>
              <p:nvPr/>
            </p:nvSpPr>
            <p:spPr>
              <a:xfrm>
                <a:off x="509948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Cube 713"/>
              <p:cNvSpPr/>
              <p:nvPr/>
            </p:nvSpPr>
            <p:spPr>
              <a:xfrm>
                <a:off x="5893889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Cube 714"/>
              <p:cNvSpPr/>
              <p:nvPr/>
            </p:nvSpPr>
            <p:spPr>
              <a:xfrm>
                <a:off x="4125096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Cube 715"/>
              <p:cNvSpPr/>
              <p:nvPr/>
            </p:nvSpPr>
            <p:spPr>
              <a:xfrm>
                <a:off x="4919502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Cube 716"/>
              <p:cNvSpPr/>
              <p:nvPr/>
            </p:nvSpPr>
            <p:spPr>
              <a:xfrm>
                <a:off x="5713908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Left-Right Arrow 717"/>
              <p:cNvSpPr/>
              <p:nvPr/>
            </p:nvSpPr>
            <p:spPr>
              <a:xfrm>
                <a:off x="2300498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Left-Right Arrow 718"/>
              <p:cNvSpPr/>
              <p:nvPr/>
            </p:nvSpPr>
            <p:spPr>
              <a:xfrm>
                <a:off x="3114395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Left-Right Arrow 719"/>
              <p:cNvSpPr/>
              <p:nvPr/>
            </p:nvSpPr>
            <p:spPr>
              <a:xfrm>
                <a:off x="3893229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Left-Right Arrow 720"/>
              <p:cNvSpPr/>
              <p:nvPr/>
            </p:nvSpPr>
            <p:spPr>
              <a:xfrm>
                <a:off x="4707126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1" name="Group 453"/>
              <p:cNvGrpSpPr/>
              <p:nvPr/>
            </p:nvGrpSpPr>
            <p:grpSpPr>
              <a:xfrm>
                <a:off x="2085754" y="3594563"/>
                <a:ext cx="4839325" cy="741439"/>
                <a:chOff x="4789570" y="3443601"/>
                <a:chExt cx="4265365" cy="1072203"/>
              </a:xfrm>
            </p:grpSpPr>
            <p:grpSp>
              <p:nvGrpSpPr>
                <p:cNvPr id="128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81" name="Up-Down Arrow 78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2" name="Up-Down Arrow 78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3" name="Up-Down Arrow 78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4" name="Up-Down Arrow 78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5" name="Up-Down Arrow 78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6" name="Up-Down Arrow 78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9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75" name="Up-Down Arrow 77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6" name="Up-Down Arrow 77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7" name="Up-Down Arrow 77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8" name="Up-Down Arrow 77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9" name="Up-Down Arrow 77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0" name="Up-Down Arrow 77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0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9" name="Up-Down Arrow 76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0" name="Up-Down Arrow 76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1" name="Up-Down Arrow 77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2" name="Up-Down Arrow 77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3" name="Up-Down Arrow 77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4" name="Up-Down Arrow 77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31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3" name="Up-Down Arrow 76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4" name="Up-Down Arrow 76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5" name="Up-Down Arrow 76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6" name="Up-Down Arrow 76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7" name="Up-Down Arrow 76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8" name="Up-Down Arrow 76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723" name="Left-Right Arrow 722"/>
              <p:cNvSpPr/>
              <p:nvPr/>
            </p:nvSpPr>
            <p:spPr>
              <a:xfrm flipV="1">
                <a:off x="5470903" y="4567546"/>
                <a:ext cx="486009" cy="125301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319"/>
              <p:cNvGrpSpPr/>
              <p:nvPr/>
            </p:nvGrpSpPr>
            <p:grpSpPr>
              <a:xfrm>
                <a:off x="1798609" y="2937961"/>
                <a:ext cx="5439671" cy="1004178"/>
                <a:chOff x="997480" y="2035681"/>
                <a:chExt cx="5439671" cy="1004178"/>
              </a:xfrm>
            </p:grpSpPr>
            <p:sp>
              <p:nvSpPr>
                <p:cNvPr id="725" name="Cube 724"/>
                <p:cNvSpPr/>
                <p:nvPr/>
              </p:nvSpPr>
              <p:spPr>
                <a:xfrm>
                  <a:off x="1536559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/>
                <p:cNvSpPr/>
                <p:nvPr/>
              </p:nvSpPr>
              <p:spPr>
                <a:xfrm>
                  <a:off x="2330964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/>
                <p:cNvSpPr/>
                <p:nvPr/>
              </p:nvSpPr>
              <p:spPr>
                <a:xfrm>
                  <a:off x="312537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/>
                <p:cNvSpPr/>
                <p:nvPr/>
              </p:nvSpPr>
              <p:spPr>
                <a:xfrm>
                  <a:off x="1529393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/>
                <p:cNvSpPr/>
                <p:nvPr/>
              </p:nvSpPr>
              <p:spPr>
                <a:xfrm>
                  <a:off x="2323799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Cube 729"/>
                <p:cNvSpPr/>
                <p:nvPr/>
              </p:nvSpPr>
              <p:spPr>
                <a:xfrm>
                  <a:off x="3118205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/>
                <p:cNvSpPr/>
                <p:nvPr/>
              </p:nvSpPr>
              <p:spPr>
                <a:xfrm>
                  <a:off x="1349412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" name="Cube 731"/>
                <p:cNvSpPr/>
                <p:nvPr/>
              </p:nvSpPr>
              <p:spPr>
                <a:xfrm>
                  <a:off x="2143818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/>
                <p:cNvSpPr/>
                <p:nvPr/>
              </p:nvSpPr>
              <p:spPr>
                <a:xfrm>
                  <a:off x="2938224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/>
                <p:cNvSpPr/>
                <p:nvPr/>
              </p:nvSpPr>
              <p:spPr>
                <a:xfrm>
                  <a:off x="1177461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5" name="Cube 734"/>
                <p:cNvSpPr/>
                <p:nvPr/>
              </p:nvSpPr>
              <p:spPr>
                <a:xfrm>
                  <a:off x="1971867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/>
                <p:cNvSpPr/>
                <p:nvPr/>
              </p:nvSpPr>
              <p:spPr>
                <a:xfrm>
                  <a:off x="276627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/>
                <p:cNvSpPr/>
                <p:nvPr/>
              </p:nvSpPr>
              <p:spPr>
                <a:xfrm>
                  <a:off x="997480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/>
                <p:cNvSpPr/>
                <p:nvPr/>
              </p:nvSpPr>
              <p:spPr>
                <a:xfrm>
                  <a:off x="1791886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/>
                <p:cNvSpPr/>
                <p:nvPr/>
              </p:nvSpPr>
              <p:spPr>
                <a:xfrm>
                  <a:off x="2586292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0" name="Cube 739"/>
                <p:cNvSpPr/>
                <p:nvPr/>
              </p:nvSpPr>
              <p:spPr>
                <a:xfrm>
                  <a:off x="3924105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/>
                <p:cNvSpPr/>
                <p:nvPr/>
              </p:nvSpPr>
              <p:spPr>
                <a:xfrm>
                  <a:off x="471851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Cube 741"/>
                <p:cNvSpPr/>
                <p:nvPr/>
              </p:nvSpPr>
              <p:spPr>
                <a:xfrm>
                  <a:off x="3916940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Cube 742"/>
                <p:cNvSpPr/>
                <p:nvPr/>
              </p:nvSpPr>
              <p:spPr>
                <a:xfrm>
                  <a:off x="4711346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Cube 743"/>
                <p:cNvSpPr/>
                <p:nvPr/>
              </p:nvSpPr>
              <p:spPr>
                <a:xfrm>
                  <a:off x="5505752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5" name="Cube 744"/>
                <p:cNvSpPr/>
                <p:nvPr/>
              </p:nvSpPr>
              <p:spPr>
                <a:xfrm>
                  <a:off x="3736959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Cube 745"/>
                <p:cNvSpPr/>
                <p:nvPr/>
              </p:nvSpPr>
              <p:spPr>
                <a:xfrm>
                  <a:off x="4531365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Cube 746"/>
                <p:cNvSpPr/>
                <p:nvPr/>
              </p:nvSpPr>
              <p:spPr>
                <a:xfrm>
                  <a:off x="5325771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Cube 747"/>
                <p:cNvSpPr/>
                <p:nvPr/>
              </p:nvSpPr>
              <p:spPr>
                <a:xfrm>
                  <a:off x="3565008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Cube 748"/>
                <p:cNvSpPr/>
                <p:nvPr/>
              </p:nvSpPr>
              <p:spPr>
                <a:xfrm>
                  <a:off x="435941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0" name="Cube 749"/>
                <p:cNvSpPr/>
                <p:nvPr/>
              </p:nvSpPr>
              <p:spPr>
                <a:xfrm>
                  <a:off x="5153820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Cube 750"/>
                <p:cNvSpPr/>
                <p:nvPr/>
              </p:nvSpPr>
              <p:spPr>
                <a:xfrm>
                  <a:off x="3385027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2" name="Cube 751"/>
                <p:cNvSpPr/>
                <p:nvPr/>
              </p:nvSpPr>
              <p:spPr>
                <a:xfrm>
                  <a:off x="4179433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/>
                <p:cNvSpPr/>
                <p:nvPr/>
              </p:nvSpPr>
              <p:spPr>
                <a:xfrm>
                  <a:off x="4973839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Left-Right Arrow 753"/>
                <p:cNvSpPr/>
                <p:nvPr/>
              </p:nvSpPr>
              <p:spPr>
                <a:xfrm>
                  <a:off x="1560429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Left-Right Arrow 754"/>
                <p:cNvSpPr/>
                <p:nvPr/>
              </p:nvSpPr>
              <p:spPr>
                <a:xfrm>
                  <a:off x="2374326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Left-Right Arrow 755"/>
                <p:cNvSpPr/>
                <p:nvPr/>
              </p:nvSpPr>
              <p:spPr>
                <a:xfrm>
                  <a:off x="3153160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Left-Right Arrow 756"/>
                <p:cNvSpPr/>
                <p:nvPr/>
              </p:nvSpPr>
              <p:spPr>
                <a:xfrm>
                  <a:off x="3967057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Left-Right Arrow 757"/>
                <p:cNvSpPr/>
                <p:nvPr/>
              </p:nvSpPr>
              <p:spPr>
                <a:xfrm flipV="1">
                  <a:off x="4730834" y="2785917"/>
                  <a:ext cx="486009" cy="125301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8" name="TextBox 787"/>
            <p:cNvSpPr txBox="1"/>
            <p:nvPr/>
          </p:nvSpPr>
          <p:spPr>
            <a:xfrm>
              <a:off x="3393835" y="4219806"/>
              <a:ext cx="1964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600" dirty="0" smtClean="0"/>
                <a:t>Cane &amp; </a:t>
              </a:r>
              <a:r>
                <a:rPr lang="en-US" sz="1600" dirty="0" err="1" smtClean="0"/>
                <a:t>Zebiak</a:t>
              </a:r>
              <a:r>
                <a:rPr lang="en-US" sz="1600" dirty="0" smtClean="0"/>
                <a:t> [1987]</a:t>
              </a:r>
              <a:endParaRPr lang="en-US" sz="1600" dirty="0"/>
            </a:p>
          </p:txBody>
        </p:sp>
      </p:grpSp>
      <p:grpSp>
        <p:nvGrpSpPr>
          <p:cNvPr id="133" name="Group 902"/>
          <p:cNvGrpSpPr/>
          <p:nvPr/>
        </p:nvGrpSpPr>
        <p:grpSpPr>
          <a:xfrm>
            <a:off x="6045161" y="4317901"/>
            <a:ext cx="2541555" cy="1366441"/>
            <a:chOff x="5652994" y="4501066"/>
            <a:chExt cx="2541555" cy="1366441"/>
          </a:xfrm>
        </p:grpSpPr>
        <p:sp>
          <p:nvSpPr>
            <p:cNvPr id="902" name="Oval 901"/>
            <p:cNvSpPr/>
            <p:nvPr/>
          </p:nvSpPr>
          <p:spPr>
            <a:xfrm>
              <a:off x="5652994" y="4501066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025088" y="5419022"/>
              <a:ext cx="18539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Barnett et al. [1993]</a:t>
              </a:r>
              <a:endParaRPr lang="en-US" sz="1600" dirty="0"/>
            </a:p>
          </p:txBody>
        </p:sp>
        <p:grpSp>
          <p:nvGrpSpPr>
            <p:cNvPr id="134" name="Group 789"/>
            <p:cNvGrpSpPr/>
            <p:nvPr/>
          </p:nvGrpSpPr>
          <p:grpSpPr>
            <a:xfrm>
              <a:off x="6153969" y="4603847"/>
              <a:ext cx="1552694" cy="858809"/>
              <a:chOff x="1737551" y="2564309"/>
              <a:chExt cx="5462901" cy="3109258"/>
            </a:xfrm>
          </p:grpSpPr>
          <p:grpSp>
            <p:nvGrpSpPr>
              <p:cNvPr id="135" name="Group 83"/>
              <p:cNvGrpSpPr/>
              <p:nvPr/>
            </p:nvGrpSpPr>
            <p:grpSpPr>
              <a:xfrm>
                <a:off x="1737553" y="3817308"/>
                <a:ext cx="5462901" cy="1856257"/>
                <a:chOff x="694838" y="1232618"/>
                <a:chExt cx="6499322" cy="2588020"/>
              </a:xfrm>
            </p:grpSpPr>
            <p:sp>
              <p:nvSpPr>
                <p:cNvPr id="830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1" name="Cube 11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2" name="Cube 83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3" name="Cube 83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4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5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6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7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8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9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0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1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2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3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4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5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6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7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8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9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0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1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2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7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9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2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6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2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7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9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0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1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2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7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9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2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7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8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9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0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366"/>
              <p:cNvGrpSpPr/>
              <p:nvPr/>
            </p:nvGrpSpPr>
            <p:grpSpPr>
              <a:xfrm>
                <a:off x="2051479" y="4545816"/>
                <a:ext cx="4163421" cy="874724"/>
                <a:chOff x="736092" y="4682440"/>
                <a:chExt cx="4462964" cy="957340"/>
              </a:xfrm>
            </p:grpSpPr>
            <p:grpSp>
              <p:nvGrpSpPr>
                <p:cNvPr id="137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38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8" name="Left-Right Arrow 82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Left-Right Arrow 82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9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6" name="Left-Right Arrow 82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Left-Right Arrow 82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0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4" name="Left-Right Arrow 82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5" name="Left-Right Arrow 82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1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2" name="Left-Right Arrow 82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3" name="Left-Right Arrow 82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2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143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6" name="Left-Right Arrow 81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Left-Right Arrow 81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4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4" name="Left-Right Arrow 81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Left-Right Arrow 81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5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2" name="Left-Right Arrow 81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Left-Right Arrow 81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6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0" name="Left-Right Arrow 80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Left-Right Arrow 81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7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148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4" name="Left-Right Arrow 80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5" name="Left-Right Arrow 80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2" name="Left-Right Arrow 80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3" name="Left-Right Arrow 80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98" name="Left-Right Arrow 797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9" name="Left-Right Arrow 798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3" name="Up-Down Arrow 792"/>
              <p:cNvSpPr/>
              <p:nvPr/>
            </p:nvSpPr>
            <p:spPr>
              <a:xfrm>
                <a:off x="3577232" y="3294797"/>
                <a:ext cx="1719506" cy="983290"/>
              </a:xfrm>
              <a:prstGeom prst="upDownArrow">
                <a:avLst>
                  <a:gd name="adj1" fmla="val 59821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1831947" y="2564309"/>
                <a:ext cx="5095773" cy="103576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800000"/>
                    </a:solidFill>
                  </a:rPr>
                  <a:t>Statistical atmosphere</a:t>
                </a:r>
                <a:endParaRPr lang="en-US" sz="1200" dirty="0">
                  <a:solidFill>
                    <a:srgbClr val="800000"/>
                  </a:solidFill>
                </a:endParaRPr>
              </a:p>
            </p:txBody>
          </p:sp>
        </p:grpSp>
      </p:grpSp>
      <p:grpSp>
        <p:nvGrpSpPr>
          <p:cNvPr id="150" name="Group 1027"/>
          <p:cNvGrpSpPr/>
          <p:nvPr/>
        </p:nvGrpSpPr>
        <p:grpSpPr>
          <a:xfrm>
            <a:off x="2040535" y="1745045"/>
            <a:ext cx="2268759" cy="1375987"/>
            <a:chOff x="858014" y="1727901"/>
            <a:chExt cx="2268759" cy="1375987"/>
          </a:xfrm>
        </p:grpSpPr>
        <p:sp>
          <p:nvSpPr>
            <p:cNvPr id="1026" name="Oval 1025"/>
            <p:cNvSpPr/>
            <p:nvPr/>
          </p:nvSpPr>
          <p:spPr>
            <a:xfrm>
              <a:off x="858014" y="1727901"/>
              <a:ext cx="2268759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903"/>
            <p:cNvGrpSpPr/>
            <p:nvPr/>
          </p:nvGrpSpPr>
          <p:grpSpPr>
            <a:xfrm>
              <a:off x="1346103" y="1909598"/>
              <a:ext cx="1295342" cy="849938"/>
              <a:chOff x="1681033" y="2104615"/>
              <a:chExt cx="5462900" cy="4172861"/>
            </a:xfrm>
          </p:grpSpPr>
          <p:sp>
            <p:nvSpPr>
              <p:cNvPr id="905" name="Up-Down Arrow 904"/>
              <p:cNvSpPr/>
              <p:nvPr/>
            </p:nvSpPr>
            <p:spPr>
              <a:xfrm>
                <a:off x="2780249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Up-Down Arrow 905"/>
              <p:cNvSpPr/>
              <p:nvPr/>
            </p:nvSpPr>
            <p:spPr>
              <a:xfrm>
                <a:off x="4576405" y="3808771"/>
                <a:ext cx="728194" cy="909131"/>
              </a:xfrm>
              <a:prstGeom prst="upDownArrow">
                <a:avLst>
                  <a:gd name="adj1" fmla="val 37933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oup 454"/>
              <p:cNvGrpSpPr/>
              <p:nvPr/>
            </p:nvGrpSpPr>
            <p:grpSpPr>
              <a:xfrm>
                <a:off x="1681033" y="2104615"/>
                <a:ext cx="5462900" cy="1856257"/>
                <a:chOff x="567614" y="1609770"/>
                <a:chExt cx="5855935" cy="2031579"/>
              </a:xfrm>
            </p:grpSpPr>
            <p:grpSp>
              <p:nvGrpSpPr>
                <p:cNvPr id="153" name="Group 84"/>
                <p:cNvGrpSpPr/>
                <p:nvPr/>
              </p:nvGrpSpPr>
              <p:grpSpPr>
                <a:xfrm>
                  <a:off x="567614" y="1609770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954" name="Cube 953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Cube 954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6" name="Cube 955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7" name="Cube 956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Cube 957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9" name="Cube 958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0" name="Cube 959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1" name="Cube 960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2" name="Cube 961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3" name="Cube 962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4" name="Cube 963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5" name="Cube 964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6" name="Cube 965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7" name="Cube 966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8" name="Cube 967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9" name="Cube 968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0" name="Cube 969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1" name="Cube 970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Cube 971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3" name="Cube 972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4" name="Cube 973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Cube 974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6" name="Cube 975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7" name="Cube 976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8" name="Cube 977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9" name="Cube 978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0" name="Cube 979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1" name="Cube 980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2" name="Cube 981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3" name="Cube 982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4" name="Cube 983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5" name="Cube 984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6" name="Cube 985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7" name="Cube 986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8" name="Cube 987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Cube 988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Cube 989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1" name="Cube 990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Cube 991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3" name="Cube 992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4" name="Cube 993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5" name="Cube 994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6" name="Cube 995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7" name="Cube 996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8" name="Cube 997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9" name="Cube 998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0" name="Cube 999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1" name="Cube 1000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2" name="Cube 1001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3" name="Cube 1002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4" name="Cube 1003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5" name="Cube 1004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Cube 1005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Cube 1006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8" name="Cube 1007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Cube 1008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0" name="Cube 1009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1" name="Cube 1010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2" name="Cube 1011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3" name="Cube 1012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4" name="Cube 1013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5" name="Cube 1014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6" name="Cube 1015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7" name="Cube 1016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8" name="Cube 1017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9" name="Cube 1018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0" name="Cube 1019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1" name="Cube 1020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2" name="Cube 1021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Cube 1022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Cube 1023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5" name="Cube 1024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155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156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52" name="Left-Right Arrow 95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53" name="Left-Right Arrow 95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57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50" name="Left-Right Arrow 94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51" name="Left-Right Arrow 95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5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48" name="Left-Right Arrow 94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49" name="Left-Right Arrow 94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0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46" name="Left-Right Arrow 94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47" name="Left-Right Arrow 94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04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90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40" name="Left-Right Arrow 93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41" name="Left-Right Arrow 94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08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38" name="Left-Right Arrow 93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39" name="Left-Right Arrow 93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09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36" name="Left-Right Arrow 93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37" name="Left-Right Arrow 93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10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34" name="Left-Right Arrow 93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35" name="Left-Right Arrow 93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11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91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28" name="Left-Right Arrow 92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9" name="Left-Right Arrow 92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91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926" name="Left-Right Arrow 92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27" name="Left-Right Arrow 92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922" name="Left-Right Arrow 921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3" name="Left-Right Arrow 922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8" name="Gruppieren 26"/>
              <p:cNvGrpSpPr>
                <a:grpSpLocks/>
              </p:cNvGrpSpPr>
              <p:nvPr/>
            </p:nvGrpSpPr>
            <p:grpSpPr bwMode="auto">
              <a:xfrm>
                <a:off x="2803626" y="4834788"/>
                <a:ext cx="2480995" cy="1442688"/>
                <a:chOff x="4214813" y="1142984"/>
                <a:chExt cx="1500187" cy="1071579"/>
              </a:xfrm>
            </p:grpSpPr>
            <p:grpSp>
              <p:nvGrpSpPr>
                <p:cNvPr id="919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914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5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6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564554">
                    <a:off x="4773708" y="1516698"/>
                    <a:ext cx="444437" cy="32267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13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27" name="TextBox 1026"/>
            <p:cNvSpPr txBox="1"/>
            <p:nvPr/>
          </p:nvSpPr>
          <p:spPr>
            <a:xfrm>
              <a:off x="1087462" y="2580668"/>
              <a:ext cx="1819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/>
              <a:r>
                <a:rPr lang="en-US" sz="1400" dirty="0" smtClean="0"/>
                <a:t>Frauen &amp; Dommenget</a:t>
              </a:r>
            </a:p>
            <a:p>
              <a:pPr marL="342900" indent="-342900" algn="ctr"/>
              <a:r>
                <a:rPr lang="en-US" sz="1400" dirty="0" smtClean="0"/>
                <a:t>[2010]</a:t>
              </a:r>
              <a:endParaRPr lang="en-US" sz="1400" dirty="0"/>
            </a:p>
          </p:txBody>
        </p:sp>
      </p:grpSp>
      <p:grpSp>
        <p:nvGrpSpPr>
          <p:cNvPr id="1062" name="Group 1061"/>
          <p:cNvGrpSpPr/>
          <p:nvPr/>
        </p:nvGrpSpPr>
        <p:grpSpPr>
          <a:xfrm>
            <a:off x="35561" y="1669393"/>
            <a:ext cx="1882844" cy="1382633"/>
            <a:chOff x="3017628" y="1740112"/>
            <a:chExt cx="1882844" cy="1382633"/>
          </a:xfrm>
        </p:grpSpPr>
        <p:sp>
          <p:nvSpPr>
            <p:cNvPr id="1061" name="Oval 1060"/>
            <p:cNvSpPr/>
            <p:nvPr/>
          </p:nvSpPr>
          <p:spPr>
            <a:xfrm>
              <a:off x="3017628" y="1740112"/>
              <a:ext cx="1882844" cy="1366441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7" name="Group 616"/>
            <p:cNvGrpSpPr/>
            <p:nvPr/>
          </p:nvGrpSpPr>
          <p:grpSpPr>
            <a:xfrm>
              <a:off x="3297202" y="1893223"/>
              <a:ext cx="1283598" cy="1229522"/>
              <a:chOff x="2097121" y="1458115"/>
              <a:chExt cx="4451843" cy="3533534"/>
            </a:xfrm>
          </p:grpSpPr>
          <p:grpSp>
            <p:nvGrpSpPr>
              <p:cNvPr id="618" name="Group 208"/>
              <p:cNvGrpSpPr/>
              <p:nvPr/>
            </p:nvGrpSpPr>
            <p:grpSpPr>
              <a:xfrm>
                <a:off x="2119327" y="2474775"/>
                <a:ext cx="4425139" cy="2516874"/>
                <a:chOff x="1657393" y="2450353"/>
                <a:chExt cx="4425139" cy="2516874"/>
              </a:xfrm>
            </p:grpSpPr>
            <p:grpSp>
              <p:nvGrpSpPr>
                <p:cNvPr id="921" name="Group 200"/>
                <p:cNvGrpSpPr/>
                <p:nvPr/>
              </p:nvGrpSpPr>
              <p:grpSpPr>
                <a:xfrm>
                  <a:off x="1657393" y="2450353"/>
                  <a:ext cx="4425139" cy="1190091"/>
                  <a:chOff x="1101036" y="3613913"/>
                  <a:chExt cx="4425139" cy="1190091"/>
                </a:xfrm>
              </p:grpSpPr>
              <p:grpSp>
                <p:nvGrpSpPr>
                  <p:cNvPr id="925" name="Group 153"/>
                  <p:cNvGrpSpPr/>
                  <p:nvPr/>
                </p:nvGrpSpPr>
                <p:grpSpPr>
                  <a:xfrm>
                    <a:off x="1524965" y="3950202"/>
                    <a:ext cx="4001210" cy="410362"/>
                    <a:chOff x="1019475" y="4519980"/>
                    <a:chExt cx="4959097" cy="410362"/>
                  </a:xfrm>
                </p:grpSpPr>
                <p:sp>
                  <p:nvSpPr>
                    <p:cNvPr id="1055" name="Cube 1054"/>
                    <p:cNvSpPr/>
                    <p:nvPr/>
                  </p:nvSpPr>
                  <p:spPr>
                    <a:xfrm>
                      <a:off x="101947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6" name="Cube 1055"/>
                    <p:cNvSpPr/>
                    <p:nvPr/>
                  </p:nvSpPr>
                  <p:spPr>
                    <a:xfrm>
                      <a:off x="183829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7" name="Cube 1056"/>
                    <p:cNvSpPr/>
                    <p:nvPr/>
                  </p:nvSpPr>
                  <p:spPr>
                    <a:xfrm>
                      <a:off x="269374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8" name="Cube 1057"/>
                    <p:cNvSpPr/>
                    <p:nvPr/>
                  </p:nvSpPr>
                  <p:spPr>
                    <a:xfrm>
                      <a:off x="353219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9" name="Cube 78"/>
                    <p:cNvSpPr/>
                    <p:nvPr/>
                  </p:nvSpPr>
                  <p:spPr>
                    <a:xfrm>
                      <a:off x="4371542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0" name="Cube 79"/>
                    <p:cNvSpPr/>
                    <p:nvPr/>
                  </p:nvSpPr>
                  <p:spPr>
                    <a:xfrm>
                      <a:off x="521955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30" name="Group 161"/>
                  <p:cNvGrpSpPr/>
                  <p:nvPr/>
                </p:nvGrpSpPr>
                <p:grpSpPr>
                  <a:xfrm>
                    <a:off x="1315899" y="4155383"/>
                    <a:ext cx="4001210" cy="410362"/>
                    <a:chOff x="1019475" y="4519980"/>
                    <a:chExt cx="4959097" cy="410362"/>
                  </a:xfrm>
                </p:grpSpPr>
                <p:sp>
                  <p:nvSpPr>
                    <p:cNvPr id="1049" name="Cube 1048"/>
                    <p:cNvSpPr/>
                    <p:nvPr/>
                  </p:nvSpPr>
                  <p:spPr>
                    <a:xfrm>
                      <a:off x="101947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Cube 1049"/>
                    <p:cNvSpPr/>
                    <p:nvPr/>
                  </p:nvSpPr>
                  <p:spPr>
                    <a:xfrm>
                      <a:off x="183829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1" name="Cube 1050"/>
                    <p:cNvSpPr/>
                    <p:nvPr/>
                  </p:nvSpPr>
                  <p:spPr>
                    <a:xfrm>
                      <a:off x="269374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Cube 1051"/>
                    <p:cNvSpPr/>
                    <p:nvPr/>
                  </p:nvSpPr>
                  <p:spPr>
                    <a:xfrm>
                      <a:off x="353219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Cube 1052"/>
                    <p:cNvSpPr/>
                    <p:nvPr/>
                  </p:nvSpPr>
                  <p:spPr>
                    <a:xfrm>
                      <a:off x="4371542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4" name="Cube 1053"/>
                    <p:cNvSpPr/>
                    <p:nvPr/>
                  </p:nvSpPr>
                  <p:spPr>
                    <a:xfrm>
                      <a:off x="521955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31" name="Group 168"/>
                  <p:cNvGrpSpPr/>
                  <p:nvPr/>
                </p:nvGrpSpPr>
                <p:grpSpPr>
                  <a:xfrm>
                    <a:off x="1101036" y="4393642"/>
                    <a:ext cx="4001210" cy="410362"/>
                    <a:chOff x="1019475" y="4519980"/>
                    <a:chExt cx="4959097" cy="410362"/>
                  </a:xfrm>
                </p:grpSpPr>
                <p:sp>
                  <p:nvSpPr>
                    <p:cNvPr id="1043" name="Cube 1042"/>
                    <p:cNvSpPr/>
                    <p:nvPr/>
                  </p:nvSpPr>
                  <p:spPr>
                    <a:xfrm>
                      <a:off x="101947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Cube 1043"/>
                    <p:cNvSpPr/>
                    <p:nvPr/>
                  </p:nvSpPr>
                  <p:spPr>
                    <a:xfrm>
                      <a:off x="183829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Cube 1044"/>
                    <p:cNvSpPr/>
                    <p:nvPr/>
                  </p:nvSpPr>
                  <p:spPr>
                    <a:xfrm>
                      <a:off x="269374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Cube 1045"/>
                    <p:cNvSpPr/>
                    <p:nvPr/>
                  </p:nvSpPr>
                  <p:spPr>
                    <a:xfrm>
                      <a:off x="3532195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Cube 1046"/>
                    <p:cNvSpPr/>
                    <p:nvPr/>
                  </p:nvSpPr>
                  <p:spPr>
                    <a:xfrm>
                      <a:off x="4371542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8" name="Cube 1047"/>
                    <p:cNvSpPr/>
                    <p:nvPr/>
                  </p:nvSpPr>
                  <p:spPr>
                    <a:xfrm>
                      <a:off x="5219553" y="4519980"/>
                      <a:ext cx="759019" cy="410362"/>
                    </a:xfrm>
                    <a:prstGeom prst="cub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32" name="Group 185"/>
                  <p:cNvGrpSpPr/>
                  <p:nvPr/>
                </p:nvGrpSpPr>
                <p:grpSpPr>
                  <a:xfrm>
                    <a:off x="1737397" y="3613913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1037" name="Up-Down Arrow 1036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8" name="Up-Down Arrow 1037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9" name="Up-Down Arrow 1038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40" name="Up-Down Arrow 1039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41" name="Up-Down Arrow 1040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42" name="Up-Down Arrow 1041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933" name="Group 186"/>
                  <p:cNvGrpSpPr/>
                  <p:nvPr/>
                </p:nvGrpSpPr>
                <p:grpSpPr>
                  <a:xfrm>
                    <a:off x="1532524" y="3835569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1031" name="Up-Down Arrow 1030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2" name="Up-Down Arrow 1031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3" name="Up-Down Arrow 1032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4" name="Up-Down Arrow 1033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5" name="Up-Down Arrow 1034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6" name="Up-Down Arrow 1035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942" name="Group 193"/>
                  <p:cNvGrpSpPr/>
                  <p:nvPr/>
                </p:nvGrpSpPr>
                <p:grpSpPr>
                  <a:xfrm>
                    <a:off x="1295400" y="4080708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943" name="Up-Down Arrow 942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944" name="Up-Down Arrow 943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945" name="Up-Down Arrow 944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28" name="Up-Down Arrow 1027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29" name="Up-Down Arrow 1028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030" name="Up-Down Arrow 1029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924" name="TextBox 923"/>
                <p:cNvSpPr txBox="1"/>
                <p:nvPr/>
              </p:nvSpPr>
              <p:spPr>
                <a:xfrm>
                  <a:off x="1991185" y="3640444"/>
                  <a:ext cx="3461510" cy="1326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Dommenget [2011]</a:t>
                  </a:r>
                  <a:endParaRPr lang="en-US" sz="1200" dirty="0"/>
                </a:p>
              </p:txBody>
            </p:sp>
          </p:grpSp>
          <p:grpSp>
            <p:nvGrpSpPr>
              <p:cNvPr id="619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620" name="Cube 619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1" name="Cube 620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Cube 62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Cube 62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Cube 623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5" name="Cube 624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6" name="Cube 625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7" name="Cube 626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Cube 627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Cube 628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Cube 629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Cube 630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2" name="Cube 631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3" name="Cube 632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4" name="Cube 633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5" name="Cube 634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6" name="Cube 635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7" name="Cube 636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8" name="Cube 637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9" name="Cube 638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0" name="Cube 639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1" name="Cube 640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2" name="Cube 641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3" name="Cube 642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4" name="Cube 643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Cube 644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6" name="Cube 645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Cube 646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8" name="Cube 647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9" name="Cube 648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0" name="Cube 649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1" name="Cube 650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Cube 651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Cube 652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Cube 653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Cube 654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Cube 655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Cube 656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Cube 657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Cube 658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Cube 659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Cube 660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2" name="Cube 661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Cube 662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4" name="Cube 663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Cube 664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Cube 665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7" name="Cube 666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8" name="Cube 667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9" name="Cube 668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0" name="Cube 669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1" name="Cube 670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2" name="Cube 671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Cube 672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4" name="Cube 673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5" name="Cube 674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6" name="Cube 675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7" name="Cube 676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8" name="Cube 677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9" name="Cube 678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Cube 679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1" name="Cube 680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2" name="Cube 681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3" name="Cube 682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4" name="Cube 683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5" name="Cube 684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6" name="Cube 685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7" name="Cube 686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Cube 687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2" name="Cube 721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4" name="Cube 723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0" name="Cube 919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1807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83659" y="123977"/>
            <a:ext cx="6147821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19" y="1298370"/>
            <a:ext cx="8250759" cy="50979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5831" y="4343305"/>
            <a:ext cx="7170029" cy="10546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2" name="Oval 11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88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90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6" name="Cube 12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0" name="Cube 119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4" name="Cube 113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4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5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6" name="Cube 15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ube 17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869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20793" y="123977"/>
            <a:ext cx="6210688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30443" y="1553990"/>
            <a:ext cx="4501086" cy="2625537"/>
            <a:chOff x="4635960" y="1553990"/>
            <a:chExt cx="4501086" cy="26255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l="50061" t="16716" b="14089"/>
            <a:stretch>
              <a:fillRect/>
            </a:stretch>
          </p:blipFill>
          <p:spPr>
            <a:xfrm>
              <a:off x="4635960" y="1923322"/>
              <a:ext cx="4501086" cy="22562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81030" y="1553990"/>
              <a:ext cx="220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slab ocean models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55687" y="1061100"/>
            <a:ext cx="2898863" cy="446276"/>
          </a:xfrm>
          <a:prstGeom prst="rect">
            <a:avLst/>
          </a:prstGeom>
          <a:solidFill>
            <a:srgbClr val="FADB7B"/>
          </a:solidFill>
        </p:spPr>
        <p:txBody>
          <a:bodyPr wrap="none" rtlCol="0">
            <a:spAutoFit/>
          </a:bodyPr>
          <a:lstStyle/>
          <a:p>
            <a:r>
              <a:rPr lang="en-US" sz="2300" dirty="0" smtClean="0"/>
              <a:t>SST standard deviation</a:t>
            </a:r>
            <a:endParaRPr lang="en-US" sz="2300" dirty="0"/>
          </a:p>
        </p:txBody>
      </p:sp>
      <p:grpSp>
        <p:nvGrpSpPr>
          <p:cNvPr id="3" name="Group 16"/>
          <p:cNvGrpSpPr/>
          <p:nvPr/>
        </p:nvGrpSpPr>
        <p:grpSpPr>
          <a:xfrm>
            <a:off x="4562261" y="1566319"/>
            <a:ext cx="4561405" cy="2605331"/>
            <a:chOff x="49320" y="1553990"/>
            <a:chExt cx="4561405" cy="26053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l="-596" t="16716" r="49988" b="14089"/>
            <a:stretch>
              <a:fillRect/>
            </a:stretch>
          </p:blipFill>
          <p:spPr>
            <a:xfrm>
              <a:off x="49320" y="1903116"/>
              <a:ext cx="4561405" cy="2256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5141" y="1553990"/>
              <a:ext cx="2084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slab ocean models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24567" t="86152" r="23040" b="2126"/>
          <a:stretch>
            <a:fillRect/>
          </a:stretch>
        </p:blipFill>
        <p:spPr>
          <a:xfrm>
            <a:off x="2207006" y="4339804"/>
            <a:ext cx="4722268" cy="382199"/>
          </a:xfrm>
          <a:prstGeom prst="rect">
            <a:avLst/>
          </a:prstGeom>
        </p:spPr>
      </p:pic>
      <p:grpSp>
        <p:nvGrpSpPr>
          <p:cNvPr id="5" name="Group 17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19" name="Picture 18" descr="tail.wags.the.dog.carto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6" name="Oval 15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8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94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30" name="Cube 129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4" name="Cube 123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8" name="Cube 117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4" name="Up-Down Arrow 11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5" name="Up-Down Arrow 11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6" name="Up-Down Arrow 11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7" name="Up-Down Arrow 11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8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9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21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22" name="Cube 21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889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45940" y="123977"/>
            <a:ext cx="618554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52361"/>
          <a:stretch>
            <a:fillRect/>
          </a:stretch>
        </p:blipFill>
        <p:spPr>
          <a:xfrm>
            <a:off x="99211" y="1302179"/>
            <a:ext cx="9017511" cy="243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47970"/>
          <a:stretch>
            <a:fillRect/>
          </a:stretch>
        </p:blipFill>
        <p:spPr>
          <a:xfrm>
            <a:off x="106471" y="3834192"/>
            <a:ext cx="9017511" cy="2659708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9" name="Picture 8" descr="tail.wags.the.dog.carto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1" name="Oval 10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3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87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3" name="Cube 122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7" name="Cube 116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9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1" name="Cube 110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1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2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3" name="Up-Down Arrow 9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4" name="Up-Down Arrow 9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5" name="Up-Down Arrow 9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4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5" name="Cube 14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ube 17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1637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83073" y="123977"/>
            <a:ext cx="6248408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10" name="Picture 9" descr="echam5.slab.elnino.pattern.18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1" name="Picture 10" descr="echam5.slab.elnino.pattern.28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2" name="Picture 11" descr="echam5.slab.elnino.pattern.38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5" name="Picture 14" descr="echam5.slab.elnino.pattern.48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6" name="Picture 15" descr="echam5.slab.elnino.pattern.58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7" name="Picture 16" descr="echam5.slab.elnino.pattern.68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8" name="Picture 17" descr="echam5.slab.elnino.pattern.78.ep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19" name="Picture 18" descr="echam5.slab.elnino.pattern.88.ep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pic>
        <p:nvPicPr>
          <p:cNvPr id="20" name="Picture 19" descr="echam5.slab.elnino.pattern.98.ep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253" y="2136731"/>
            <a:ext cx="6908800" cy="5092700"/>
          </a:xfrm>
          <a:prstGeom prst="rect">
            <a:avLst/>
          </a:prstGeom>
        </p:spPr>
      </p:pic>
      <p:grpSp>
        <p:nvGrpSpPr>
          <p:cNvPr id="2" name="Group 20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22" name="Picture 21" descr="tail.wags.the.dog.cartoon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986253" y="5657334"/>
            <a:ext cx="7516812" cy="369332"/>
          </a:xfrm>
          <a:prstGeom prst="rect">
            <a:avLst/>
          </a:prstGeom>
          <a:solidFill>
            <a:srgbClr val="FFD59C"/>
          </a:solidFill>
          <a:ln>
            <a:solidFill>
              <a:srgbClr val="FFD59C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It looks like the SST-mode forced by the atmosphere  [e.g. </a:t>
            </a:r>
            <a:r>
              <a:rPr lang="en-US" dirty="0" err="1" smtClean="0">
                <a:solidFill>
                  <a:srgbClr val="800000"/>
                </a:solidFill>
              </a:rPr>
              <a:t>Neelin</a:t>
            </a:r>
            <a:r>
              <a:rPr lang="en-US" dirty="0" smtClean="0">
                <a:solidFill>
                  <a:srgbClr val="800000"/>
                </a:solidFill>
              </a:rPr>
              <a:t> et al. 1998]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527957" y="1729288"/>
            <a:ext cx="3981227" cy="400110"/>
          </a:xfrm>
          <a:prstGeom prst="rect">
            <a:avLst/>
          </a:prstGeom>
          <a:solidFill>
            <a:srgbClr val="FFD5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Evolution of the Slab El Nino event 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26" name="Oval 25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28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102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38" name="Cube 137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Cube 140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32" name="Cube 131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Cube 133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Cube 134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Cube 135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6" name="Cube 12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130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20" name="Up-Down Arrow 11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1" name="Up-Down Arrow 12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2" name="Up-Down Arrow 12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3" name="Up-Down Arrow 12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4" name="Up-Down Arrow 12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5" name="Up-Down Arrow 12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06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14" name="Up-Down Arrow 113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5" name="Up-Down Arrow 114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6" name="Up-Down Arrow 115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7" name="Up-Down Arrow 116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8" name="Up-Down Arrow 117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9" name="Up-Down Arrow 118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07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29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30" name="Cube 29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ube 98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493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34" y="2211007"/>
            <a:ext cx="7415551" cy="340839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352880" y="162273"/>
            <a:ext cx="6303501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 smtClean="0">
                <a:solidFill>
                  <a:srgbClr val="F2F2F2"/>
                </a:solidFill>
              </a:rPr>
              <a:t>The ‘</a:t>
            </a:r>
            <a:r>
              <a:rPr lang="en-US" i="1" dirty="0" smtClean="0">
                <a:solidFill>
                  <a:srgbClr val="F2F2F2"/>
                </a:solidFill>
              </a:rPr>
              <a:t>classical’</a:t>
            </a:r>
            <a:r>
              <a:rPr lang="en-US" dirty="0" smtClean="0">
                <a:solidFill>
                  <a:srgbClr val="F2F2F2"/>
                </a:solidFill>
              </a:rPr>
              <a:t> El Niño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feld 29"/>
          <p:cNvSpPr txBox="1">
            <a:spLocks noChangeArrowheads="1"/>
          </p:cNvSpPr>
          <p:nvPr/>
        </p:nvSpPr>
        <p:spPr bwMode="auto">
          <a:xfrm>
            <a:off x="1976757" y="1676102"/>
            <a:ext cx="466026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err="1" smtClean="0"/>
              <a:t>Teleconnections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68078" y="1555439"/>
            <a:ext cx="6567251" cy="4901348"/>
            <a:chOff x="0" y="0"/>
            <a:chExt cx="8925739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8925739" cy="6858000"/>
              <a:chOff x="0" y="0"/>
              <a:chExt cx="8925739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8925739" cy="68580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085522" y="389820"/>
                <a:ext cx="1860862" cy="4778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57097" y="389819"/>
                <a:ext cx="2840068" cy="8299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919378" y="5369454"/>
                <a:ext cx="3468736" cy="957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29844" y="2324394"/>
              <a:ext cx="7937546" cy="1965781"/>
              <a:chOff x="829844" y="2324394"/>
              <a:chExt cx="7937546" cy="1965781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829844" y="2359119"/>
                <a:ext cx="7909352" cy="1891831"/>
              </a:xfrm>
              <a:custGeom>
                <a:avLst/>
                <a:gdLst>
                  <a:gd name="connsiteX0" fmla="*/ 0 w 7909352"/>
                  <a:gd name="connsiteY0" fmla="*/ 922913 h 1891831"/>
                  <a:gd name="connsiteX1" fmla="*/ 150881 w 7909352"/>
                  <a:gd name="connsiteY1" fmla="*/ 935487 h 1891831"/>
                  <a:gd name="connsiteX2" fmla="*/ 440069 w 7909352"/>
                  <a:gd name="connsiteY2" fmla="*/ 948062 h 1891831"/>
                  <a:gd name="connsiteX3" fmla="*/ 741830 w 7909352"/>
                  <a:gd name="connsiteY3" fmla="*/ 998362 h 1891831"/>
                  <a:gd name="connsiteX4" fmla="*/ 1081312 w 7909352"/>
                  <a:gd name="connsiteY4" fmla="*/ 1023511 h 1891831"/>
                  <a:gd name="connsiteX5" fmla="*/ 1445940 w 7909352"/>
                  <a:gd name="connsiteY5" fmla="*/ 1036086 h 1891831"/>
                  <a:gd name="connsiteX6" fmla="*/ 1697408 w 7909352"/>
                  <a:gd name="connsiteY6" fmla="*/ 1023511 h 1891831"/>
                  <a:gd name="connsiteX7" fmla="*/ 1961449 w 7909352"/>
                  <a:gd name="connsiteY7" fmla="*/ 948062 h 1891831"/>
                  <a:gd name="connsiteX8" fmla="*/ 2238064 w 7909352"/>
                  <a:gd name="connsiteY8" fmla="*/ 809739 h 1891831"/>
                  <a:gd name="connsiteX9" fmla="*/ 2514679 w 7909352"/>
                  <a:gd name="connsiteY9" fmla="*/ 608542 h 1891831"/>
                  <a:gd name="connsiteX10" fmla="*/ 2829013 w 7909352"/>
                  <a:gd name="connsiteY10" fmla="*/ 331895 h 1891831"/>
                  <a:gd name="connsiteX11" fmla="*/ 3030188 w 7909352"/>
                  <a:gd name="connsiteY11" fmla="*/ 143273 h 1891831"/>
                  <a:gd name="connsiteX12" fmla="*/ 3231362 w 7909352"/>
                  <a:gd name="connsiteY12" fmla="*/ 17525 h 1891831"/>
                  <a:gd name="connsiteX13" fmla="*/ 3344522 w 7909352"/>
                  <a:gd name="connsiteY13" fmla="*/ 4950 h 1891831"/>
                  <a:gd name="connsiteX14" fmla="*/ 3545697 w 7909352"/>
                  <a:gd name="connsiteY14" fmla="*/ 55249 h 1891831"/>
                  <a:gd name="connsiteX15" fmla="*/ 3658857 w 7909352"/>
                  <a:gd name="connsiteY15" fmla="*/ 206147 h 1891831"/>
                  <a:gd name="connsiteX16" fmla="*/ 3797165 w 7909352"/>
                  <a:gd name="connsiteY16" fmla="*/ 382195 h 1891831"/>
                  <a:gd name="connsiteX17" fmla="*/ 3897752 w 7909352"/>
                  <a:gd name="connsiteY17" fmla="*/ 621117 h 1891831"/>
                  <a:gd name="connsiteX18" fmla="*/ 3935472 w 7909352"/>
                  <a:gd name="connsiteY18" fmla="*/ 847464 h 1891831"/>
                  <a:gd name="connsiteX19" fmla="*/ 3985765 w 7909352"/>
                  <a:gd name="connsiteY19" fmla="*/ 1086385 h 1891831"/>
                  <a:gd name="connsiteX20" fmla="*/ 4023486 w 7909352"/>
                  <a:gd name="connsiteY20" fmla="*/ 1262433 h 1891831"/>
                  <a:gd name="connsiteX21" fmla="*/ 4161793 w 7909352"/>
                  <a:gd name="connsiteY21" fmla="*/ 1551654 h 1891831"/>
                  <a:gd name="connsiteX22" fmla="*/ 4249807 w 7909352"/>
                  <a:gd name="connsiteY22" fmla="*/ 1702552 h 1891831"/>
                  <a:gd name="connsiteX23" fmla="*/ 4362967 w 7909352"/>
                  <a:gd name="connsiteY23" fmla="*/ 1815726 h 1891831"/>
                  <a:gd name="connsiteX24" fmla="*/ 4488701 w 7909352"/>
                  <a:gd name="connsiteY24" fmla="*/ 1866025 h 1891831"/>
                  <a:gd name="connsiteX25" fmla="*/ 4576715 w 7909352"/>
                  <a:gd name="connsiteY25" fmla="*/ 1891175 h 1891831"/>
                  <a:gd name="connsiteX26" fmla="*/ 4727596 w 7909352"/>
                  <a:gd name="connsiteY26" fmla="*/ 1840875 h 1891831"/>
                  <a:gd name="connsiteX27" fmla="*/ 4928770 w 7909352"/>
                  <a:gd name="connsiteY27" fmla="*/ 1677403 h 1891831"/>
                  <a:gd name="connsiteX28" fmla="*/ 5142518 w 7909352"/>
                  <a:gd name="connsiteY28" fmla="*/ 1488780 h 1891831"/>
                  <a:gd name="connsiteX29" fmla="*/ 5318545 w 7909352"/>
                  <a:gd name="connsiteY29" fmla="*/ 1337882 h 1891831"/>
                  <a:gd name="connsiteX30" fmla="*/ 5494573 w 7909352"/>
                  <a:gd name="connsiteY30" fmla="*/ 1199559 h 1891831"/>
                  <a:gd name="connsiteX31" fmla="*/ 5695747 w 7909352"/>
                  <a:gd name="connsiteY31" fmla="*/ 1036086 h 1891831"/>
                  <a:gd name="connsiteX32" fmla="*/ 5984935 w 7909352"/>
                  <a:gd name="connsiteY32" fmla="*/ 885188 h 1891831"/>
                  <a:gd name="connsiteX33" fmla="*/ 6223829 w 7909352"/>
                  <a:gd name="connsiteY33" fmla="*/ 860038 h 1891831"/>
                  <a:gd name="connsiteX34" fmla="*/ 6538164 w 7909352"/>
                  <a:gd name="connsiteY34" fmla="*/ 834889 h 1891831"/>
                  <a:gd name="connsiteX35" fmla="*/ 6927939 w 7909352"/>
                  <a:gd name="connsiteY35" fmla="*/ 872613 h 1891831"/>
                  <a:gd name="connsiteX36" fmla="*/ 7317715 w 7909352"/>
                  <a:gd name="connsiteY36" fmla="*/ 922913 h 1891831"/>
                  <a:gd name="connsiteX37" fmla="*/ 7544036 w 7909352"/>
                  <a:gd name="connsiteY37" fmla="*/ 948062 h 1891831"/>
                  <a:gd name="connsiteX38" fmla="*/ 7858371 w 7909352"/>
                  <a:gd name="connsiteY38" fmla="*/ 960637 h 1891831"/>
                  <a:gd name="connsiteX39" fmla="*/ 7908664 w 7909352"/>
                  <a:gd name="connsiteY39" fmla="*/ 948062 h 189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09352" h="1891831">
                    <a:moveTo>
                      <a:pt x="0" y="922913"/>
                    </a:moveTo>
                    <a:cubicBezTo>
                      <a:pt x="38768" y="927104"/>
                      <a:pt x="77536" y="931296"/>
                      <a:pt x="150881" y="935487"/>
                    </a:cubicBezTo>
                    <a:cubicBezTo>
                      <a:pt x="224226" y="939678"/>
                      <a:pt x="341578" y="937583"/>
                      <a:pt x="440069" y="948062"/>
                    </a:cubicBezTo>
                    <a:cubicBezTo>
                      <a:pt x="538561" y="958541"/>
                      <a:pt x="634956" y="985787"/>
                      <a:pt x="741830" y="998362"/>
                    </a:cubicBezTo>
                    <a:cubicBezTo>
                      <a:pt x="848704" y="1010937"/>
                      <a:pt x="963960" y="1017224"/>
                      <a:pt x="1081312" y="1023511"/>
                    </a:cubicBezTo>
                    <a:cubicBezTo>
                      <a:pt x="1198664" y="1029798"/>
                      <a:pt x="1343257" y="1036086"/>
                      <a:pt x="1445940" y="1036086"/>
                    </a:cubicBezTo>
                    <a:cubicBezTo>
                      <a:pt x="1548623" y="1036086"/>
                      <a:pt x="1611490" y="1038182"/>
                      <a:pt x="1697408" y="1023511"/>
                    </a:cubicBezTo>
                    <a:cubicBezTo>
                      <a:pt x="1783326" y="1008840"/>
                      <a:pt x="1871340" y="983691"/>
                      <a:pt x="1961449" y="948062"/>
                    </a:cubicBezTo>
                    <a:cubicBezTo>
                      <a:pt x="2051558" y="912433"/>
                      <a:pt x="2145859" y="866326"/>
                      <a:pt x="2238064" y="809739"/>
                    </a:cubicBezTo>
                    <a:cubicBezTo>
                      <a:pt x="2330269" y="753152"/>
                      <a:pt x="2416188" y="688183"/>
                      <a:pt x="2514679" y="608542"/>
                    </a:cubicBezTo>
                    <a:cubicBezTo>
                      <a:pt x="2613170" y="528901"/>
                      <a:pt x="2743095" y="409440"/>
                      <a:pt x="2829013" y="331895"/>
                    </a:cubicBezTo>
                    <a:cubicBezTo>
                      <a:pt x="2914931" y="254350"/>
                      <a:pt x="2963130" y="195668"/>
                      <a:pt x="3030188" y="143273"/>
                    </a:cubicBezTo>
                    <a:cubicBezTo>
                      <a:pt x="3097246" y="90878"/>
                      <a:pt x="3178973" y="40579"/>
                      <a:pt x="3231362" y="17525"/>
                    </a:cubicBezTo>
                    <a:cubicBezTo>
                      <a:pt x="3283751" y="-5529"/>
                      <a:pt x="3292133" y="-1337"/>
                      <a:pt x="3344522" y="4950"/>
                    </a:cubicBezTo>
                    <a:cubicBezTo>
                      <a:pt x="3396911" y="11237"/>
                      <a:pt x="3493308" y="21716"/>
                      <a:pt x="3545697" y="55249"/>
                    </a:cubicBezTo>
                    <a:cubicBezTo>
                      <a:pt x="3598086" y="88782"/>
                      <a:pt x="3616946" y="151656"/>
                      <a:pt x="3658857" y="206147"/>
                    </a:cubicBezTo>
                    <a:cubicBezTo>
                      <a:pt x="3700768" y="260638"/>
                      <a:pt x="3757349" y="313033"/>
                      <a:pt x="3797165" y="382195"/>
                    </a:cubicBezTo>
                    <a:cubicBezTo>
                      <a:pt x="3836981" y="451357"/>
                      <a:pt x="3874701" y="543572"/>
                      <a:pt x="3897752" y="621117"/>
                    </a:cubicBezTo>
                    <a:cubicBezTo>
                      <a:pt x="3920803" y="698662"/>
                      <a:pt x="3920803" y="769919"/>
                      <a:pt x="3935472" y="847464"/>
                    </a:cubicBezTo>
                    <a:cubicBezTo>
                      <a:pt x="3950141" y="925009"/>
                      <a:pt x="3971096" y="1017224"/>
                      <a:pt x="3985765" y="1086385"/>
                    </a:cubicBezTo>
                    <a:cubicBezTo>
                      <a:pt x="4000434" y="1155546"/>
                      <a:pt x="3994148" y="1184888"/>
                      <a:pt x="4023486" y="1262433"/>
                    </a:cubicBezTo>
                    <a:cubicBezTo>
                      <a:pt x="4052824" y="1339978"/>
                      <a:pt x="4124073" y="1478301"/>
                      <a:pt x="4161793" y="1551654"/>
                    </a:cubicBezTo>
                    <a:cubicBezTo>
                      <a:pt x="4199513" y="1625007"/>
                      <a:pt x="4216278" y="1658540"/>
                      <a:pt x="4249807" y="1702552"/>
                    </a:cubicBezTo>
                    <a:cubicBezTo>
                      <a:pt x="4283336" y="1746564"/>
                      <a:pt x="4323151" y="1788480"/>
                      <a:pt x="4362967" y="1815726"/>
                    </a:cubicBezTo>
                    <a:cubicBezTo>
                      <a:pt x="4402783" y="1842972"/>
                      <a:pt x="4453076" y="1853450"/>
                      <a:pt x="4488701" y="1866025"/>
                    </a:cubicBezTo>
                    <a:cubicBezTo>
                      <a:pt x="4524326" y="1878600"/>
                      <a:pt x="4536899" y="1895367"/>
                      <a:pt x="4576715" y="1891175"/>
                    </a:cubicBezTo>
                    <a:cubicBezTo>
                      <a:pt x="4616531" y="1886983"/>
                      <a:pt x="4668920" y="1876504"/>
                      <a:pt x="4727596" y="1840875"/>
                    </a:cubicBezTo>
                    <a:cubicBezTo>
                      <a:pt x="4786272" y="1805246"/>
                      <a:pt x="4859616" y="1736086"/>
                      <a:pt x="4928770" y="1677403"/>
                    </a:cubicBezTo>
                    <a:cubicBezTo>
                      <a:pt x="4997924" y="1618721"/>
                      <a:pt x="5077556" y="1545367"/>
                      <a:pt x="5142518" y="1488780"/>
                    </a:cubicBezTo>
                    <a:cubicBezTo>
                      <a:pt x="5207480" y="1432193"/>
                      <a:pt x="5259869" y="1386085"/>
                      <a:pt x="5318545" y="1337882"/>
                    </a:cubicBezTo>
                    <a:cubicBezTo>
                      <a:pt x="5377221" y="1289679"/>
                      <a:pt x="5431706" y="1249858"/>
                      <a:pt x="5494573" y="1199559"/>
                    </a:cubicBezTo>
                    <a:cubicBezTo>
                      <a:pt x="5557440" y="1149260"/>
                      <a:pt x="5614020" y="1088481"/>
                      <a:pt x="5695747" y="1036086"/>
                    </a:cubicBezTo>
                    <a:cubicBezTo>
                      <a:pt x="5777474" y="983691"/>
                      <a:pt x="5896921" y="914529"/>
                      <a:pt x="5984935" y="885188"/>
                    </a:cubicBezTo>
                    <a:cubicBezTo>
                      <a:pt x="6072949" y="855847"/>
                      <a:pt x="6131624" y="868421"/>
                      <a:pt x="6223829" y="860038"/>
                    </a:cubicBezTo>
                    <a:cubicBezTo>
                      <a:pt x="6316034" y="851655"/>
                      <a:pt x="6420812" y="832793"/>
                      <a:pt x="6538164" y="834889"/>
                    </a:cubicBezTo>
                    <a:cubicBezTo>
                      <a:pt x="6655516" y="836985"/>
                      <a:pt x="6798014" y="857942"/>
                      <a:pt x="6927939" y="872613"/>
                    </a:cubicBezTo>
                    <a:cubicBezTo>
                      <a:pt x="7057864" y="887284"/>
                      <a:pt x="7215032" y="910338"/>
                      <a:pt x="7317715" y="922913"/>
                    </a:cubicBezTo>
                    <a:cubicBezTo>
                      <a:pt x="7420398" y="935488"/>
                      <a:pt x="7453927" y="941775"/>
                      <a:pt x="7544036" y="948062"/>
                    </a:cubicBezTo>
                    <a:cubicBezTo>
                      <a:pt x="7634145" y="954349"/>
                      <a:pt x="7797600" y="960637"/>
                      <a:pt x="7858371" y="960637"/>
                    </a:cubicBezTo>
                    <a:cubicBezTo>
                      <a:pt x="7919142" y="960637"/>
                      <a:pt x="7908664" y="948062"/>
                      <a:pt x="7908664" y="948062"/>
                    </a:cubicBezTo>
                  </a:path>
                </a:pathLst>
              </a:custGeom>
              <a:noFill/>
              <a:ln w="762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831368" y="2398344"/>
                <a:ext cx="7909352" cy="1891831"/>
              </a:xfrm>
              <a:custGeom>
                <a:avLst/>
                <a:gdLst>
                  <a:gd name="connsiteX0" fmla="*/ 0 w 7909352"/>
                  <a:gd name="connsiteY0" fmla="*/ 922913 h 1891831"/>
                  <a:gd name="connsiteX1" fmla="*/ 150881 w 7909352"/>
                  <a:gd name="connsiteY1" fmla="*/ 935487 h 1891831"/>
                  <a:gd name="connsiteX2" fmla="*/ 440069 w 7909352"/>
                  <a:gd name="connsiteY2" fmla="*/ 948062 h 1891831"/>
                  <a:gd name="connsiteX3" fmla="*/ 741830 w 7909352"/>
                  <a:gd name="connsiteY3" fmla="*/ 998362 h 1891831"/>
                  <a:gd name="connsiteX4" fmla="*/ 1081312 w 7909352"/>
                  <a:gd name="connsiteY4" fmla="*/ 1023511 h 1891831"/>
                  <a:gd name="connsiteX5" fmla="*/ 1445940 w 7909352"/>
                  <a:gd name="connsiteY5" fmla="*/ 1036086 h 1891831"/>
                  <a:gd name="connsiteX6" fmla="*/ 1697408 w 7909352"/>
                  <a:gd name="connsiteY6" fmla="*/ 1023511 h 1891831"/>
                  <a:gd name="connsiteX7" fmla="*/ 1961449 w 7909352"/>
                  <a:gd name="connsiteY7" fmla="*/ 948062 h 1891831"/>
                  <a:gd name="connsiteX8" fmla="*/ 2238064 w 7909352"/>
                  <a:gd name="connsiteY8" fmla="*/ 809739 h 1891831"/>
                  <a:gd name="connsiteX9" fmla="*/ 2514679 w 7909352"/>
                  <a:gd name="connsiteY9" fmla="*/ 608542 h 1891831"/>
                  <a:gd name="connsiteX10" fmla="*/ 2829013 w 7909352"/>
                  <a:gd name="connsiteY10" fmla="*/ 331895 h 1891831"/>
                  <a:gd name="connsiteX11" fmla="*/ 3030188 w 7909352"/>
                  <a:gd name="connsiteY11" fmla="*/ 143273 h 1891831"/>
                  <a:gd name="connsiteX12" fmla="*/ 3231362 w 7909352"/>
                  <a:gd name="connsiteY12" fmla="*/ 17525 h 1891831"/>
                  <a:gd name="connsiteX13" fmla="*/ 3344522 w 7909352"/>
                  <a:gd name="connsiteY13" fmla="*/ 4950 h 1891831"/>
                  <a:gd name="connsiteX14" fmla="*/ 3545697 w 7909352"/>
                  <a:gd name="connsiteY14" fmla="*/ 55249 h 1891831"/>
                  <a:gd name="connsiteX15" fmla="*/ 3658857 w 7909352"/>
                  <a:gd name="connsiteY15" fmla="*/ 206147 h 1891831"/>
                  <a:gd name="connsiteX16" fmla="*/ 3797165 w 7909352"/>
                  <a:gd name="connsiteY16" fmla="*/ 382195 h 1891831"/>
                  <a:gd name="connsiteX17" fmla="*/ 3897752 w 7909352"/>
                  <a:gd name="connsiteY17" fmla="*/ 621117 h 1891831"/>
                  <a:gd name="connsiteX18" fmla="*/ 3935472 w 7909352"/>
                  <a:gd name="connsiteY18" fmla="*/ 847464 h 1891831"/>
                  <a:gd name="connsiteX19" fmla="*/ 3985765 w 7909352"/>
                  <a:gd name="connsiteY19" fmla="*/ 1086385 h 1891831"/>
                  <a:gd name="connsiteX20" fmla="*/ 4023486 w 7909352"/>
                  <a:gd name="connsiteY20" fmla="*/ 1262433 h 1891831"/>
                  <a:gd name="connsiteX21" fmla="*/ 4161793 w 7909352"/>
                  <a:gd name="connsiteY21" fmla="*/ 1551654 h 1891831"/>
                  <a:gd name="connsiteX22" fmla="*/ 4249807 w 7909352"/>
                  <a:gd name="connsiteY22" fmla="*/ 1702552 h 1891831"/>
                  <a:gd name="connsiteX23" fmla="*/ 4362967 w 7909352"/>
                  <a:gd name="connsiteY23" fmla="*/ 1815726 h 1891831"/>
                  <a:gd name="connsiteX24" fmla="*/ 4488701 w 7909352"/>
                  <a:gd name="connsiteY24" fmla="*/ 1866025 h 1891831"/>
                  <a:gd name="connsiteX25" fmla="*/ 4576715 w 7909352"/>
                  <a:gd name="connsiteY25" fmla="*/ 1891175 h 1891831"/>
                  <a:gd name="connsiteX26" fmla="*/ 4727596 w 7909352"/>
                  <a:gd name="connsiteY26" fmla="*/ 1840875 h 1891831"/>
                  <a:gd name="connsiteX27" fmla="*/ 4928770 w 7909352"/>
                  <a:gd name="connsiteY27" fmla="*/ 1677403 h 1891831"/>
                  <a:gd name="connsiteX28" fmla="*/ 5142518 w 7909352"/>
                  <a:gd name="connsiteY28" fmla="*/ 1488780 h 1891831"/>
                  <a:gd name="connsiteX29" fmla="*/ 5318545 w 7909352"/>
                  <a:gd name="connsiteY29" fmla="*/ 1337882 h 1891831"/>
                  <a:gd name="connsiteX30" fmla="*/ 5494573 w 7909352"/>
                  <a:gd name="connsiteY30" fmla="*/ 1199559 h 1891831"/>
                  <a:gd name="connsiteX31" fmla="*/ 5695747 w 7909352"/>
                  <a:gd name="connsiteY31" fmla="*/ 1036086 h 1891831"/>
                  <a:gd name="connsiteX32" fmla="*/ 5984935 w 7909352"/>
                  <a:gd name="connsiteY32" fmla="*/ 885188 h 1891831"/>
                  <a:gd name="connsiteX33" fmla="*/ 6223829 w 7909352"/>
                  <a:gd name="connsiteY33" fmla="*/ 860038 h 1891831"/>
                  <a:gd name="connsiteX34" fmla="*/ 6538164 w 7909352"/>
                  <a:gd name="connsiteY34" fmla="*/ 834889 h 1891831"/>
                  <a:gd name="connsiteX35" fmla="*/ 6927939 w 7909352"/>
                  <a:gd name="connsiteY35" fmla="*/ 872613 h 1891831"/>
                  <a:gd name="connsiteX36" fmla="*/ 7317715 w 7909352"/>
                  <a:gd name="connsiteY36" fmla="*/ 922913 h 1891831"/>
                  <a:gd name="connsiteX37" fmla="*/ 7544036 w 7909352"/>
                  <a:gd name="connsiteY37" fmla="*/ 948062 h 1891831"/>
                  <a:gd name="connsiteX38" fmla="*/ 7858371 w 7909352"/>
                  <a:gd name="connsiteY38" fmla="*/ 960637 h 1891831"/>
                  <a:gd name="connsiteX39" fmla="*/ 7908664 w 7909352"/>
                  <a:gd name="connsiteY39" fmla="*/ 948062 h 189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09352" h="1891831">
                    <a:moveTo>
                      <a:pt x="0" y="922913"/>
                    </a:moveTo>
                    <a:cubicBezTo>
                      <a:pt x="38768" y="927104"/>
                      <a:pt x="77536" y="931296"/>
                      <a:pt x="150881" y="935487"/>
                    </a:cubicBezTo>
                    <a:cubicBezTo>
                      <a:pt x="224226" y="939678"/>
                      <a:pt x="341578" y="937583"/>
                      <a:pt x="440069" y="948062"/>
                    </a:cubicBezTo>
                    <a:cubicBezTo>
                      <a:pt x="538561" y="958541"/>
                      <a:pt x="634956" y="985787"/>
                      <a:pt x="741830" y="998362"/>
                    </a:cubicBezTo>
                    <a:cubicBezTo>
                      <a:pt x="848704" y="1010937"/>
                      <a:pt x="963960" y="1017224"/>
                      <a:pt x="1081312" y="1023511"/>
                    </a:cubicBezTo>
                    <a:cubicBezTo>
                      <a:pt x="1198664" y="1029798"/>
                      <a:pt x="1343257" y="1036086"/>
                      <a:pt x="1445940" y="1036086"/>
                    </a:cubicBezTo>
                    <a:cubicBezTo>
                      <a:pt x="1548623" y="1036086"/>
                      <a:pt x="1611490" y="1038182"/>
                      <a:pt x="1697408" y="1023511"/>
                    </a:cubicBezTo>
                    <a:cubicBezTo>
                      <a:pt x="1783326" y="1008840"/>
                      <a:pt x="1871340" y="983691"/>
                      <a:pt x="1961449" y="948062"/>
                    </a:cubicBezTo>
                    <a:cubicBezTo>
                      <a:pt x="2051558" y="912433"/>
                      <a:pt x="2145859" y="866326"/>
                      <a:pt x="2238064" y="809739"/>
                    </a:cubicBezTo>
                    <a:cubicBezTo>
                      <a:pt x="2330269" y="753152"/>
                      <a:pt x="2416188" y="688183"/>
                      <a:pt x="2514679" y="608542"/>
                    </a:cubicBezTo>
                    <a:cubicBezTo>
                      <a:pt x="2613170" y="528901"/>
                      <a:pt x="2743095" y="409440"/>
                      <a:pt x="2829013" y="331895"/>
                    </a:cubicBezTo>
                    <a:cubicBezTo>
                      <a:pt x="2914931" y="254350"/>
                      <a:pt x="2963130" y="195668"/>
                      <a:pt x="3030188" y="143273"/>
                    </a:cubicBezTo>
                    <a:cubicBezTo>
                      <a:pt x="3097246" y="90878"/>
                      <a:pt x="3178973" y="40579"/>
                      <a:pt x="3231362" y="17525"/>
                    </a:cubicBezTo>
                    <a:cubicBezTo>
                      <a:pt x="3283751" y="-5529"/>
                      <a:pt x="3292133" y="-1337"/>
                      <a:pt x="3344522" y="4950"/>
                    </a:cubicBezTo>
                    <a:cubicBezTo>
                      <a:pt x="3396911" y="11237"/>
                      <a:pt x="3493308" y="21716"/>
                      <a:pt x="3545697" y="55249"/>
                    </a:cubicBezTo>
                    <a:cubicBezTo>
                      <a:pt x="3598086" y="88782"/>
                      <a:pt x="3616946" y="151656"/>
                      <a:pt x="3658857" y="206147"/>
                    </a:cubicBezTo>
                    <a:cubicBezTo>
                      <a:pt x="3700768" y="260638"/>
                      <a:pt x="3757349" y="313033"/>
                      <a:pt x="3797165" y="382195"/>
                    </a:cubicBezTo>
                    <a:cubicBezTo>
                      <a:pt x="3836981" y="451357"/>
                      <a:pt x="3874701" y="543572"/>
                      <a:pt x="3897752" y="621117"/>
                    </a:cubicBezTo>
                    <a:cubicBezTo>
                      <a:pt x="3920803" y="698662"/>
                      <a:pt x="3920803" y="769919"/>
                      <a:pt x="3935472" y="847464"/>
                    </a:cubicBezTo>
                    <a:cubicBezTo>
                      <a:pt x="3950141" y="925009"/>
                      <a:pt x="3971096" y="1017224"/>
                      <a:pt x="3985765" y="1086385"/>
                    </a:cubicBezTo>
                    <a:cubicBezTo>
                      <a:pt x="4000434" y="1155546"/>
                      <a:pt x="3994148" y="1184888"/>
                      <a:pt x="4023486" y="1262433"/>
                    </a:cubicBezTo>
                    <a:cubicBezTo>
                      <a:pt x="4052824" y="1339978"/>
                      <a:pt x="4124073" y="1478301"/>
                      <a:pt x="4161793" y="1551654"/>
                    </a:cubicBezTo>
                    <a:cubicBezTo>
                      <a:pt x="4199513" y="1625007"/>
                      <a:pt x="4216278" y="1658540"/>
                      <a:pt x="4249807" y="1702552"/>
                    </a:cubicBezTo>
                    <a:cubicBezTo>
                      <a:pt x="4283336" y="1746564"/>
                      <a:pt x="4323151" y="1788480"/>
                      <a:pt x="4362967" y="1815726"/>
                    </a:cubicBezTo>
                    <a:cubicBezTo>
                      <a:pt x="4402783" y="1842972"/>
                      <a:pt x="4453076" y="1853450"/>
                      <a:pt x="4488701" y="1866025"/>
                    </a:cubicBezTo>
                    <a:cubicBezTo>
                      <a:pt x="4524326" y="1878600"/>
                      <a:pt x="4536899" y="1895367"/>
                      <a:pt x="4576715" y="1891175"/>
                    </a:cubicBezTo>
                    <a:cubicBezTo>
                      <a:pt x="4616531" y="1886983"/>
                      <a:pt x="4668920" y="1876504"/>
                      <a:pt x="4727596" y="1840875"/>
                    </a:cubicBezTo>
                    <a:cubicBezTo>
                      <a:pt x="4786272" y="1805246"/>
                      <a:pt x="4859616" y="1736086"/>
                      <a:pt x="4928770" y="1677403"/>
                    </a:cubicBezTo>
                    <a:cubicBezTo>
                      <a:pt x="4997924" y="1618721"/>
                      <a:pt x="5077556" y="1545367"/>
                      <a:pt x="5142518" y="1488780"/>
                    </a:cubicBezTo>
                    <a:cubicBezTo>
                      <a:pt x="5207480" y="1432193"/>
                      <a:pt x="5259869" y="1386085"/>
                      <a:pt x="5318545" y="1337882"/>
                    </a:cubicBezTo>
                    <a:cubicBezTo>
                      <a:pt x="5377221" y="1289679"/>
                      <a:pt x="5431706" y="1249858"/>
                      <a:pt x="5494573" y="1199559"/>
                    </a:cubicBezTo>
                    <a:cubicBezTo>
                      <a:pt x="5557440" y="1149260"/>
                      <a:pt x="5614020" y="1088481"/>
                      <a:pt x="5695747" y="1036086"/>
                    </a:cubicBezTo>
                    <a:cubicBezTo>
                      <a:pt x="5777474" y="983691"/>
                      <a:pt x="5896921" y="914529"/>
                      <a:pt x="5984935" y="885188"/>
                    </a:cubicBezTo>
                    <a:cubicBezTo>
                      <a:pt x="6072949" y="855847"/>
                      <a:pt x="6131624" y="868421"/>
                      <a:pt x="6223829" y="860038"/>
                    </a:cubicBezTo>
                    <a:cubicBezTo>
                      <a:pt x="6316034" y="851655"/>
                      <a:pt x="6420812" y="832793"/>
                      <a:pt x="6538164" y="834889"/>
                    </a:cubicBezTo>
                    <a:cubicBezTo>
                      <a:pt x="6655516" y="836985"/>
                      <a:pt x="6798014" y="857942"/>
                      <a:pt x="6927939" y="872613"/>
                    </a:cubicBezTo>
                    <a:cubicBezTo>
                      <a:pt x="7057864" y="887284"/>
                      <a:pt x="7215032" y="910338"/>
                      <a:pt x="7317715" y="922913"/>
                    </a:cubicBezTo>
                    <a:cubicBezTo>
                      <a:pt x="7420398" y="935488"/>
                      <a:pt x="7453927" y="941775"/>
                      <a:pt x="7544036" y="948062"/>
                    </a:cubicBezTo>
                    <a:cubicBezTo>
                      <a:pt x="7634145" y="954349"/>
                      <a:pt x="7797600" y="960637"/>
                      <a:pt x="7858371" y="960637"/>
                    </a:cubicBezTo>
                    <a:cubicBezTo>
                      <a:pt x="7919142" y="960637"/>
                      <a:pt x="7908664" y="948062"/>
                      <a:pt x="7908664" y="948062"/>
                    </a:cubicBezTo>
                  </a:path>
                </a:pathLst>
              </a:custGeom>
              <a:noFill/>
              <a:ln w="762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858038" y="2324394"/>
                <a:ext cx="7909352" cy="1891831"/>
              </a:xfrm>
              <a:custGeom>
                <a:avLst/>
                <a:gdLst>
                  <a:gd name="connsiteX0" fmla="*/ 0 w 7909352"/>
                  <a:gd name="connsiteY0" fmla="*/ 922913 h 1891831"/>
                  <a:gd name="connsiteX1" fmla="*/ 150881 w 7909352"/>
                  <a:gd name="connsiteY1" fmla="*/ 935487 h 1891831"/>
                  <a:gd name="connsiteX2" fmla="*/ 440069 w 7909352"/>
                  <a:gd name="connsiteY2" fmla="*/ 948062 h 1891831"/>
                  <a:gd name="connsiteX3" fmla="*/ 741830 w 7909352"/>
                  <a:gd name="connsiteY3" fmla="*/ 998362 h 1891831"/>
                  <a:gd name="connsiteX4" fmla="*/ 1081312 w 7909352"/>
                  <a:gd name="connsiteY4" fmla="*/ 1023511 h 1891831"/>
                  <a:gd name="connsiteX5" fmla="*/ 1445940 w 7909352"/>
                  <a:gd name="connsiteY5" fmla="*/ 1036086 h 1891831"/>
                  <a:gd name="connsiteX6" fmla="*/ 1697408 w 7909352"/>
                  <a:gd name="connsiteY6" fmla="*/ 1023511 h 1891831"/>
                  <a:gd name="connsiteX7" fmla="*/ 1961449 w 7909352"/>
                  <a:gd name="connsiteY7" fmla="*/ 948062 h 1891831"/>
                  <a:gd name="connsiteX8" fmla="*/ 2238064 w 7909352"/>
                  <a:gd name="connsiteY8" fmla="*/ 809739 h 1891831"/>
                  <a:gd name="connsiteX9" fmla="*/ 2514679 w 7909352"/>
                  <a:gd name="connsiteY9" fmla="*/ 608542 h 1891831"/>
                  <a:gd name="connsiteX10" fmla="*/ 2829013 w 7909352"/>
                  <a:gd name="connsiteY10" fmla="*/ 331895 h 1891831"/>
                  <a:gd name="connsiteX11" fmla="*/ 3030188 w 7909352"/>
                  <a:gd name="connsiteY11" fmla="*/ 143273 h 1891831"/>
                  <a:gd name="connsiteX12" fmla="*/ 3231362 w 7909352"/>
                  <a:gd name="connsiteY12" fmla="*/ 17525 h 1891831"/>
                  <a:gd name="connsiteX13" fmla="*/ 3344522 w 7909352"/>
                  <a:gd name="connsiteY13" fmla="*/ 4950 h 1891831"/>
                  <a:gd name="connsiteX14" fmla="*/ 3545697 w 7909352"/>
                  <a:gd name="connsiteY14" fmla="*/ 55249 h 1891831"/>
                  <a:gd name="connsiteX15" fmla="*/ 3658857 w 7909352"/>
                  <a:gd name="connsiteY15" fmla="*/ 206147 h 1891831"/>
                  <a:gd name="connsiteX16" fmla="*/ 3797165 w 7909352"/>
                  <a:gd name="connsiteY16" fmla="*/ 382195 h 1891831"/>
                  <a:gd name="connsiteX17" fmla="*/ 3897752 w 7909352"/>
                  <a:gd name="connsiteY17" fmla="*/ 621117 h 1891831"/>
                  <a:gd name="connsiteX18" fmla="*/ 3935472 w 7909352"/>
                  <a:gd name="connsiteY18" fmla="*/ 847464 h 1891831"/>
                  <a:gd name="connsiteX19" fmla="*/ 3985765 w 7909352"/>
                  <a:gd name="connsiteY19" fmla="*/ 1086385 h 1891831"/>
                  <a:gd name="connsiteX20" fmla="*/ 4023486 w 7909352"/>
                  <a:gd name="connsiteY20" fmla="*/ 1262433 h 1891831"/>
                  <a:gd name="connsiteX21" fmla="*/ 4161793 w 7909352"/>
                  <a:gd name="connsiteY21" fmla="*/ 1551654 h 1891831"/>
                  <a:gd name="connsiteX22" fmla="*/ 4249807 w 7909352"/>
                  <a:gd name="connsiteY22" fmla="*/ 1702552 h 1891831"/>
                  <a:gd name="connsiteX23" fmla="*/ 4362967 w 7909352"/>
                  <a:gd name="connsiteY23" fmla="*/ 1815726 h 1891831"/>
                  <a:gd name="connsiteX24" fmla="*/ 4488701 w 7909352"/>
                  <a:gd name="connsiteY24" fmla="*/ 1866025 h 1891831"/>
                  <a:gd name="connsiteX25" fmla="*/ 4576715 w 7909352"/>
                  <a:gd name="connsiteY25" fmla="*/ 1891175 h 1891831"/>
                  <a:gd name="connsiteX26" fmla="*/ 4727596 w 7909352"/>
                  <a:gd name="connsiteY26" fmla="*/ 1840875 h 1891831"/>
                  <a:gd name="connsiteX27" fmla="*/ 4928770 w 7909352"/>
                  <a:gd name="connsiteY27" fmla="*/ 1677403 h 1891831"/>
                  <a:gd name="connsiteX28" fmla="*/ 5142518 w 7909352"/>
                  <a:gd name="connsiteY28" fmla="*/ 1488780 h 1891831"/>
                  <a:gd name="connsiteX29" fmla="*/ 5318545 w 7909352"/>
                  <a:gd name="connsiteY29" fmla="*/ 1337882 h 1891831"/>
                  <a:gd name="connsiteX30" fmla="*/ 5494573 w 7909352"/>
                  <a:gd name="connsiteY30" fmla="*/ 1199559 h 1891831"/>
                  <a:gd name="connsiteX31" fmla="*/ 5695747 w 7909352"/>
                  <a:gd name="connsiteY31" fmla="*/ 1036086 h 1891831"/>
                  <a:gd name="connsiteX32" fmla="*/ 5984935 w 7909352"/>
                  <a:gd name="connsiteY32" fmla="*/ 885188 h 1891831"/>
                  <a:gd name="connsiteX33" fmla="*/ 6223829 w 7909352"/>
                  <a:gd name="connsiteY33" fmla="*/ 860038 h 1891831"/>
                  <a:gd name="connsiteX34" fmla="*/ 6538164 w 7909352"/>
                  <a:gd name="connsiteY34" fmla="*/ 834889 h 1891831"/>
                  <a:gd name="connsiteX35" fmla="*/ 6927939 w 7909352"/>
                  <a:gd name="connsiteY35" fmla="*/ 872613 h 1891831"/>
                  <a:gd name="connsiteX36" fmla="*/ 7317715 w 7909352"/>
                  <a:gd name="connsiteY36" fmla="*/ 922913 h 1891831"/>
                  <a:gd name="connsiteX37" fmla="*/ 7544036 w 7909352"/>
                  <a:gd name="connsiteY37" fmla="*/ 948062 h 1891831"/>
                  <a:gd name="connsiteX38" fmla="*/ 7858371 w 7909352"/>
                  <a:gd name="connsiteY38" fmla="*/ 960637 h 1891831"/>
                  <a:gd name="connsiteX39" fmla="*/ 7908664 w 7909352"/>
                  <a:gd name="connsiteY39" fmla="*/ 948062 h 189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09352" h="1891831">
                    <a:moveTo>
                      <a:pt x="0" y="922913"/>
                    </a:moveTo>
                    <a:cubicBezTo>
                      <a:pt x="38768" y="927104"/>
                      <a:pt x="77536" y="931296"/>
                      <a:pt x="150881" y="935487"/>
                    </a:cubicBezTo>
                    <a:cubicBezTo>
                      <a:pt x="224226" y="939678"/>
                      <a:pt x="341578" y="937583"/>
                      <a:pt x="440069" y="948062"/>
                    </a:cubicBezTo>
                    <a:cubicBezTo>
                      <a:pt x="538561" y="958541"/>
                      <a:pt x="634956" y="985787"/>
                      <a:pt x="741830" y="998362"/>
                    </a:cubicBezTo>
                    <a:cubicBezTo>
                      <a:pt x="848704" y="1010937"/>
                      <a:pt x="963960" y="1017224"/>
                      <a:pt x="1081312" y="1023511"/>
                    </a:cubicBezTo>
                    <a:cubicBezTo>
                      <a:pt x="1198664" y="1029798"/>
                      <a:pt x="1343257" y="1036086"/>
                      <a:pt x="1445940" y="1036086"/>
                    </a:cubicBezTo>
                    <a:cubicBezTo>
                      <a:pt x="1548623" y="1036086"/>
                      <a:pt x="1611490" y="1038182"/>
                      <a:pt x="1697408" y="1023511"/>
                    </a:cubicBezTo>
                    <a:cubicBezTo>
                      <a:pt x="1783326" y="1008840"/>
                      <a:pt x="1871340" y="983691"/>
                      <a:pt x="1961449" y="948062"/>
                    </a:cubicBezTo>
                    <a:cubicBezTo>
                      <a:pt x="2051558" y="912433"/>
                      <a:pt x="2145859" y="866326"/>
                      <a:pt x="2238064" y="809739"/>
                    </a:cubicBezTo>
                    <a:cubicBezTo>
                      <a:pt x="2330269" y="753152"/>
                      <a:pt x="2416188" y="688183"/>
                      <a:pt x="2514679" y="608542"/>
                    </a:cubicBezTo>
                    <a:cubicBezTo>
                      <a:pt x="2613170" y="528901"/>
                      <a:pt x="2743095" y="409440"/>
                      <a:pt x="2829013" y="331895"/>
                    </a:cubicBezTo>
                    <a:cubicBezTo>
                      <a:pt x="2914931" y="254350"/>
                      <a:pt x="2963130" y="195668"/>
                      <a:pt x="3030188" y="143273"/>
                    </a:cubicBezTo>
                    <a:cubicBezTo>
                      <a:pt x="3097246" y="90878"/>
                      <a:pt x="3178973" y="40579"/>
                      <a:pt x="3231362" y="17525"/>
                    </a:cubicBezTo>
                    <a:cubicBezTo>
                      <a:pt x="3283751" y="-5529"/>
                      <a:pt x="3292133" y="-1337"/>
                      <a:pt x="3344522" y="4950"/>
                    </a:cubicBezTo>
                    <a:cubicBezTo>
                      <a:pt x="3396911" y="11237"/>
                      <a:pt x="3493308" y="21716"/>
                      <a:pt x="3545697" y="55249"/>
                    </a:cubicBezTo>
                    <a:cubicBezTo>
                      <a:pt x="3598086" y="88782"/>
                      <a:pt x="3616946" y="151656"/>
                      <a:pt x="3658857" y="206147"/>
                    </a:cubicBezTo>
                    <a:cubicBezTo>
                      <a:pt x="3700768" y="260638"/>
                      <a:pt x="3757349" y="313033"/>
                      <a:pt x="3797165" y="382195"/>
                    </a:cubicBezTo>
                    <a:cubicBezTo>
                      <a:pt x="3836981" y="451357"/>
                      <a:pt x="3874701" y="543572"/>
                      <a:pt x="3897752" y="621117"/>
                    </a:cubicBezTo>
                    <a:cubicBezTo>
                      <a:pt x="3920803" y="698662"/>
                      <a:pt x="3920803" y="769919"/>
                      <a:pt x="3935472" y="847464"/>
                    </a:cubicBezTo>
                    <a:cubicBezTo>
                      <a:pt x="3950141" y="925009"/>
                      <a:pt x="3971096" y="1017224"/>
                      <a:pt x="3985765" y="1086385"/>
                    </a:cubicBezTo>
                    <a:cubicBezTo>
                      <a:pt x="4000434" y="1155546"/>
                      <a:pt x="3994148" y="1184888"/>
                      <a:pt x="4023486" y="1262433"/>
                    </a:cubicBezTo>
                    <a:cubicBezTo>
                      <a:pt x="4052824" y="1339978"/>
                      <a:pt x="4124073" y="1478301"/>
                      <a:pt x="4161793" y="1551654"/>
                    </a:cubicBezTo>
                    <a:cubicBezTo>
                      <a:pt x="4199513" y="1625007"/>
                      <a:pt x="4216278" y="1658540"/>
                      <a:pt x="4249807" y="1702552"/>
                    </a:cubicBezTo>
                    <a:cubicBezTo>
                      <a:pt x="4283336" y="1746564"/>
                      <a:pt x="4323151" y="1788480"/>
                      <a:pt x="4362967" y="1815726"/>
                    </a:cubicBezTo>
                    <a:cubicBezTo>
                      <a:pt x="4402783" y="1842972"/>
                      <a:pt x="4453076" y="1853450"/>
                      <a:pt x="4488701" y="1866025"/>
                    </a:cubicBezTo>
                    <a:cubicBezTo>
                      <a:pt x="4524326" y="1878600"/>
                      <a:pt x="4536899" y="1895367"/>
                      <a:pt x="4576715" y="1891175"/>
                    </a:cubicBezTo>
                    <a:cubicBezTo>
                      <a:pt x="4616531" y="1886983"/>
                      <a:pt x="4668920" y="1876504"/>
                      <a:pt x="4727596" y="1840875"/>
                    </a:cubicBezTo>
                    <a:cubicBezTo>
                      <a:pt x="4786272" y="1805246"/>
                      <a:pt x="4859616" y="1736086"/>
                      <a:pt x="4928770" y="1677403"/>
                    </a:cubicBezTo>
                    <a:cubicBezTo>
                      <a:pt x="4997924" y="1618721"/>
                      <a:pt x="5077556" y="1545367"/>
                      <a:pt x="5142518" y="1488780"/>
                    </a:cubicBezTo>
                    <a:cubicBezTo>
                      <a:pt x="5207480" y="1432193"/>
                      <a:pt x="5259869" y="1386085"/>
                      <a:pt x="5318545" y="1337882"/>
                    </a:cubicBezTo>
                    <a:cubicBezTo>
                      <a:pt x="5377221" y="1289679"/>
                      <a:pt x="5431706" y="1249858"/>
                      <a:pt x="5494573" y="1199559"/>
                    </a:cubicBezTo>
                    <a:cubicBezTo>
                      <a:pt x="5557440" y="1149260"/>
                      <a:pt x="5614020" y="1088481"/>
                      <a:pt x="5695747" y="1036086"/>
                    </a:cubicBezTo>
                    <a:cubicBezTo>
                      <a:pt x="5777474" y="983691"/>
                      <a:pt x="5896921" y="914529"/>
                      <a:pt x="5984935" y="885188"/>
                    </a:cubicBezTo>
                    <a:cubicBezTo>
                      <a:pt x="6072949" y="855847"/>
                      <a:pt x="6131624" y="868421"/>
                      <a:pt x="6223829" y="860038"/>
                    </a:cubicBezTo>
                    <a:cubicBezTo>
                      <a:pt x="6316034" y="851655"/>
                      <a:pt x="6420812" y="832793"/>
                      <a:pt x="6538164" y="834889"/>
                    </a:cubicBezTo>
                    <a:cubicBezTo>
                      <a:pt x="6655516" y="836985"/>
                      <a:pt x="6798014" y="857942"/>
                      <a:pt x="6927939" y="872613"/>
                    </a:cubicBezTo>
                    <a:cubicBezTo>
                      <a:pt x="7057864" y="887284"/>
                      <a:pt x="7215032" y="910338"/>
                      <a:pt x="7317715" y="922913"/>
                    </a:cubicBezTo>
                    <a:cubicBezTo>
                      <a:pt x="7420398" y="935488"/>
                      <a:pt x="7453927" y="941775"/>
                      <a:pt x="7544036" y="948062"/>
                    </a:cubicBezTo>
                    <a:cubicBezTo>
                      <a:pt x="7634145" y="954349"/>
                      <a:pt x="7797600" y="960637"/>
                      <a:pt x="7858371" y="960637"/>
                    </a:cubicBezTo>
                    <a:cubicBezTo>
                      <a:pt x="7919142" y="960637"/>
                      <a:pt x="7908664" y="948062"/>
                      <a:pt x="7908664" y="948062"/>
                    </a:cubicBezTo>
                  </a:path>
                </a:pathLst>
              </a:custGeom>
              <a:noFill/>
              <a:ln w="762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829844" y="212938"/>
              <a:ext cx="7930462" cy="3198477"/>
            </a:xfrm>
            <a:custGeom>
              <a:avLst/>
              <a:gdLst>
                <a:gd name="connsiteX0" fmla="*/ 0 w 7930462"/>
                <a:gd name="connsiteY0" fmla="*/ 3018794 h 3198477"/>
                <a:gd name="connsiteX1" fmla="*/ 251468 w 7930462"/>
                <a:gd name="connsiteY1" fmla="*/ 3006219 h 3198477"/>
                <a:gd name="connsiteX2" fmla="*/ 515509 w 7930462"/>
                <a:gd name="connsiteY2" fmla="*/ 3006219 h 3198477"/>
                <a:gd name="connsiteX3" fmla="*/ 867564 w 7930462"/>
                <a:gd name="connsiteY3" fmla="*/ 3018794 h 3198477"/>
                <a:gd name="connsiteX4" fmla="*/ 1357926 w 7930462"/>
                <a:gd name="connsiteY4" fmla="*/ 3081668 h 3198477"/>
                <a:gd name="connsiteX5" fmla="*/ 1634541 w 7930462"/>
                <a:gd name="connsiteY5" fmla="*/ 3144543 h 3198477"/>
                <a:gd name="connsiteX6" fmla="*/ 1911156 w 7930462"/>
                <a:gd name="connsiteY6" fmla="*/ 3182267 h 3198477"/>
                <a:gd name="connsiteX7" fmla="*/ 2137477 w 7930462"/>
                <a:gd name="connsiteY7" fmla="*/ 3194842 h 3198477"/>
                <a:gd name="connsiteX8" fmla="*/ 2426665 w 7930462"/>
                <a:gd name="connsiteY8" fmla="*/ 3119393 h 3198477"/>
                <a:gd name="connsiteX9" fmla="*/ 2753573 w 7930462"/>
                <a:gd name="connsiteY9" fmla="*/ 2905621 h 3198477"/>
                <a:gd name="connsiteX10" fmla="*/ 2954747 w 7930462"/>
                <a:gd name="connsiteY10" fmla="*/ 2566100 h 3198477"/>
                <a:gd name="connsiteX11" fmla="*/ 3243935 w 7930462"/>
                <a:gd name="connsiteY11" fmla="*/ 1937359 h 3198477"/>
                <a:gd name="connsiteX12" fmla="*/ 3558270 w 7930462"/>
                <a:gd name="connsiteY12" fmla="*/ 1069695 h 3198477"/>
                <a:gd name="connsiteX13" fmla="*/ 3709151 w 7930462"/>
                <a:gd name="connsiteY13" fmla="*/ 617001 h 3198477"/>
                <a:gd name="connsiteX14" fmla="*/ 3860032 w 7930462"/>
                <a:gd name="connsiteY14" fmla="*/ 239756 h 3198477"/>
                <a:gd name="connsiteX15" fmla="*/ 3910325 w 7930462"/>
                <a:gd name="connsiteY15" fmla="*/ 88858 h 3198477"/>
                <a:gd name="connsiteX16" fmla="*/ 3960619 w 7930462"/>
                <a:gd name="connsiteY16" fmla="*/ 834 h 3198477"/>
                <a:gd name="connsiteX17" fmla="*/ 4023486 w 7930462"/>
                <a:gd name="connsiteY17" fmla="*/ 139157 h 3198477"/>
                <a:gd name="connsiteX18" fmla="*/ 4124073 w 7930462"/>
                <a:gd name="connsiteY18" fmla="*/ 352930 h 3198477"/>
                <a:gd name="connsiteX19" fmla="*/ 4237233 w 7930462"/>
                <a:gd name="connsiteY19" fmla="*/ 679875 h 3198477"/>
                <a:gd name="connsiteX20" fmla="*/ 4425834 w 7930462"/>
                <a:gd name="connsiteY20" fmla="*/ 1258318 h 3198477"/>
                <a:gd name="connsiteX21" fmla="*/ 4513848 w 7930462"/>
                <a:gd name="connsiteY21" fmla="*/ 1509814 h 3198477"/>
                <a:gd name="connsiteX22" fmla="*/ 4664729 w 7930462"/>
                <a:gd name="connsiteY22" fmla="*/ 1937359 h 3198477"/>
                <a:gd name="connsiteX23" fmla="*/ 4865903 w 7930462"/>
                <a:gd name="connsiteY23" fmla="*/ 2390053 h 3198477"/>
                <a:gd name="connsiteX24" fmla="*/ 5067077 w 7930462"/>
                <a:gd name="connsiteY24" fmla="*/ 2704423 h 3198477"/>
                <a:gd name="connsiteX25" fmla="*/ 5180238 w 7930462"/>
                <a:gd name="connsiteY25" fmla="*/ 2880471 h 3198477"/>
                <a:gd name="connsiteX26" fmla="*/ 5406559 w 7930462"/>
                <a:gd name="connsiteY26" fmla="*/ 3056519 h 3198477"/>
                <a:gd name="connsiteX27" fmla="*/ 5632880 w 7930462"/>
                <a:gd name="connsiteY27" fmla="*/ 3169692 h 3198477"/>
                <a:gd name="connsiteX28" fmla="*/ 5884348 w 7930462"/>
                <a:gd name="connsiteY28" fmla="*/ 3182267 h 3198477"/>
                <a:gd name="connsiteX29" fmla="*/ 6248976 w 7930462"/>
                <a:gd name="connsiteY29" fmla="*/ 3144543 h 3198477"/>
                <a:gd name="connsiteX30" fmla="*/ 6676472 w 7930462"/>
                <a:gd name="connsiteY30" fmla="*/ 3069094 h 3198477"/>
                <a:gd name="connsiteX31" fmla="*/ 7217127 w 7930462"/>
                <a:gd name="connsiteY31" fmla="*/ 3006219 h 3198477"/>
                <a:gd name="connsiteX32" fmla="*/ 7493742 w 7930462"/>
                <a:gd name="connsiteY32" fmla="*/ 2993645 h 3198477"/>
                <a:gd name="connsiteX33" fmla="*/ 7896091 w 7930462"/>
                <a:gd name="connsiteY33" fmla="*/ 3031369 h 3198477"/>
                <a:gd name="connsiteX34" fmla="*/ 7908664 w 7930462"/>
                <a:gd name="connsiteY34" fmla="*/ 3031369 h 319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30462" h="3198477">
                  <a:moveTo>
                    <a:pt x="0" y="3018794"/>
                  </a:moveTo>
                  <a:cubicBezTo>
                    <a:pt x="82775" y="3013554"/>
                    <a:pt x="165550" y="3008315"/>
                    <a:pt x="251468" y="3006219"/>
                  </a:cubicBezTo>
                  <a:cubicBezTo>
                    <a:pt x="337386" y="3004123"/>
                    <a:pt x="412826" y="3004123"/>
                    <a:pt x="515509" y="3006219"/>
                  </a:cubicBezTo>
                  <a:cubicBezTo>
                    <a:pt x="618192" y="3008315"/>
                    <a:pt x="727161" y="3006219"/>
                    <a:pt x="867564" y="3018794"/>
                  </a:cubicBezTo>
                  <a:cubicBezTo>
                    <a:pt x="1007967" y="3031369"/>
                    <a:pt x="1230096" y="3060710"/>
                    <a:pt x="1357926" y="3081668"/>
                  </a:cubicBezTo>
                  <a:cubicBezTo>
                    <a:pt x="1485756" y="3102626"/>
                    <a:pt x="1542336" y="3127777"/>
                    <a:pt x="1634541" y="3144543"/>
                  </a:cubicBezTo>
                  <a:cubicBezTo>
                    <a:pt x="1726746" y="3161309"/>
                    <a:pt x="1827333" y="3173884"/>
                    <a:pt x="1911156" y="3182267"/>
                  </a:cubicBezTo>
                  <a:cubicBezTo>
                    <a:pt x="1994979" y="3190650"/>
                    <a:pt x="2051559" y="3205321"/>
                    <a:pt x="2137477" y="3194842"/>
                  </a:cubicBezTo>
                  <a:cubicBezTo>
                    <a:pt x="2223395" y="3184363"/>
                    <a:pt x="2323982" y="3167596"/>
                    <a:pt x="2426665" y="3119393"/>
                  </a:cubicBezTo>
                  <a:cubicBezTo>
                    <a:pt x="2529348" y="3071190"/>
                    <a:pt x="2665559" y="2997836"/>
                    <a:pt x="2753573" y="2905621"/>
                  </a:cubicBezTo>
                  <a:cubicBezTo>
                    <a:pt x="2841587" y="2813406"/>
                    <a:pt x="2873020" y="2727477"/>
                    <a:pt x="2954747" y="2566100"/>
                  </a:cubicBezTo>
                  <a:cubicBezTo>
                    <a:pt x="3036474" y="2404723"/>
                    <a:pt x="3143348" y="2186760"/>
                    <a:pt x="3243935" y="1937359"/>
                  </a:cubicBezTo>
                  <a:cubicBezTo>
                    <a:pt x="3344522" y="1687958"/>
                    <a:pt x="3480734" y="1289755"/>
                    <a:pt x="3558270" y="1069695"/>
                  </a:cubicBezTo>
                  <a:cubicBezTo>
                    <a:pt x="3635806" y="849635"/>
                    <a:pt x="3658857" y="755324"/>
                    <a:pt x="3709151" y="617001"/>
                  </a:cubicBezTo>
                  <a:cubicBezTo>
                    <a:pt x="3759445" y="478678"/>
                    <a:pt x="3826503" y="327780"/>
                    <a:pt x="3860032" y="239756"/>
                  </a:cubicBezTo>
                  <a:cubicBezTo>
                    <a:pt x="3893561" y="151732"/>
                    <a:pt x="3893561" y="128678"/>
                    <a:pt x="3910325" y="88858"/>
                  </a:cubicBezTo>
                  <a:cubicBezTo>
                    <a:pt x="3927089" y="49038"/>
                    <a:pt x="3941759" y="-7549"/>
                    <a:pt x="3960619" y="834"/>
                  </a:cubicBezTo>
                  <a:cubicBezTo>
                    <a:pt x="3979479" y="9217"/>
                    <a:pt x="3996244" y="80474"/>
                    <a:pt x="4023486" y="139157"/>
                  </a:cubicBezTo>
                  <a:cubicBezTo>
                    <a:pt x="4050728" y="197840"/>
                    <a:pt x="4088449" y="262810"/>
                    <a:pt x="4124073" y="352930"/>
                  </a:cubicBezTo>
                  <a:cubicBezTo>
                    <a:pt x="4159697" y="443050"/>
                    <a:pt x="4186940" y="528977"/>
                    <a:pt x="4237233" y="679875"/>
                  </a:cubicBezTo>
                  <a:cubicBezTo>
                    <a:pt x="4287526" y="830773"/>
                    <a:pt x="4379732" y="1119995"/>
                    <a:pt x="4425834" y="1258318"/>
                  </a:cubicBezTo>
                  <a:cubicBezTo>
                    <a:pt x="4471936" y="1396641"/>
                    <a:pt x="4513848" y="1509814"/>
                    <a:pt x="4513848" y="1509814"/>
                  </a:cubicBezTo>
                  <a:cubicBezTo>
                    <a:pt x="4553664" y="1622987"/>
                    <a:pt x="4606053" y="1790653"/>
                    <a:pt x="4664729" y="1937359"/>
                  </a:cubicBezTo>
                  <a:cubicBezTo>
                    <a:pt x="4723405" y="2084065"/>
                    <a:pt x="4798845" y="2262209"/>
                    <a:pt x="4865903" y="2390053"/>
                  </a:cubicBezTo>
                  <a:cubicBezTo>
                    <a:pt x="4932961" y="2517897"/>
                    <a:pt x="5067077" y="2704423"/>
                    <a:pt x="5067077" y="2704423"/>
                  </a:cubicBezTo>
                  <a:cubicBezTo>
                    <a:pt x="5119466" y="2786159"/>
                    <a:pt x="5123658" y="2821788"/>
                    <a:pt x="5180238" y="2880471"/>
                  </a:cubicBezTo>
                  <a:cubicBezTo>
                    <a:pt x="5236818" y="2939154"/>
                    <a:pt x="5331119" y="3008315"/>
                    <a:pt x="5406559" y="3056519"/>
                  </a:cubicBezTo>
                  <a:cubicBezTo>
                    <a:pt x="5481999" y="3104723"/>
                    <a:pt x="5553249" y="3148734"/>
                    <a:pt x="5632880" y="3169692"/>
                  </a:cubicBezTo>
                  <a:cubicBezTo>
                    <a:pt x="5712512" y="3190650"/>
                    <a:pt x="5781665" y="3186458"/>
                    <a:pt x="5884348" y="3182267"/>
                  </a:cubicBezTo>
                  <a:cubicBezTo>
                    <a:pt x="5987031" y="3178076"/>
                    <a:pt x="6116955" y="3163405"/>
                    <a:pt x="6248976" y="3144543"/>
                  </a:cubicBezTo>
                  <a:cubicBezTo>
                    <a:pt x="6380997" y="3125681"/>
                    <a:pt x="6515114" y="3092148"/>
                    <a:pt x="6676472" y="3069094"/>
                  </a:cubicBezTo>
                  <a:cubicBezTo>
                    <a:pt x="6837830" y="3046040"/>
                    <a:pt x="7080915" y="3018794"/>
                    <a:pt x="7217127" y="3006219"/>
                  </a:cubicBezTo>
                  <a:cubicBezTo>
                    <a:pt x="7353339" y="2993644"/>
                    <a:pt x="7380581" y="2989453"/>
                    <a:pt x="7493742" y="2993645"/>
                  </a:cubicBezTo>
                  <a:cubicBezTo>
                    <a:pt x="7606903" y="2997837"/>
                    <a:pt x="7826937" y="3025082"/>
                    <a:pt x="7896091" y="3031369"/>
                  </a:cubicBezTo>
                  <a:cubicBezTo>
                    <a:pt x="7965245" y="3037656"/>
                    <a:pt x="7908664" y="3031369"/>
                    <a:pt x="7908664" y="3031369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099393" y="3207671"/>
            <a:ext cx="5819428" cy="1413916"/>
          </a:xfrm>
          <a:custGeom>
            <a:avLst/>
            <a:gdLst>
              <a:gd name="connsiteX0" fmla="*/ 0 w 7909352"/>
              <a:gd name="connsiteY0" fmla="*/ 922913 h 1891831"/>
              <a:gd name="connsiteX1" fmla="*/ 150881 w 7909352"/>
              <a:gd name="connsiteY1" fmla="*/ 935487 h 1891831"/>
              <a:gd name="connsiteX2" fmla="*/ 440069 w 7909352"/>
              <a:gd name="connsiteY2" fmla="*/ 948062 h 1891831"/>
              <a:gd name="connsiteX3" fmla="*/ 741830 w 7909352"/>
              <a:gd name="connsiteY3" fmla="*/ 998362 h 1891831"/>
              <a:gd name="connsiteX4" fmla="*/ 1081312 w 7909352"/>
              <a:gd name="connsiteY4" fmla="*/ 1023511 h 1891831"/>
              <a:gd name="connsiteX5" fmla="*/ 1445940 w 7909352"/>
              <a:gd name="connsiteY5" fmla="*/ 1036086 h 1891831"/>
              <a:gd name="connsiteX6" fmla="*/ 1697408 w 7909352"/>
              <a:gd name="connsiteY6" fmla="*/ 1023511 h 1891831"/>
              <a:gd name="connsiteX7" fmla="*/ 1961449 w 7909352"/>
              <a:gd name="connsiteY7" fmla="*/ 948062 h 1891831"/>
              <a:gd name="connsiteX8" fmla="*/ 2238064 w 7909352"/>
              <a:gd name="connsiteY8" fmla="*/ 809739 h 1891831"/>
              <a:gd name="connsiteX9" fmla="*/ 2514679 w 7909352"/>
              <a:gd name="connsiteY9" fmla="*/ 608542 h 1891831"/>
              <a:gd name="connsiteX10" fmla="*/ 2829013 w 7909352"/>
              <a:gd name="connsiteY10" fmla="*/ 331895 h 1891831"/>
              <a:gd name="connsiteX11" fmla="*/ 3030188 w 7909352"/>
              <a:gd name="connsiteY11" fmla="*/ 143273 h 1891831"/>
              <a:gd name="connsiteX12" fmla="*/ 3231362 w 7909352"/>
              <a:gd name="connsiteY12" fmla="*/ 17525 h 1891831"/>
              <a:gd name="connsiteX13" fmla="*/ 3344522 w 7909352"/>
              <a:gd name="connsiteY13" fmla="*/ 4950 h 1891831"/>
              <a:gd name="connsiteX14" fmla="*/ 3545697 w 7909352"/>
              <a:gd name="connsiteY14" fmla="*/ 55249 h 1891831"/>
              <a:gd name="connsiteX15" fmla="*/ 3658857 w 7909352"/>
              <a:gd name="connsiteY15" fmla="*/ 206147 h 1891831"/>
              <a:gd name="connsiteX16" fmla="*/ 3797165 w 7909352"/>
              <a:gd name="connsiteY16" fmla="*/ 382195 h 1891831"/>
              <a:gd name="connsiteX17" fmla="*/ 3897752 w 7909352"/>
              <a:gd name="connsiteY17" fmla="*/ 621117 h 1891831"/>
              <a:gd name="connsiteX18" fmla="*/ 3935472 w 7909352"/>
              <a:gd name="connsiteY18" fmla="*/ 847464 h 1891831"/>
              <a:gd name="connsiteX19" fmla="*/ 3985765 w 7909352"/>
              <a:gd name="connsiteY19" fmla="*/ 1086385 h 1891831"/>
              <a:gd name="connsiteX20" fmla="*/ 4023486 w 7909352"/>
              <a:gd name="connsiteY20" fmla="*/ 1262433 h 1891831"/>
              <a:gd name="connsiteX21" fmla="*/ 4161793 w 7909352"/>
              <a:gd name="connsiteY21" fmla="*/ 1551654 h 1891831"/>
              <a:gd name="connsiteX22" fmla="*/ 4249807 w 7909352"/>
              <a:gd name="connsiteY22" fmla="*/ 1702552 h 1891831"/>
              <a:gd name="connsiteX23" fmla="*/ 4362967 w 7909352"/>
              <a:gd name="connsiteY23" fmla="*/ 1815726 h 1891831"/>
              <a:gd name="connsiteX24" fmla="*/ 4488701 w 7909352"/>
              <a:gd name="connsiteY24" fmla="*/ 1866025 h 1891831"/>
              <a:gd name="connsiteX25" fmla="*/ 4576715 w 7909352"/>
              <a:gd name="connsiteY25" fmla="*/ 1891175 h 1891831"/>
              <a:gd name="connsiteX26" fmla="*/ 4727596 w 7909352"/>
              <a:gd name="connsiteY26" fmla="*/ 1840875 h 1891831"/>
              <a:gd name="connsiteX27" fmla="*/ 4928770 w 7909352"/>
              <a:gd name="connsiteY27" fmla="*/ 1677403 h 1891831"/>
              <a:gd name="connsiteX28" fmla="*/ 5142518 w 7909352"/>
              <a:gd name="connsiteY28" fmla="*/ 1488780 h 1891831"/>
              <a:gd name="connsiteX29" fmla="*/ 5318545 w 7909352"/>
              <a:gd name="connsiteY29" fmla="*/ 1337882 h 1891831"/>
              <a:gd name="connsiteX30" fmla="*/ 5494573 w 7909352"/>
              <a:gd name="connsiteY30" fmla="*/ 1199559 h 1891831"/>
              <a:gd name="connsiteX31" fmla="*/ 5695747 w 7909352"/>
              <a:gd name="connsiteY31" fmla="*/ 1036086 h 1891831"/>
              <a:gd name="connsiteX32" fmla="*/ 5984935 w 7909352"/>
              <a:gd name="connsiteY32" fmla="*/ 885188 h 1891831"/>
              <a:gd name="connsiteX33" fmla="*/ 6223829 w 7909352"/>
              <a:gd name="connsiteY33" fmla="*/ 860038 h 1891831"/>
              <a:gd name="connsiteX34" fmla="*/ 6538164 w 7909352"/>
              <a:gd name="connsiteY34" fmla="*/ 834889 h 1891831"/>
              <a:gd name="connsiteX35" fmla="*/ 6927939 w 7909352"/>
              <a:gd name="connsiteY35" fmla="*/ 872613 h 1891831"/>
              <a:gd name="connsiteX36" fmla="*/ 7317715 w 7909352"/>
              <a:gd name="connsiteY36" fmla="*/ 922913 h 1891831"/>
              <a:gd name="connsiteX37" fmla="*/ 7544036 w 7909352"/>
              <a:gd name="connsiteY37" fmla="*/ 948062 h 1891831"/>
              <a:gd name="connsiteX38" fmla="*/ 7858371 w 7909352"/>
              <a:gd name="connsiteY38" fmla="*/ 960637 h 1891831"/>
              <a:gd name="connsiteX39" fmla="*/ 7908664 w 7909352"/>
              <a:gd name="connsiteY39" fmla="*/ 948062 h 189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09352" h="1891831">
                <a:moveTo>
                  <a:pt x="0" y="922913"/>
                </a:moveTo>
                <a:cubicBezTo>
                  <a:pt x="38768" y="927104"/>
                  <a:pt x="77536" y="931296"/>
                  <a:pt x="150881" y="935487"/>
                </a:cubicBezTo>
                <a:cubicBezTo>
                  <a:pt x="224226" y="939678"/>
                  <a:pt x="341578" y="937583"/>
                  <a:pt x="440069" y="948062"/>
                </a:cubicBezTo>
                <a:cubicBezTo>
                  <a:pt x="538561" y="958541"/>
                  <a:pt x="634956" y="985787"/>
                  <a:pt x="741830" y="998362"/>
                </a:cubicBezTo>
                <a:cubicBezTo>
                  <a:pt x="848704" y="1010937"/>
                  <a:pt x="963960" y="1017224"/>
                  <a:pt x="1081312" y="1023511"/>
                </a:cubicBezTo>
                <a:cubicBezTo>
                  <a:pt x="1198664" y="1029798"/>
                  <a:pt x="1343257" y="1036086"/>
                  <a:pt x="1445940" y="1036086"/>
                </a:cubicBezTo>
                <a:cubicBezTo>
                  <a:pt x="1548623" y="1036086"/>
                  <a:pt x="1611490" y="1038182"/>
                  <a:pt x="1697408" y="1023511"/>
                </a:cubicBezTo>
                <a:cubicBezTo>
                  <a:pt x="1783326" y="1008840"/>
                  <a:pt x="1871340" y="983691"/>
                  <a:pt x="1961449" y="948062"/>
                </a:cubicBezTo>
                <a:cubicBezTo>
                  <a:pt x="2051558" y="912433"/>
                  <a:pt x="2145859" y="866326"/>
                  <a:pt x="2238064" y="809739"/>
                </a:cubicBezTo>
                <a:cubicBezTo>
                  <a:pt x="2330269" y="753152"/>
                  <a:pt x="2416188" y="688183"/>
                  <a:pt x="2514679" y="608542"/>
                </a:cubicBezTo>
                <a:cubicBezTo>
                  <a:pt x="2613170" y="528901"/>
                  <a:pt x="2743095" y="409440"/>
                  <a:pt x="2829013" y="331895"/>
                </a:cubicBezTo>
                <a:cubicBezTo>
                  <a:pt x="2914931" y="254350"/>
                  <a:pt x="2963130" y="195668"/>
                  <a:pt x="3030188" y="143273"/>
                </a:cubicBezTo>
                <a:cubicBezTo>
                  <a:pt x="3097246" y="90878"/>
                  <a:pt x="3178973" y="40579"/>
                  <a:pt x="3231362" y="17525"/>
                </a:cubicBezTo>
                <a:cubicBezTo>
                  <a:pt x="3283751" y="-5529"/>
                  <a:pt x="3292133" y="-1337"/>
                  <a:pt x="3344522" y="4950"/>
                </a:cubicBezTo>
                <a:cubicBezTo>
                  <a:pt x="3396911" y="11237"/>
                  <a:pt x="3493308" y="21716"/>
                  <a:pt x="3545697" y="55249"/>
                </a:cubicBezTo>
                <a:cubicBezTo>
                  <a:pt x="3598086" y="88782"/>
                  <a:pt x="3616946" y="151656"/>
                  <a:pt x="3658857" y="206147"/>
                </a:cubicBezTo>
                <a:cubicBezTo>
                  <a:pt x="3700768" y="260638"/>
                  <a:pt x="3757349" y="313033"/>
                  <a:pt x="3797165" y="382195"/>
                </a:cubicBezTo>
                <a:cubicBezTo>
                  <a:pt x="3836981" y="451357"/>
                  <a:pt x="3874701" y="543572"/>
                  <a:pt x="3897752" y="621117"/>
                </a:cubicBezTo>
                <a:cubicBezTo>
                  <a:pt x="3920803" y="698662"/>
                  <a:pt x="3920803" y="769919"/>
                  <a:pt x="3935472" y="847464"/>
                </a:cubicBezTo>
                <a:cubicBezTo>
                  <a:pt x="3950141" y="925009"/>
                  <a:pt x="3971096" y="1017224"/>
                  <a:pt x="3985765" y="1086385"/>
                </a:cubicBezTo>
                <a:cubicBezTo>
                  <a:pt x="4000434" y="1155546"/>
                  <a:pt x="3994148" y="1184888"/>
                  <a:pt x="4023486" y="1262433"/>
                </a:cubicBezTo>
                <a:cubicBezTo>
                  <a:pt x="4052824" y="1339978"/>
                  <a:pt x="4124073" y="1478301"/>
                  <a:pt x="4161793" y="1551654"/>
                </a:cubicBezTo>
                <a:cubicBezTo>
                  <a:pt x="4199513" y="1625007"/>
                  <a:pt x="4216278" y="1658540"/>
                  <a:pt x="4249807" y="1702552"/>
                </a:cubicBezTo>
                <a:cubicBezTo>
                  <a:pt x="4283336" y="1746564"/>
                  <a:pt x="4323151" y="1788480"/>
                  <a:pt x="4362967" y="1815726"/>
                </a:cubicBezTo>
                <a:cubicBezTo>
                  <a:pt x="4402783" y="1842972"/>
                  <a:pt x="4453076" y="1853450"/>
                  <a:pt x="4488701" y="1866025"/>
                </a:cubicBezTo>
                <a:cubicBezTo>
                  <a:pt x="4524326" y="1878600"/>
                  <a:pt x="4536899" y="1895367"/>
                  <a:pt x="4576715" y="1891175"/>
                </a:cubicBezTo>
                <a:cubicBezTo>
                  <a:pt x="4616531" y="1886983"/>
                  <a:pt x="4668920" y="1876504"/>
                  <a:pt x="4727596" y="1840875"/>
                </a:cubicBezTo>
                <a:cubicBezTo>
                  <a:pt x="4786272" y="1805246"/>
                  <a:pt x="4859616" y="1736086"/>
                  <a:pt x="4928770" y="1677403"/>
                </a:cubicBezTo>
                <a:cubicBezTo>
                  <a:pt x="4997924" y="1618721"/>
                  <a:pt x="5077556" y="1545367"/>
                  <a:pt x="5142518" y="1488780"/>
                </a:cubicBezTo>
                <a:cubicBezTo>
                  <a:pt x="5207480" y="1432193"/>
                  <a:pt x="5259869" y="1386085"/>
                  <a:pt x="5318545" y="1337882"/>
                </a:cubicBezTo>
                <a:cubicBezTo>
                  <a:pt x="5377221" y="1289679"/>
                  <a:pt x="5431706" y="1249858"/>
                  <a:pt x="5494573" y="1199559"/>
                </a:cubicBezTo>
                <a:cubicBezTo>
                  <a:pt x="5557440" y="1149260"/>
                  <a:pt x="5614020" y="1088481"/>
                  <a:pt x="5695747" y="1036086"/>
                </a:cubicBezTo>
                <a:cubicBezTo>
                  <a:pt x="5777474" y="983691"/>
                  <a:pt x="5896921" y="914529"/>
                  <a:pt x="5984935" y="885188"/>
                </a:cubicBezTo>
                <a:cubicBezTo>
                  <a:pt x="6072949" y="855847"/>
                  <a:pt x="6131624" y="868421"/>
                  <a:pt x="6223829" y="860038"/>
                </a:cubicBezTo>
                <a:cubicBezTo>
                  <a:pt x="6316034" y="851655"/>
                  <a:pt x="6420812" y="832793"/>
                  <a:pt x="6538164" y="834889"/>
                </a:cubicBezTo>
                <a:cubicBezTo>
                  <a:pt x="6655516" y="836985"/>
                  <a:pt x="6798014" y="857942"/>
                  <a:pt x="6927939" y="872613"/>
                </a:cubicBezTo>
                <a:cubicBezTo>
                  <a:pt x="7057864" y="887284"/>
                  <a:pt x="7215032" y="910338"/>
                  <a:pt x="7317715" y="922913"/>
                </a:cubicBezTo>
                <a:cubicBezTo>
                  <a:pt x="7420398" y="935488"/>
                  <a:pt x="7453927" y="941775"/>
                  <a:pt x="7544036" y="948062"/>
                </a:cubicBezTo>
                <a:cubicBezTo>
                  <a:pt x="7634145" y="954349"/>
                  <a:pt x="7797600" y="960637"/>
                  <a:pt x="7858371" y="960637"/>
                </a:cubicBezTo>
                <a:cubicBezTo>
                  <a:pt x="7919142" y="960637"/>
                  <a:pt x="7908664" y="948062"/>
                  <a:pt x="7908664" y="948062"/>
                </a:cubicBezTo>
              </a:path>
            </a:pathLst>
          </a:custGeom>
          <a:noFill/>
          <a:ln w="571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090142" y="3238224"/>
            <a:ext cx="5819428" cy="1352074"/>
          </a:xfrm>
          <a:custGeom>
            <a:avLst/>
            <a:gdLst>
              <a:gd name="connsiteX0" fmla="*/ 0 w 7909352"/>
              <a:gd name="connsiteY0" fmla="*/ 922913 h 1891831"/>
              <a:gd name="connsiteX1" fmla="*/ 150881 w 7909352"/>
              <a:gd name="connsiteY1" fmla="*/ 935487 h 1891831"/>
              <a:gd name="connsiteX2" fmla="*/ 440069 w 7909352"/>
              <a:gd name="connsiteY2" fmla="*/ 948062 h 1891831"/>
              <a:gd name="connsiteX3" fmla="*/ 741830 w 7909352"/>
              <a:gd name="connsiteY3" fmla="*/ 998362 h 1891831"/>
              <a:gd name="connsiteX4" fmla="*/ 1081312 w 7909352"/>
              <a:gd name="connsiteY4" fmla="*/ 1023511 h 1891831"/>
              <a:gd name="connsiteX5" fmla="*/ 1445940 w 7909352"/>
              <a:gd name="connsiteY5" fmla="*/ 1036086 h 1891831"/>
              <a:gd name="connsiteX6" fmla="*/ 1697408 w 7909352"/>
              <a:gd name="connsiteY6" fmla="*/ 1023511 h 1891831"/>
              <a:gd name="connsiteX7" fmla="*/ 1961449 w 7909352"/>
              <a:gd name="connsiteY7" fmla="*/ 948062 h 1891831"/>
              <a:gd name="connsiteX8" fmla="*/ 2238064 w 7909352"/>
              <a:gd name="connsiteY8" fmla="*/ 809739 h 1891831"/>
              <a:gd name="connsiteX9" fmla="*/ 2514679 w 7909352"/>
              <a:gd name="connsiteY9" fmla="*/ 608542 h 1891831"/>
              <a:gd name="connsiteX10" fmla="*/ 2829013 w 7909352"/>
              <a:gd name="connsiteY10" fmla="*/ 331895 h 1891831"/>
              <a:gd name="connsiteX11" fmla="*/ 3030188 w 7909352"/>
              <a:gd name="connsiteY11" fmla="*/ 143273 h 1891831"/>
              <a:gd name="connsiteX12" fmla="*/ 3231362 w 7909352"/>
              <a:gd name="connsiteY12" fmla="*/ 17525 h 1891831"/>
              <a:gd name="connsiteX13" fmla="*/ 3344522 w 7909352"/>
              <a:gd name="connsiteY13" fmla="*/ 4950 h 1891831"/>
              <a:gd name="connsiteX14" fmla="*/ 3545697 w 7909352"/>
              <a:gd name="connsiteY14" fmla="*/ 55249 h 1891831"/>
              <a:gd name="connsiteX15" fmla="*/ 3658857 w 7909352"/>
              <a:gd name="connsiteY15" fmla="*/ 206147 h 1891831"/>
              <a:gd name="connsiteX16" fmla="*/ 3797165 w 7909352"/>
              <a:gd name="connsiteY16" fmla="*/ 382195 h 1891831"/>
              <a:gd name="connsiteX17" fmla="*/ 3897752 w 7909352"/>
              <a:gd name="connsiteY17" fmla="*/ 621117 h 1891831"/>
              <a:gd name="connsiteX18" fmla="*/ 3935472 w 7909352"/>
              <a:gd name="connsiteY18" fmla="*/ 847464 h 1891831"/>
              <a:gd name="connsiteX19" fmla="*/ 3985765 w 7909352"/>
              <a:gd name="connsiteY19" fmla="*/ 1086385 h 1891831"/>
              <a:gd name="connsiteX20" fmla="*/ 4023486 w 7909352"/>
              <a:gd name="connsiteY20" fmla="*/ 1262433 h 1891831"/>
              <a:gd name="connsiteX21" fmla="*/ 4161793 w 7909352"/>
              <a:gd name="connsiteY21" fmla="*/ 1551654 h 1891831"/>
              <a:gd name="connsiteX22" fmla="*/ 4249807 w 7909352"/>
              <a:gd name="connsiteY22" fmla="*/ 1702552 h 1891831"/>
              <a:gd name="connsiteX23" fmla="*/ 4362967 w 7909352"/>
              <a:gd name="connsiteY23" fmla="*/ 1815726 h 1891831"/>
              <a:gd name="connsiteX24" fmla="*/ 4488701 w 7909352"/>
              <a:gd name="connsiteY24" fmla="*/ 1866025 h 1891831"/>
              <a:gd name="connsiteX25" fmla="*/ 4576715 w 7909352"/>
              <a:gd name="connsiteY25" fmla="*/ 1891175 h 1891831"/>
              <a:gd name="connsiteX26" fmla="*/ 4727596 w 7909352"/>
              <a:gd name="connsiteY26" fmla="*/ 1840875 h 1891831"/>
              <a:gd name="connsiteX27" fmla="*/ 4928770 w 7909352"/>
              <a:gd name="connsiteY27" fmla="*/ 1677403 h 1891831"/>
              <a:gd name="connsiteX28" fmla="*/ 5142518 w 7909352"/>
              <a:gd name="connsiteY28" fmla="*/ 1488780 h 1891831"/>
              <a:gd name="connsiteX29" fmla="*/ 5318545 w 7909352"/>
              <a:gd name="connsiteY29" fmla="*/ 1337882 h 1891831"/>
              <a:gd name="connsiteX30" fmla="*/ 5494573 w 7909352"/>
              <a:gd name="connsiteY30" fmla="*/ 1199559 h 1891831"/>
              <a:gd name="connsiteX31" fmla="*/ 5695747 w 7909352"/>
              <a:gd name="connsiteY31" fmla="*/ 1036086 h 1891831"/>
              <a:gd name="connsiteX32" fmla="*/ 5984935 w 7909352"/>
              <a:gd name="connsiteY32" fmla="*/ 885188 h 1891831"/>
              <a:gd name="connsiteX33" fmla="*/ 6223829 w 7909352"/>
              <a:gd name="connsiteY33" fmla="*/ 860038 h 1891831"/>
              <a:gd name="connsiteX34" fmla="*/ 6538164 w 7909352"/>
              <a:gd name="connsiteY34" fmla="*/ 834889 h 1891831"/>
              <a:gd name="connsiteX35" fmla="*/ 6927939 w 7909352"/>
              <a:gd name="connsiteY35" fmla="*/ 872613 h 1891831"/>
              <a:gd name="connsiteX36" fmla="*/ 7317715 w 7909352"/>
              <a:gd name="connsiteY36" fmla="*/ 922913 h 1891831"/>
              <a:gd name="connsiteX37" fmla="*/ 7544036 w 7909352"/>
              <a:gd name="connsiteY37" fmla="*/ 948062 h 1891831"/>
              <a:gd name="connsiteX38" fmla="*/ 7858371 w 7909352"/>
              <a:gd name="connsiteY38" fmla="*/ 960637 h 1891831"/>
              <a:gd name="connsiteX39" fmla="*/ 7908664 w 7909352"/>
              <a:gd name="connsiteY39" fmla="*/ 948062 h 189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09352" h="1891831">
                <a:moveTo>
                  <a:pt x="0" y="922913"/>
                </a:moveTo>
                <a:cubicBezTo>
                  <a:pt x="38768" y="927104"/>
                  <a:pt x="77536" y="931296"/>
                  <a:pt x="150881" y="935487"/>
                </a:cubicBezTo>
                <a:cubicBezTo>
                  <a:pt x="224226" y="939678"/>
                  <a:pt x="341578" y="937583"/>
                  <a:pt x="440069" y="948062"/>
                </a:cubicBezTo>
                <a:cubicBezTo>
                  <a:pt x="538561" y="958541"/>
                  <a:pt x="634956" y="985787"/>
                  <a:pt x="741830" y="998362"/>
                </a:cubicBezTo>
                <a:cubicBezTo>
                  <a:pt x="848704" y="1010937"/>
                  <a:pt x="963960" y="1017224"/>
                  <a:pt x="1081312" y="1023511"/>
                </a:cubicBezTo>
                <a:cubicBezTo>
                  <a:pt x="1198664" y="1029798"/>
                  <a:pt x="1343257" y="1036086"/>
                  <a:pt x="1445940" y="1036086"/>
                </a:cubicBezTo>
                <a:cubicBezTo>
                  <a:pt x="1548623" y="1036086"/>
                  <a:pt x="1611490" y="1038182"/>
                  <a:pt x="1697408" y="1023511"/>
                </a:cubicBezTo>
                <a:cubicBezTo>
                  <a:pt x="1783326" y="1008840"/>
                  <a:pt x="1871340" y="983691"/>
                  <a:pt x="1961449" y="948062"/>
                </a:cubicBezTo>
                <a:cubicBezTo>
                  <a:pt x="2051558" y="912433"/>
                  <a:pt x="2145859" y="866326"/>
                  <a:pt x="2238064" y="809739"/>
                </a:cubicBezTo>
                <a:cubicBezTo>
                  <a:pt x="2330269" y="753152"/>
                  <a:pt x="2416188" y="688183"/>
                  <a:pt x="2514679" y="608542"/>
                </a:cubicBezTo>
                <a:cubicBezTo>
                  <a:pt x="2613170" y="528901"/>
                  <a:pt x="2743095" y="409440"/>
                  <a:pt x="2829013" y="331895"/>
                </a:cubicBezTo>
                <a:cubicBezTo>
                  <a:pt x="2914931" y="254350"/>
                  <a:pt x="2963130" y="195668"/>
                  <a:pt x="3030188" y="143273"/>
                </a:cubicBezTo>
                <a:cubicBezTo>
                  <a:pt x="3097246" y="90878"/>
                  <a:pt x="3178973" y="40579"/>
                  <a:pt x="3231362" y="17525"/>
                </a:cubicBezTo>
                <a:cubicBezTo>
                  <a:pt x="3283751" y="-5529"/>
                  <a:pt x="3292133" y="-1337"/>
                  <a:pt x="3344522" y="4950"/>
                </a:cubicBezTo>
                <a:cubicBezTo>
                  <a:pt x="3396911" y="11237"/>
                  <a:pt x="3493308" y="21716"/>
                  <a:pt x="3545697" y="55249"/>
                </a:cubicBezTo>
                <a:cubicBezTo>
                  <a:pt x="3598086" y="88782"/>
                  <a:pt x="3616946" y="151656"/>
                  <a:pt x="3658857" y="206147"/>
                </a:cubicBezTo>
                <a:cubicBezTo>
                  <a:pt x="3700768" y="260638"/>
                  <a:pt x="3757349" y="313033"/>
                  <a:pt x="3797165" y="382195"/>
                </a:cubicBezTo>
                <a:cubicBezTo>
                  <a:pt x="3836981" y="451357"/>
                  <a:pt x="3874701" y="543572"/>
                  <a:pt x="3897752" y="621117"/>
                </a:cubicBezTo>
                <a:cubicBezTo>
                  <a:pt x="3920803" y="698662"/>
                  <a:pt x="3920803" y="769919"/>
                  <a:pt x="3935472" y="847464"/>
                </a:cubicBezTo>
                <a:cubicBezTo>
                  <a:pt x="3950141" y="925009"/>
                  <a:pt x="3971096" y="1017224"/>
                  <a:pt x="3985765" y="1086385"/>
                </a:cubicBezTo>
                <a:cubicBezTo>
                  <a:pt x="4000434" y="1155546"/>
                  <a:pt x="3994148" y="1184888"/>
                  <a:pt x="4023486" y="1262433"/>
                </a:cubicBezTo>
                <a:cubicBezTo>
                  <a:pt x="4052824" y="1339978"/>
                  <a:pt x="4124073" y="1478301"/>
                  <a:pt x="4161793" y="1551654"/>
                </a:cubicBezTo>
                <a:cubicBezTo>
                  <a:pt x="4199513" y="1625007"/>
                  <a:pt x="4216278" y="1658540"/>
                  <a:pt x="4249807" y="1702552"/>
                </a:cubicBezTo>
                <a:cubicBezTo>
                  <a:pt x="4283336" y="1746564"/>
                  <a:pt x="4323151" y="1788480"/>
                  <a:pt x="4362967" y="1815726"/>
                </a:cubicBezTo>
                <a:cubicBezTo>
                  <a:pt x="4402783" y="1842972"/>
                  <a:pt x="4453076" y="1853450"/>
                  <a:pt x="4488701" y="1866025"/>
                </a:cubicBezTo>
                <a:cubicBezTo>
                  <a:pt x="4524326" y="1878600"/>
                  <a:pt x="4536899" y="1895367"/>
                  <a:pt x="4576715" y="1891175"/>
                </a:cubicBezTo>
                <a:cubicBezTo>
                  <a:pt x="4616531" y="1886983"/>
                  <a:pt x="4668920" y="1876504"/>
                  <a:pt x="4727596" y="1840875"/>
                </a:cubicBezTo>
                <a:cubicBezTo>
                  <a:pt x="4786272" y="1805246"/>
                  <a:pt x="4859616" y="1736086"/>
                  <a:pt x="4928770" y="1677403"/>
                </a:cubicBezTo>
                <a:cubicBezTo>
                  <a:pt x="4997924" y="1618721"/>
                  <a:pt x="5077556" y="1545367"/>
                  <a:pt x="5142518" y="1488780"/>
                </a:cubicBezTo>
                <a:cubicBezTo>
                  <a:pt x="5207480" y="1432193"/>
                  <a:pt x="5259869" y="1386085"/>
                  <a:pt x="5318545" y="1337882"/>
                </a:cubicBezTo>
                <a:cubicBezTo>
                  <a:pt x="5377221" y="1289679"/>
                  <a:pt x="5431706" y="1249858"/>
                  <a:pt x="5494573" y="1199559"/>
                </a:cubicBezTo>
                <a:cubicBezTo>
                  <a:pt x="5557440" y="1149260"/>
                  <a:pt x="5614020" y="1088481"/>
                  <a:pt x="5695747" y="1036086"/>
                </a:cubicBezTo>
                <a:cubicBezTo>
                  <a:pt x="5777474" y="983691"/>
                  <a:pt x="5896921" y="914529"/>
                  <a:pt x="5984935" y="885188"/>
                </a:cubicBezTo>
                <a:cubicBezTo>
                  <a:pt x="6072949" y="855847"/>
                  <a:pt x="6131624" y="868421"/>
                  <a:pt x="6223829" y="860038"/>
                </a:cubicBezTo>
                <a:cubicBezTo>
                  <a:pt x="6316034" y="851655"/>
                  <a:pt x="6420812" y="832793"/>
                  <a:pt x="6538164" y="834889"/>
                </a:cubicBezTo>
                <a:cubicBezTo>
                  <a:pt x="6655516" y="836985"/>
                  <a:pt x="6798014" y="857942"/>
                  <a:pt x="6927939" y="872613"/>
                </a:cubicBezTo>
                <a:cubicBezTo>
                  <a:pt x="7057864" y="887284"/>
                  <a:pt x="7215032" y="910338"/>
                  <a:pt x="7317715" y="922913"/>
                </a:cubicBezTo>
                <a:cubicBezTo>
                  <a:pt x="7420398" y="935488"/>
                  <a:pt x="7453927" y="941775"/>
                  <a:pt x="7544036" y="948062"/>
                </a:cubicBezTo>
                <a:cubicBezTo>
                  <a:pt x="7634145" y="954349"/>
                  <a:pt x="7797600" y="960637"/>
                  <a:pt x="7858371" y="960637"/>
                </a:cubicBezTo>
                <a:cubicBezTo>
                  <a:pt x="7919142" y="960637"/>
                  <a:pt x="7908664" y="948062"/>
                  <a:pt x="7908664" y="948062"/>
                </a:cubicBezTo>
              </a:path>
            </a:pathLst>
          </a:custGeom>
          <a:noFill/>
          <a:ln w="571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/>
          <p:cNvGrpSpPr/>
          <p:nvPr/>
        </p:nvGrpSpPr>
        <p:grpSpPr>
          <a:xfrm>
            <a:off x="1106895" y="2118616"/>
            <a:ext cx="5787491" cy="2159668"/>
            <a:chOff x="1559723" y="2131184"/>
            <a:chExt cx="5787491" cy="2159668"/>
          </a:xfrm>
        </p:grpSpPr>
        <p:sp>
          <p:nvSpPr>
            <p:cNvPr id="20" name="Freeform 19"/>
            <p:cNvSpPr/>
            <p:nvPr/>
          </p:nvSpPr>
          <p:spPr>
            <a:xfrm>
              <a:off x="1559723" y="2131184"/>
              <a:ext cx="5758888" cy="1973968"/>
            </a:xfrm>
            <a:custGeom>
              <a:avLst/>
              <a:gdLst>
                <a:gd name="connsiteX0" fmla="*/ 0 w 7827070"/>
                <a:gd name="connsiteY0" fmla="*/ 2490363 h 2761990"/>
                <a:gd name="connsiteX1" fmla="*/ 181423 w 7827070"/>
                <a:gd name="connsiteY1" fmla="*/ 2490363 h 2761990"/>
                <a:gd name="connsiteX2" fmla="*/ 440597 w 7827070"/>
                <a:gd name="connsiteY2" fmla="*/ 2477405 h 2761990"/>
                <a:gd name="connsiteX3" fmla="*/ 660895 w 7827070"/>
                <a:gd name="connsiteY3" fmla="*/ 2477405 h 2761990"/>
                <a:gd name="connsiteX4" fmla="*/ 971905 w 7827070"/>
                <a:gd name="connsiteY4" fmla="*/ 2529237 h 2761990"/>
                <a:gd name="connsiteX5" fmla="*/ 1231079 w 7827070"/>
                <a:gd name="connsiteY5" fmla="*/ 2568111 h 2761990"/>
                <a:gd name="connsiteX6" fmla="*/ 1723511 w 7827070"/>
                <a:gd name="connsiteY6" fmla="*/ 2645858 h 2761990"/>
                <a:gd name="connsiteX7" fmla="*/ 1943809 w 7827070"/>
                <a:gd name="connsiteY7" fmla="*/ 2671774 h 2761990"/>
                <a:gd name="connsiteX8" fmla="*/ 2228901 w 7827070"/>
                <a:gd name="connsiteY8" fmla="*/ 2658816 h 2761990"/>
                <a:gd name="connsiteX9" fmla="*/ 2488075 w 7827070"/>
                <a:gd name="connsiteY9" fmla="*/ 2542195 h 2761990"/>
                <a:gd name="connsiteX10" fmla="*/ 2721333 w 7827070"/>
                <a:gd name="connsiteY10" fmla="*/ 2334867 h 2761990"/>
                <a:gd name="connsiteX11" fmla="*/ 2941631 w 7827070"/>
                <a:gd name="connsiteY11" fmla="*/ 1997960 h 2761990"/>
                <a:gd name="connsiteX12" fmla="*/ 3278558 w 7827070"/>
                <a:gd name="connsiteY12" fmla="*/ 1246399 h 2761990"/>
                <a:gd name="connsiteX13" fmla="*/ 3265599 w 7827070"/>
                <a:gd name="connsiteY13" fmla="*/ 1311189 h 2761990"/>
                <a:gd name="connsiteX14" fmla="*/ 3434062 w 7827070"/>
                <a:gd name="connsiteY14" fmla="*/ 935408 h 2761990"/>
                <a:gd name="connsiteX15" fmla="*/ 3641402 w 7827070"/>
                <a:gd name="connsiteY15" fmla="*/ 468921 h 2761990"/>
                <a:gd name="connsiteX16" fmla="*/ 3732113 w 7827070"/>
                <a:gd name="connsiteY16" fmla="*/ 209762 h 2761990"/>
                <a:gd name="connsiteX17" fmla="*/ 3796907 w 7827070"/>
                <a:gd name="connsiteY17" fmla="*/ 106098 h 2761990"/>
                <a:gd name="connsiteX18" fmla="*/ 3887618 w 7827070"/>
                <a:gd name="connsiteY18" fmla="*/ 15393 h 2761990"/>
                <a:gd name="connsiteX19" fmla="*/ 3939453 w 7827070"/>
                <a:gd name="connsiteY19" fmla="*/ 41308 h 2761990"/>
                <a:gd name="connsiteX20" fmla="*/ 4043122 w 7827070"/>
                <a:gd name="connsiteY20" fmla="*/ 404131 h 2761990"/>
                <a:gd name="connsiteX21" fmla="*/ 4211586 w 7827070"/>
                <a:gd name="connsiteY21" fmla="*/ 857660 h 2761990"/>
                <a:gd name="connsiteX22" fmla="*/ 4315256 w 7827070"/>
                <a:gd name="connsiteY22" fmla="*/ 1168651 h 2761990"/>
                <a:gd name="connsiteX23" fmla="*/ 4470760 w 7827070"/>
                <a:gd name="connsiteY23" fmla="*/ 1544432 h 2761990"/>
                <a:gd name="connsiteX24" fmla="*/ 4639224 w 7827070"/>
                <a:gd name="connsiteY24" fmla="*/ 1972044 h 2761990"/>
                <a:gd name="connsiteX25" fmla="*/ 4755852 w 7827070"/>
                <a:gd name="connsiteY25" fmla="*/ 2179372 h 2761990"/>
                <a:gd name="connsiteX26" fmla="*/ 4846563 w 7827070"/>
                <a:gd name="connsiteY26" fmla="*/ 2321909 h 2761990"/>
                <a:gd name="connsiteX27" fmla="*/ 5027985 w 7827070"/>
                <a:gd name="connsiteY27" fmla="*/ 2542195 h 2761990"/>
                <a:gd name="connsiteX28" fmla="*/ 5235325 w 7827070"/>
                <a:gd name="connsiteY28" fmla="*/ 2684732 h 2761990"/>
                <a:gd name="connsiteX29" fmla="*/ 5442665 w 7827070"/>
                <a:gd name="connsiteY29" fmla="*/ 2749522 h 2761990"/>
                <a:gd name="connsiteX30" fmla="*/ 5662963 w 7827070"/>
                <a:gd name="connsiteY30" fmla="*/ 2749522 h 2761990"/>
                <a:gd name="connsiteX31" fmla="*/ 6090601 w 7827070"/>
                <a:gd name="connsiteY31" fmla="*/ 2619942 h 2761990"/>
                <a:gd name="connsiteX32" fmla="*/ 6362734 w 7827070"/>
                <a:gd name="connsiteY32" fmla="*/ 2542195 h 2761990"/>
                <a:gd name="connsiteX33" fmla="*/ 6660785 w 7827070"/>
                <a:gd name="connsiteY33" fmla="*/ 2490363 h 2761990"/>
                <a:gd name="connsiteX34" fmla="*/ 7088423 w 7827070"/>
                <a:gd name="connsiteY34" fmla="*/ 2477405 h 2761990"/>
                <a:gd name="connsiteX35" fmla="*/ 7373515 w 7827070"/>
                <a:gd name="connsiteY35" fmla="*/ 2464447 h 2761990"/>
                <a:gd name="connsiteX36" fmla="*/ 7593813 w 7827070"/>
                <a:gd name="connsiteY36" fmla="*/ 2464447 h 2761990"/>
                <a:gd name="connsiteX37" fmla="*/ 7827070 w 7827070"/>
                <a:gd name="connsiteY37" fmla="*/ 2490363 h 276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827070" h="2761990">
                  <a:moveTo>
                    <a:pt x="0" y="2490363"/>
                  </a:moveTo>
                  <a:cubicBezTo>
                    <a:pt x="53995" y="2491443"/>
                    <a:pt x="107990" y="2492523"/>
                    <a:pt x="181423" y="2490363"/>
                  </a:cubicBezTo>
                  <a:cubicBezTo>
                    <a:pt x="254856" y="2488203"/>
                    <a:pt x="360685" y="2479565"/>
                    <a:pt x="440597" y="2477405"/>
                  </a:cubicBezTo>
                  <a:cubicBezTo>
                    <a:pt x="520509" y="2475245"/>
                    <a:pt x="572344" y="2468766"/>
                    <a:pt x="660895" y="2477405"/>
                  </a:cubicBezTo>
                  <a:cubicBezTo>
                    <a:pt x="749446" y="2486044"/>
                    <a:pt x="971905" y="2529237"/>
                    <a:pt x="971905" y="2529237"/>
                  </a:cubicBezTo>
                  <a:lnTo>
                    <a:pt x="1231079" y="2568111"/>
                  </a:lnTo>
                  <a:lnTo>
                    <a:pt x="1723511" y="2645858"/>
                  </a:lnTo>
                  <a:cubicBezTo>
                    <a:pt x="1842299" y="2663135"/>
                    <a:pt x="1859577" y="2669614"/>
                    <a:pt x="1943809" y="2671774"/>
                  </a:cubicBezTo>
                  <a:cubicBezTo>
                    <a:pt x="2028041" y="2673934"/>
                    <a:pt x="2138190" y="2680412"/>
                    <a:pt x="2228901" y="2658816"/>
                  </a:cubicBezTo>
                  <a:cubicBezTo>
                    <a:pt x="2319612" y="2637220"/>
                    <a:pt x="2406003" y="2596187"/>
                    <a:pt x="2488075" y="2542195"/>
                  </a:cubicBezTo>
                  <a:cubicBezTo>
                    <a:pt x="2570147" y="2488203"/>
                    <a:pt x="2645740" y="2425573"/>
                    <a:pt x="2721333" y="2334867"/>
                  </a:cubicBezTo>
                  <a:cubicBezTo>
                    <a:pt x="2796926" y="2244161"/>
                    <a:pt x="2848760" y="2179371"/>
                    <a:pt x="2941631" y="1997960"/>
                  </a:cubicBezTo>
                  <a:cubicBezTo>
                    <a:pt x="3034502" y="1816549"/>
                    <a:pt x="3224563" y="1360861"/>
                    <a:pt x="3278558" y="1246399"/>
                  </a:cubicBezTo>
                  <a:cubicBezTo>
                    <a:pt x="3332553" y="1131937"/>
                    <a:pt x="3239682" y="1363021"/>
                    <a:pt x="3265599" y="1311189"/>
                  </a:cubicBezTo>
                  <a:cubicBezTo>
                    <a:pt x="3291516" y="1259357"/>
                    <a:pt x="3434062" y="935408"/>
                    <a:pt x="3434062" y="935408"/>
                  </a:cubicBezTo>
                  <a:cubicBezTo>
                    <a:pt x="3496696" y="795030"/>
                    <a:pt x="3591727" y="589862"/>
                    <a:pt x="3641402" y="468921"/>
                  </a:cubicBezTo>
                  <a:cubicBezTo>
                    <a:pt x="3691077" y="347980"/>
                    <a:pt x="3706196" y="270232"/>
                    <a:pt x="3732113" y="209762"/>
                  </a:cubicBezTo>
                  <a:cubicBezTo>
                    <a:pt x="3758030" y="149292"/>
                    <a:pt x="3770990" y="138493"/>
                    <a:pt x="3796907" y="106098"/>
                  </a:cubicBezTo>
                  <a:cubicBezTo>
                    <a:pt x="3822824" y="73703"/>
                    <a:pt x="3863860" y="26191"/>
                    <a:pt x="3887618" y="15393"/>
                  </a:cubicBezTo>
                  <a:cubicBezTo>
                    <a:pt x="3911376" y="4595"/>
                    <a:pt x="3913536" y="-23482"/>
                    <a:pt x="3939453" y="41308"/>
                  </a:cubicBezTo>
                  <a:cubicBezTo>
                    <a:pt x="3965370" y="106098"/>
                    <a:pt x="3997767" y="268072"/>
                    <a:pt x="4043122" y="404131"/>
                  </a:cubicBezTo>
                  <a:cubicBezTo>
                    <a:pt x="4088478" y="540190"/>
                    <a:pt x="4166230" y="730240"/>
                    <a:pt x="4211586" y="857660"/>
                  </a:cubicBezTo>
                  <a:cubicBezTo>
                    <a:pt x="4256942" y="985080"/>
                    <a:pt x="4272060" y="1054189"/>
                    <a:pt x="4315256" y="1168651"/>
                  </a:cubicBezTo>
                  <a:cubicBezTo>
                    <a:pt x="4358452" y="1283113"/>
                    <a:pt x="4416765" y="1410533"/>
                    <a:pt x="4470760" y="1544432"/>
                  </a:cubicBezTo>
                  <a:cubicBezTo>
                    <a:pt x="4524755" y="1678331"/>
                    <a:pt x="4591709" y="1866221"/>
                    <a:pt x="4639224" y="1972044"/>
                  </a:cubicBezTo>
                  <a:cubicBezTo>
                    <a:pt x="4686739" y="2077867"/>
                    <a:pt x="4721296" y="2121061"/>
                    <a:pt x="4755852" y="2179372"/>
                  </a:cubicBezTo>
                  <a:cubicBezTo>
                    <a:pt x="4790408" y="2237683"/>
                    <a:pt x="4801208" y="2261438"/>
                    <a:pt x="4846563" y="2321909"/>
                  </a:cubicBezTo>
                  <a:cubicBezTo>
                    <a:pt x="4891919" y="2382379"/>
                    <a:pt x="4963191" y="2481725"/>
                    <a:pt x="5027985" y="2542195"/>
                  </a:cubicBezTo>
                  <a:cubicBezTo>
                    <a:pt x="5092779" y="2602665"/>
                    <a:pt x="5166212" y="2650178"/>
                    <a:pt x="5235325" y="2684732"/>
                  </a:cubicBezTo>
                  <a:cubicBezTo>
                    <a:pt x="5304438" y="2719287"/>
                    <a:pt x="5371392" y="2738724"/>
                    <a:pt x="5442665" y="2749522"/>
                  </a:cubicBezTo>
                  <a:cubicBezTo>
                    <a:pt x="5513938" y="2760320"/>
                    <a:pt x="5554974" y="2771119"/>
                    <a:pt x="5662963" y="2749522"/>
                  </a:cubicBezTo>
                  <a:cubicBezTo>
                    <a:pt x="5770952" y="2727925"/>
                    <a:pt x="5973973" y="2654496"/>
                    <a:pt x="6090601" y="2619942"/>
                  </a:cubicBezTo>
                  <a:cubicBezTo>
                    <a:pt x="6207229" y="2585388"/>
                    <a:pt x="6267703" y="2563792"/>
                    <a:pt x="6362734" y="2542195"/>
                  </a:cubicBezTo>
                  <a:cubicBezTo>
                    <a:pt x="6457765" y="2520599"/>
                    <a:pt x="6539837" y="2501161"/>
                    <a:pt x="6660785" y="2490363"/>
                  </a:cubicBezTo>
                  <a:cubicBezTo>
                    <a:pt x="6781733" y="2479565"/>
                    <a:pt x="7088423" y="2477405"/>
                    <a:pt x="7088423" y="2477405"/>
                  </a:cubicBezTo>
                  <a:lnTo>
                    <a:pt x="7373515" y="2464447"/>
                  </a:lnTo>
                  <a:cubicBezTo>
                    <a:pt x="7457747" y="2462287"/>
                    <a:pt x="7518221" y="2460128"/>
                    <a:pt x="7593813" y="2464447"/>
                  </a:cubicBezTo>
                  <a:cubicBezTo>
                    <a:pt x="7669406" y="2468766"/>
                    <a:pt x="7827070" y="2490363"/>
                    <a:pt x="7827070" y="2490363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559723" y="3031234"/>
              <a:ext cx="5787491" cy="1259618"/>
            </a:xfrm>
            <a:custGeom>
              <a:avLst/>
              <a:gdLst>
                <a:gd name="connsiteX0" fmla="*/ 0 w 7865945"/>
                <a:gd name="connsiteY0" fmla="*/ 1218048 h 1762466"/>
                <a:gd name="connsiteX1" fmla="*/ 168463 w 7865945"/>
                <a:gd name="connsiteY1" fmla="*/ 1231006 h 1762466"/>
                <a:gd name="connsiteX2" fmla="*/ 738647 w 7865945"/>
                <a:gd name="connsiteY2" fmla="*/ 1282838 h 1762466"/>
                <a:gd name="connsiteX3" fmla="*/ 1360666 w 7865945"/>
                <a:gd name="connsiteY3" fmla="*/ 1321711 h 1762466"/>
                <a:gd name="connsiteX4" fmla="*/ 1671675 w 7865945"/>
                <a:gd name="connsiteY4" fmla="*/ 1334669 h 1762466"/>
                <a:gd name="connsiteX5" fmla="*/ 1956767 w 7865945"/>
                <a:gd name="connsiteY5" fmla="*/ 1256922 h 1762466"/>
                <a:gd name="connsiteX6" fmla="*/ 2215941 w 7865945"/>
                <a:gd name="connsiteY6" fmla="*/ 1153258 h 1762466"/>
                <a:gd name="connsiteX7" fmla="*/ 2358487 w 7865945"/>
                <a:gd name="connsiteY7" fmla="*/ 1036636 h 1762466"/>
                <a:gd name="connsiteX8" fmla="*/ 2539910 w 7865945"/>
                <a:gd name="connsiteY8" fmla="*/ 894099 h 1762466"/>
                <a:gd name="connsiteX9" fmla="*/ 2695414 w 7865945"/>
                <a:gd name="connsiteY9" fmla="*/ 686771 h 1762466"/>
                <a:gd name="connsiteX10" fmla="*/ 2876836 w 7865945"/>
                <a:gd name="connsiteY10" fmla="*/ 518318 h 1762466"/>
                <a:gd name="connsiteX11" fmla="*/ 2993465 w 7865945"/>
                <a:gd name="connsiteY11" fmla="*/ 375780 h 1762466"/>
                <a:gd name="connsiteX12" fmla="*/ 3213763 w 7865945"/>
                <a:gd name="connsiteY12" fmla="*/ 168453 h 1762466"/>
                <a:gd name="connsiteX13" fmla="*/ 3317433 w 7865945"/>
                <a:gd name="connsiteY13" fmla="*/ 64789 h 1762466"/>
                <a:gd name="connsiteX14" fmla="*/ 3408144 w 7865945"/>
                <a:gd name="connsiteY14" fmla="*/ 25916 h 1762466"/>
                <a:gd name="connsiteX15" fmla="*/ 3524773 w 7865945"/>
                <a:gd name="connsiteY15" fmla="*/ 0 h 1762466"/>
                <a:gd name="connsiteX16" fmla="*/ 3615484 w 7865945"/>
                <a:gd name="connsiteY16" fmla="*/ 25916 h 1762466"/>
                <a:gd name="connsiteX17" fmla="*/ 3770988 w 7865945"/>
                <a:gd name="connsiteY17" fmla="*/ 155495 h 1762466"/>
                <a:gd name="connsiteX18" fmla="*/ 3848741 w 7865945"/>
                <a:gd name="connsiteY18" fmla="*/ 310991 h 1762466"/>
                <a:gd name="connsiteX19" fmla="*/ 3900576 w 7865945"/>
                <a:gd name="connsiteY19" fmla="*/ 388738 h 1762466"/>
                <a:gd name="connsiteX20" fmla="*/ 3939452 w 7865945"/>
                <a:gd name="connsiteY20" fmla="*/ 557192 h 1762466"/>
                <a:gd name="connsiteX21" fmla="*/ 3978328 w 7865945"/>
                <a:gd name="connsiteY21" fmla="*/ 712687 h 1762466"/>
                <a:gd name="connsiteX22" fmla="*/ 4043122 w 7865945"/>
                <a:gd name="connsiteY22" fmla="*/ 932973 h 1762466"/>
                <a:gd name="connsiteX23" fmla="*/ 4056080 w 7865945"/>
                <a:gd name="connsiteY23" fmla="*/ 971847 h 1762466"/>
                <a:gd name="connsiteX24" fmla="*/ 4120874 w 7865945"/>
                <a:gd name="connsiteY24" fmla="*/ 1153258 h 1762466"/>
                <a:gd name="connsiteX25" fmla="*/ 4211585 w 7865945"/>
                <a:gd name="connsiteY25" fmla="*/ 1321711 h 1762466"/>
                <a:gd name="connsiteX26" fmla="*/ 4276379 w 7865945"/>
                <a:gd name="connsiteY26" fmla="*/ 1438333 h 1762466"/>
                <a:gd name="connsiteX27" fmla="*/ 4328214 w 7865945"/>
                <a:gd name="connsiteY27" fmla="*/ 1516081 h 1762466"/>
                <a:gd name="connsiteX28" fmla="*/ 4418925 w 7865945"/>
                <a:gd name="connsiteY28" fmla="*/ 1619745 h 1762466"/>
                <a:gd name="connsiteX29" fmla="*/ 4496677 w 7865945"/>
                <a:gd name="connsiteY29" fmla="*/ 1684534 h 1762466"/>
                <a:gd name="connsiteX30" fmla="*/ 4587388 w 7865945"/>
                <a:gd name="connsiteY30" fmla="*/ 1723408 h 1762466"/>
                <a:gd name="connsiteX31" fmla="*/ 4691058 w 7865945"/>
                <a:gd name="connsiteY31" fmla="*/ 1762282 h 1762466"/>
                <a:gd name="connsiteX32" fmla="*/ 4924315 w 7865945"/>
                <a:gd name="connsiteY32" fmla="*/ 1736366 h 1762466"/>
                <a:gd name="connsiteX33" fmla="*/ 5027985 w 7865945"/>
                <a:gd name="connsiteY33" fmla="*/ 1697492 h 1762466"/>
                <a:gd name="connsiteX34" fmla="*/ 5170531 w 7865945"/>
                <a:gd name="connsiteY34" fmla="*/ 1632702 h 1762466"/>
                <a:gd name="connsiteX35" fmla="*/ 5313077 w 7865945"/>
                <a:gd name="connsiteY35" fmla="*/ 1541997 h 1762466"/>
                <a:gd name="connsiteX36" fmla="*/ 5559292 w 7865945"/>
                <a:gd name="connsiteY36" fmla="*/ 1438333 h 1762466"/>
                <a:gd name="connsiteX37" fmla="*/ 5714797 w 7865945"/>
                <a:gd name="connsiteY37" fmla="*/ 1360585 h 1762466"/>
                <a:gd name="connsiteX38" fmla="*/ 5935095 w 7865945"/>
                <a:gd name="connsiteY38" fmla="*/ 1269880 h 1762466"/>
                <a:gd name="connsiteX39" fmla="*/ 6129476 w 7865945"/>
                <a:gd name="connsiteY39" fmla="*/ 1231006 h 1762466"/>
                <a:gd name="connsiteX40" fmla="*/ 6375692 w 7865945"/>
                <a:gd name="connsiteY40" fmla="*/ 1192132 h 1762466"/>
                <a:gd name="connsiteX41" fmla="*/ 6712619 w 7865945"/>
                <a:gd name="connsiteY41" fmla="*/ 1179174 h 1762466"/>
                <a:gd name="connsiteX42" fmla="*/ 6932917 w 7865945"/>
                <a:gd name="connsiteY42" fmla="*/ 1179174 h 1762466"/>
                <a:gd name="connsiteX43" fmla="*/ 7256885 w 7865945"/>
                <a:gd name="connsiteY43" fmla="*/ 1218048 h 1762466"/>
                <a:gd name="connsiteX44" fmla="*/ 7619730 w 7865945"/>
                <a:gd name="connsiteY44" fmla="*/ 1231006 h 1762466"/>
                <a:gd name="connsiteX45" fmla="*/ 7865945 w 7865945"/>
                <a:gd name="connsiteY45" fmla="*/ 1243964 h 176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865945" h="1762466">
                  <a:moveTo>
                    <a:pt x="0" y="1218048"/>
                  </a:moveTo>
                  <a:lnTo>
                    <a:pt x="168463" y="1231006"/>
                  </a:lnTo>
                  <a:lnTo>
                    <a:pt x="738647" y="1282838"/>
                  </a:lnTo>
                  <a:cubicBezTo>
                    <a:pt x="937348" y="1297956"/>
                    <a:pt x="1205161" y="1313073"/>
                    <a:pt x="1360666" y="1321711"/>
                  </a:cubicBezTo>
                  <a:cubicBezTo>
                    <a:pt x="1516171" y="1330349"/>
                    <a:pt x="1572325" y="1345467"/>
                    <a:pt x="1671675" y="1334669"/>
                  </a:cubicBezTo>
                  <a:cubicBezTo>
                    <a:pt x="1771025" y="1323871"/>
                    <a:pt x="1866056" y="1287157"/>
                    <a:pt x="1956767" y="1256922"/>
                  </a:cubicBezTo>
                  <a:cubicBezTo>
                    <a:pt x="2047478" y="1226687"/>
                    <a:pt x="2148988" y="1189972"/>
                    <a:pt x="2215941" y="1153258"/>
                  </a:cubicBezTo>
                  <a:cubicBezTo>
                    <a:pt x="2282894" y="1116544"/>
                    <a:pt x="2304492" y="1079829"/>
                    <a:pt x="2358487" y="1036636"/>
                  </a:cubicBezTo>
                  <a:cubicBezTo>
                    <a:pt x="2412482" y="993443"/>
                    <a:pt x="2483756" y="952410"/>
                    <a:pt x="2539910" y="894099"/>
                  </a:cubicBezTo>
                  <a:cubicBezTo>
                    <a:pt x="2596065" y="835788"/>
                    <a:pt x="2639260" y="749401"/>
                    <a:pt x="2695414" y="686771"/>
                  </a:cubicBezTo>
                  <a:cubicBezTo>
                    <a:pt x="2751568" y="624141"/>
                    <a:pt x="2827161" y="570150"/>
                    <a:pt x="2876836" y="518318"/>
                  </a:cubicBezTo>
                  <a:cubicBezTo>
                    <a:pt x="2926511" y="466486"/>
                    <a:pt x="2937311" y="434091"/>
                    <a:pt x="2993465" y="375780"/>
                  </a:cubicBezTo>
                  <a:cubicBezTo>
                    <a:pt x="3049620" y="317469"/>
                    <a:pt x="3159768" y="220285"/>
                    <a:pt x="3213763" y="168453"/>
                  </a:cubicBezTo>
                  <a:cubicBezTo>
                    <a:pt x="3267758" y="116621"/>
                    <a:pt x="3285036" y="88545"/>
                    <a:pt x="3317433" y="64789"/>
                  </a:cubicBezTo>
                  <a:cubicBezTo>
                    <a:pt x="3349830" y="41033"/>
                    <a:pt x="3373587" y="36714"/>
                    <a:pt x="3408144" y="25916"/>
                  </a:cubicBezTo>
                  <a:cubicBezTo>
                    <a:pt x="3442701" y="15118"/>
                    <a:pt x="3490216" y="0"/>
                    <a:pt x="3524773" y="0"/>
                  </a:cubicBezTo>
                  <a:cubicBezTo>
                    <a:pt x="3559330" y="0"/>
                    <a:pt x="3574448" y="0"/>
                    <a:pt x="3615484" y="25916"/>
                  </a:cubicBezTo>
                  <a:cubicBezTo>
                    <a:pt x="3656520" y="51832"/>
                    <a:pt x="3732112" y="107982"/>
                    <a:pt x="3770988" y="155495"/>
                  </a:cubicBezTo>
                  <a:cubicBezTo>
                    <a:pt x="3809864" y="203007"/>
                    <a:pt x="3827143" y="272117"/>
                    <a:pt x="3848741" y="310991"/>
                  </a:cubicBezTo>
                  <a:cubicBezTo>
                    <a:pt x="3870339" y="349865"/>
                    <a:pt x="3885458" y="347705"/>
                    <a:pt x="3900576" y="388738"/>
                  </a:cubicBezTo>
                  <a:cubicBezTo>
                    <a:pt x="3915694" y="429771"/>
                    <a:pt x="3926493" y="503201"/>
                    <a:pt x="3939452" y="557192"/>
                  </a:cubicBezTo>
                  <a:cubicBezTo>
                    <a:pt x="3952411" y="611183"/>
                    <a:pt x="3961050" y="650057"/>
                    <a:pt x="3978328" y="712687"/>
                  </a:cubicBezTo>
                  <a:cubicBezTo>
                    <a:pt x="3995606" y="775317"/>
                    <a:pt x="4030163" y="889780"/>
                    <a:pt x="4043122" y="932973"/>
                  </a:cubicBezTo>
                  <a:cubicBezTo>
                    <a:pt x="4056081" y="976166"/>
                    <a:pt x="4043121" y="935133"/>
                    <a:pt x="4056080" y="971847"/>
                  </a:cubicBezTo>
                  <a:cubicBezTo>
                    <a:pt x="4069039" y="1008561"/>
                    <a:pt x="4094957" y="1094947"/>
                    <a:pt x="4120874" y="1153258"/>
                  </a:cubicBezTo>
                  <a:cubicBezTo>
                    <a:pt x="4146792" y="1211569"/>
                    <a:pt x="4185668" y="1274199"/>
                    <a:pt x="4211585" y="1321711"/>
                  </a:cubicBezTo>
                  <a:cubicBezTo>
                    <a:pt x="4237502" y="1369223"/>
                    <a:pt x="4256941" y="1405938"/>
                    <a:pt x="4276379" y="1438333"/>
                  </a:cubicBezTo>
                  <a:cubicBezTo>
                    <a:pt x="4295817" y="1470728"/>
                    <a:pt x="4304456" y="1485846"/>
                    <a:pt x="4328214" y="1516081"/>
                  </a:cubicBezTo>
                  <a:cubicBezTo>
                    <a:pt x="4351972" y="1546316"/>
                    <a:pt x="4390848" y="1591670"/>
                    <a:pt x="4418925" y="1619745"/>
                  </a:cubicBezTo>
                  <a:cubicBezTo>
                    <a:pt x="4447002" y="1647820"/>
                    <a:pt x="4468600" y="1667257"/>
                    <a:pt x="4496677" y="1684534"/>
                  </a:cubicBezTo>
                  <a:cubicBezTo>
                    <a:pt x="4524754" y="1701811"/>
                    <a:pt x="4554991" y="1710450"/>
                    <a:pt x="4587388" y="1723408"/>
                  </a:cubicBezTo>
                  <a:cubicBezTo>
                    <a:pt x="4619785" y="1736366"/>
                    <a:pt x="4634904" y="1760122"/>
                    <a:pt x="4691058" y="1762282"/>
                  </a:cubicBezTo>
                  <a:cubicBezTo>
                    <a:pt x="4747212" y="1764442"/>
                    <a:pt x="4868161" y="1747164"/>
                    <a:pt x="4924315" y="1736366"/>
                  </a:cubicBezTo>
                  <a:cubicBezTo>
                    <a:pt x="4980470" y="1725568"/>
                    <a:pt x="4986949" y="1714769"/>
                    <a:pt x="5027985" y="1697492"/>
                  </a:cubicBezTo>
                  <a:cubicBezTo>
                    <a:pt x="5069021" y="1680215"/>
                    <a:pt x="5123016" y="1658618"/>
                    <a:pt x="5170531" y="1632702"/>
                  </a:cubicBezTo>
                  <a:cubicBezTo>
                    <a:pt x="5218046" y="1606786"/>
                    <a:pt x="5248284" y="1574392"/>
                    <a:pt x="5313077" y="1541997"/>
                  </a:cubicBezTo>
                  <a:cubicBezTo>
                    <a:pt x="5377870" y="1509602"/>
                    <a:pt x="5492339" y="1468568"/>
                    <a:pt x="5559292" y="1438333"/>
                  </a:cubicBezTo>
                  <a:cubicBezTo>
                    <a:pt x="5626245" y="1408098"/>
                    <a:pt x="5652163" y="1388661"/>
                    <a:pt x="5714797" y="1360585"/>
                  </a:cubicBezTo>
                  <a:cubicBezTo>
                    <a:pt x="5777431" y="1332509"/>
                    <a:pt x="5865982" y="1291476"/>
                    <a:pt x="5935095" y="1269880"/>
                  </a:cubicBezTo>
                  <a:cubicBezTo>
                    <a:pt x="6004208" y="1248284"/>
                    <a:pt x="6056043" y="1243964"/>
                    <a:pt x="6129476" y="1231006"/>
                  </a:cubicBezTo>
                  <a:cubicBezTo>
                    <a:pt x="6202909" y="1218048"/>
                    <a:pt x="6278502" y="1200771"/>
                    <a:pt x="6375692" y="1192132"/>
                  </a:cubicBezTo>
                  <a:cubicBezTo>
                    <a:pt x="6472882" y="1183493"/>
                    <a:pt x="6619748" y="1181334"/>
                    <a:pt x="6712619" y="1179174"/>
                  </a:cubicBezTo>
                  <a:cubicBezTo>
                    <a:pt x="6805490" y="1177014"/>
                    <a:pt x="6842206" y="1172695"/>
                    <a:pt x="6932917" y="1179174"/>
                  </a:cubicBezTo>
                  <a:cubicBezTo>
                    <a:pt x="7023628" y="1185653"/>
                    <a:pt x="7142416" y="1209409"/>
                    <a:pt x="7256885" y="1218048"/>
                  </a:cubicBezTo>
                  <a:cubicBezTo>
                    <a:pt x="7371354" y="1226687"/>
                    <a:pt x="7518220" y="1226687"/>
                    <a:pt x="7619730" y="1231006"/>
                  </a:cubicBezTo>
                  <a:cubicBezTo>
                    <a:pt x="7721240" y="1235325"/>
                    <a:pt x="7865945" y="1243964"/>
                    <a:pt x="7865945" y="1243964"/>
                  </a:cubicBezTo>
                </a:path>
              </a:pathLst>
            </a:custGeom>
            <a:ln w="57150" cmpd="sng">
              <a:solidFill>
                <a:srgbClr val="00FD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1087826" y="3726732"/>
            <a:ext cx="5806561" cy="2014662"/>
            <a:chOff x="1540654" y="3739300"/>
            <a:chExt cx="5806561" cy="2014662"/>
          </a:xfrm>
        </p:grpSpPr>
        <p:sp>
          <p:nvSpPr>
            <p:cNvPr id="25" name="Freeform 24"/>
            <p:cNvSpPr/>
            <p:nvPr/>
          </p:nvSpPr>
          <p:spPr>
            <a:xfrm>
              <a:off x="1559107" y="3739300"/>
              <a:ext cx="5782264" cy="1966820"/>
            </a:xfrm>
            <a:custGeom>
              <a:avLst/>
              <a:gdLst>
                <a:gd name="connsiteX0" fmla="*/ 0 w 8319502"/>
                <a:gd name="connsiteY0" fmla="*/ 312139 h 2938976"/>
                <a:gd name="connsiteX1" fmla="*/ 298051 w 8319502"/>
                <a:gd name="connsiteY1" fmla="*/ 312139 h 2938976"/>
                <a:gd name="connsiteX2" fmla="*/ 583143 w 8319502"/>
                <a:gd name="connsiteY2" fmla="*/ 312139 h 2938976"/>
                <a:gd name="connsiteX3" fmla="*/ 1049657 w 8319502"/>
                <a:gd name="connsiteY3" fmla="*/ 286223 h 2938976"/>
                <a:gd name="connsiteX4" fmla="*/ 1438419 w 8319502"/>
                <a:gd name="connsiteY4" fmla="*/ 182560 h 2938976"/>
                <a:gd name="connsiteX5" fmla="*/ 1853098 w 8319502"/>
                <a:gd name="connsiteY5" fmla="*/ 104812 h 2938976"/>
                <a:gd name="connsiteX6" fmla="*/ 2241860 w 8319502"/>
                <a:gd name="connsiteY6" fmla="*/ 91854 h 2938976"/>
                <a:gd name="connsiteX7" fmla="*/ 2552869 w 8319502"/>
                <a:gd name="connsiteY7" fmla="*/ 169602 h 2938976"/>
                <a:gd name="connsiteX8" fmla="*/ 2786126 w 8319502"/>
                <a:gd name="connsiteY8" fmla="*/ 351013 h 2938976"/>
                <a:gd name="connsiteX9" fmla="*/ 2993466 w 8319502"/>
                <a:gd name="connsiteY9" fmla="*/ 610172 h 2938976"/>
                <a:gd name="connsiteX10" fmla="*/ 3174888 w 8319502"/>
                <a:gd name="connsiteY10" fmla="*/ 908205 h 2938976"/>
                <a:gd name="connsiteX11" fmla="*/ 3317434 w 8319502"/>
                <a:gd name="connsiteY11" fmla="*/ 1193280 h 2938976"/>
                <a:gd name="connsiteX12" fmla="*/ 3485897 w 8319502"/>
                <a:gd name="connsiteY12" fmla="*/ 1594977 h 2938976"/>
                <a:gd name="connsiteX13" fmla="*/ 3706196 w 8319502"/>
                <a:gd name="connsiteY13" fmla="*/ 2113296 h 2938976"/>
                <a:gd name="connsiteX14" fmla="*/ 3861700 w 8319502"/>
                <a:gd name="connsiteY14" fmla="*/ 2476118 h 2938976"/>
                <a:gd name="connsiteX15" fmla="*/ 3978329 w 8319502"/>
                <a:gd name="connsiteY15" fmla="*/ 2722320 h 2938976"/>
                <a:gd name="connsiteX16" fmla="*/ 4056081 w 8319502"/>
                <a:gd name="connsiteY16" fmla="*/ 2890773 h 2938976"/>
                <a:gd name="connsiteX17" fmla="*/ 4133833 w 8319502"/>
                <a:gd name="connsiteY17" fmla="*/ 2929647 h 2938976"/>
                <a:gd name="connsiteX18" fmla="*/ 4159751 w 8319502"/>
                <a:gd name="connsiteY18" fmla="*/ 2929647 h 2938976"/>
                <a:gd name="connsiteX19" fmla="*/ 4224545 w 8319502"/>
                <a:gd name="connsiteY19" fmla="*/ 2825983 h 2938976"/>
                <a:gd name="connsiteX20" fmla="*/ 4302297 w 8319502"/>
                <a:gd name="connsiteY20" fmla="*/ 2502034 h 2938976"/>
                <a:gd name="connsiteX21" fmla="*/ 4405967 w 8319502"/>
                <a:gd name="connsiteY21" fmla="*/ 2229917 h 2938976"/>
                <a:gd name="connsiteX22" fmla="*/ 4548513 w 8319502"/>
                <a:gd name="connsiteY22" fmla="*/ 1776389 h 2938976"/>
                <a:gd name="connsiteX23" fmla="*/ 4729935 w 8319502"/>
                <a:gd name="connsiteY23" fmla="*/ 1296944 h 2938976"/>
                <a:gd name="connsiteX24" fmla="*/ 4885440 w 8319502"/>
                <a:gd name="connsiteY24" fmla="*/ 947079 h 2938976"/>
                <a:gd name="connsiteX25" fmla="*/ 5002068 w 8319502"/>
                <a:gd name="connsiteY25" fmla="*/ 713836 h 2938976"/>
                <a:gd name="connsiteX26" fmla="*/ 5118697 w 8319502"/>
                <a:gd name="connsiteY26" fmla="*/ 493551 h 2938976"/>
                <a:gd name="connsiteX27" fmla="*/ 5274201 w 8319502"/>
                <a:gd name="connsiteY27" fmla="*/ 299181 h 2938976"/>
                <a:gd name="connsiteX28" fmla="*/ 5442665 w 8319502"/>
                <a:gd name="connsiteY28" fmla="*/ 130728 h 2938976"/>
                <a:gd name="connsiteX29" fmla="*/ 5662963 w 8319502"/>
                <a:gd name="connsiteY29" fmla="*/ 40022 h 2938976"/>
                <a:gd name="connsiteX30" fmla="*/ 5831426 w 8319502"/>
                <a:gd name="connsiteY30" fmla="*/ 1148 h 2938976"/>
                <a:gd name="connsiteX31" fmla="*/ 5999890 w 8319502"/>
                <a:gd name="connsiteY31" fmla="*/ 14106 h 2938976"/>
                <a:gd name="connsiteX32" fmla="*/ 6194271 w 8319502"/>
                <a:gd name="connsiteY32" fmla="*/ 52980 h 2938976"/>
                <a:gd name="connsiteX33" fmla="*/ 6466404 w 8319502"/>
                <a:gd name="connsiteY33" fmla="*/ 143686 h 2938976"/>
                <a:gd name="connsiteX34" fmla="*/ 6777413 w 8319502"/>
                <a:gd name="connsiteY34" fmla="*/ 260307 h 2938976"/>
                <a:gd name="connsiteX35" fmla="*/ 6945877 w 8319502"/>
                <a:gd name="connsiteY35" fmla="*/ 286223 h 2938976"/>
                <a:gd name="connsiteX36" fmla="*/ 7230969 w 8319502"/>
                <a:gd name="connsiteY36" fmla="*/ 325097 h 2938976"/>
                <a:gd name="connsiteX37" fmla="*/ 7490143 w 8319502"/>
                <a:gd name="connsiteY37" fmla="*/ 351013 h 2938976"/>
                <a:gd name="connsiteX38" fmla="*/ 7917781 w 8319502"/>
                <a:gd name="connsiteY38" fmla="*/ 325097 h 2938976"/>
                <a:gd name="connsiteX39" fmla="*/ 8319502 w 8319502"/>
                <a:gd name="connsiteY39" fmla="*/ 299181 h 293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19502" h="2938976">
                  <a:moveTo>
                    <a:pt x="0" y="312139"/>
                  </a:moveTo>
                  <a:lnTo>
                    <a:pt x="298051" y="312139"/>
                  </a:lnTo>
                  <a:cubicBezTo>
                    <a:pt x="395241" y="312139"/>
                    <a:pt x="457876" y="316458"/>
                    <a:pt x="583143" y="312139"/>
                  </a:cubicBezTo>
                  <a:cubicBezTo>
                    <a:pt x="708410" y="307820"/>
                    <a:pt x="907111" y="307819"/>
                    <a:pt x="1049657" y="286223"/>
                  </a:cubicBezTo>
                  <a:cubicBezTo>
                    <a:pt x="1192203" y="264627"/>
                    <a:pt x="1304512" y="212795"/>
                    <a:pt x="1438419" y="182560"/>
                  </a:cubicBezTo>
                  <a:cubicBezTo>
                    <a:pt x="1572326" y="152325"/>
                    <a:pt x="1719191" y="119930"/>
                    <a:pt x="1853098" y="104812"/>
                  </a:cubicBezTo>
                  <a:cubicBezTo>
                    <a:pt x="1987005" y="89694"/>
                    <a:pt x="2125232" y="81056"/>
                    <a:pt x="2241860" y="91854"/>
                  </a:cubicBezTo>
                  <a:cubicBezTo>
                    <a:pt x="2358488" y="102652"/>
                    <a:pt x="2462158" y="126409"/>
                    <a:pt x="2552869" y="169602"/>
                  </a:cubicBezTo>
                  <a:cubicBezTo>
                    <a:pt x="2643580" y="212795"/>
                    <a:pt x="2712693" y="277585"/>
                    <a:pt x="2786126" y="351013"/>
                  </a:cubicBezTo>
                  <a:cubicBezTo>
                    <a:pt x="2859559" y="424441"/>
                    <a:pt x="2928672" y="517307"/>
                    <a:pt x="2993466" y="610172"/>
                  </a:cubicBezTo>
                  <a:cubicBezTo>
                    <a:pt x="3058260" y="703037"/>
                    <a:pt x="3120893" y="811020"/>
                    <a:pt x="3174888" y="908205"/>
                  </a:cubicBezTo>
                  <a:cubicBezTo>
                    <a:pt x="3228883" y="1005390"/>
                    <a:pt x="3265599" y="1078818"/>
                    <a:pt x="3317434" y="1193280"/>
                  </a:cubicBezTo>
                  <a:cubicBezTo>
                    <a:pt x="3369269" y="1307742"/>
                    <a:pt x="3421103" y="1441641"/>
                    <a:pt x="3485897" y="1594977"/>
                  </a:cubicBezTo>
                  <a:cubicBezTo>
                    <a:pt x="3550691" y="1748313"/>
                    <a:pt x="3643562" y="1966439"/>
                    <a:pt x="3706196" y="2113296"/>
                  </a:cubicBezTo>
                  <a:cubicBezTo>
                    <a:pt x="3768830" y="2260153"/>
                    <a:pt x="3816345" y="2374614"/>
                    <a:pt x="3861700" y="2476118"/>
                  </a:cubicBezTo>
                  <a:cubicBezTo>
                    <a:pt x="3907055" y="2577622"/>
                    <a:pt x="3945932" y="2653211"/>
                    <a:pt x="3978329" y="2722320"/>
                  </a:cubicBezTo>
                  <a:cubicBezTo>
                    <a:pt x="4010726" y="2791429"/>
                    <a:pt x="4030164" y="2856219"/>
                    <a:pt x="4056081" y="2890773"/>
                  </a:cubicBezTo>
                  <a:cubicBezTo>
                    <a:pt x="4081998" y="2925327"/>
                    <a:pt x="4116555" y="2923168"/>
                    <a:pt x="4133833" y="2929647"/>
                  </a:cubicBezTo>
                  <a:cubicBezTo>
                    <a:pt x="4151111" y="2936126"/>
                    <a:pt x="4144632" y="2946924"/>
                    <a:pt x="4159751" y="2929647"/>
                  </a:cubicBezTo>
                  <a:cubicBezTo>
                    <a:pt x="4174870" y="2912370"/>
                    <a:pt x="4200787" y="2897252"/>
                    <a:pt x="4224545" y="2825983"/>
                  </a:cubicBezTo>
                  <a:cubicBezTo>
                    <a:pt x="4248303" y="2754714"/>
                    <a:pt x="4272060" y="2601378"/>
                    <a:pt x="4302297" y="2502034"/>
                  </a:cubicBezTo>
                  <a:cubicBezTo>
                    <a:pt x="4332534" y="2402690"/>
                    <a:pt x="4364931" y="2350858"/>
                    <a:pt x="4405967" y="2229917"/>
                  </a:cubicBezTo>
                  <a:cubicBezTo>
                    <a:pt x="4447003" y="2108976"/>
                    <a:pt x="4494518" y="1931884"/>
                    <a:pt x="4548513" y="1776389"/>
                  </a:cubicBezTo>
                  <a:cubicBezTo>
                    <a:pt x="4602508" y="1620894"/>
                    <a:pt x="4673781" y="1435162"/>
                    <a:pt x="4729935" y="1296944"/>
                  </a:cubicBezTo>
                  <a:cubicBezTo>
                    <a:pt x="4786089" y="1158726"/>
                    <a:pt x="4840085" y="1044264"/>
                    <a:pt x="4885440" y="947079"/>
                  </a:cubicBezTo>
                  <a:cubicBezTo>
                    <a:pt x="4930795" y="849894"/>
                    <a:pt x="4963192" y="789424"/>
                    <a:pt x="5002068" y="713836"/>
                  </a:cubicBezTo>
                  <a:cubicBezTo>
                    <a:pt x="5040944" y="638248"/>
                    <a:pt x="5073342" y="562660"/>
                    <a:pt x="5118697" y="493551"/>
                  </a:cubicBezTo>
                  <a:cubicBezTo>
                    <a:pt x="5164052" y="424442"/>
                    <a:pt x="5220206" y="359651"/>
                    <a:pt x="5274201" y="299181"/>
                  </a:cubicBezTo>
                  <a:cubicBezTo>
                    <a:pt x="5328196" y="238711"/>
                    <a:pt x="5377871" y="173921"/>
                    <a:pt x="5442665" y="130728"/>
                  </a:cubicBezTo>
                  <a:cubicBezTo>
                    <a:pt x="5507459" y="87535"/>
                    <a:pt x="5598170" y="61619"/>
                    <a:pt x="5662963" y="40022"/>
                  </a:cubicBezTo>
                  <a:cubicBezTo>
                    <a:pt x="5727756" y="18425"/>
                    <a:pt x="5775271" y="5467"/>
                    <a:pt x="5831426" y="1148"/>
                  </a:cubicBezTo>
                  <a:cubicBezTo>
                    <a:pt x="5887581" y="-3171"/>
                    <a:pt x="5939416" y="5467"/>
                    <a:pt x="5999890" y="14106"/>
                  </a:cubicBezTo>
                  <a:cubicBezTo>
                    <a:pt x="6060364" y="22745"/>
                    <a:pt x="6116519" y="31383"/>
                    <a:pt x="6194271" y="52980"/>
                  </a:cubicBezTo>
                  <a:cubicBezTo>
                    <a:pt x="6272023" y="74577"/>
                    <a:pt x="6369214" y="109132"/>
                    <a:pt x="6466404" y="143686"/>
                  </a:cubicBezTo>
                  <a:cubicBezTo>
                    <a:pt x="6563594" y="178240"/>
                    <a:pt x="6697501" y="236551"/>
                    <a:pt x="6777413" y="260307"/>
                  </a:cubicBezTo>
                  <a:cubicBezTo>
                    <a:pt x="6857325" y="284063"/>
                    <a:pt x="6945877" y="286223"/>
                    <a:pt x="6945877" y="286223"/>
                  </a:cubicBezTo>
                  <a:lnTo>
                    <a:pt x="7230969" y="325097"/>
                  </a:lnTo>
                  <a:cubicBezTo>
                    <a:pt x="7321680" y="335895"/>
                    <a:pt x="7375674" y="351013"/>
                    <a:pt x="7490143" y="351013"/>
                  </a:cubicBezTo>
                  <a:cubicBezTo>
                    <a:pt x="7604612" y="351013"/>
                    <a:pt x="7917781" y="325097"/>
                    <a:pt x="7917781" y="325097"/>
                  </a:cubicBezTo>
                  <a:lnTo>
                    <a:pt x="8319502" y="299181"/>
                  </a:lnTo>
                </a:path>
              </a:pathLst>
            </a:custGeom>
            <a:ln w="5715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540654" y="3758030"/>
              <a:ext cx="5806561" cy="1995932"/>
            </a:xfrm>
            <a:custGeom>
              <a:avLst/>
              <a:gdLst>
                <a:gd name="connsiteX0" fmla="*/ 0 w 7891863"/>
                <a:gd name="connsiteY0" fmla="*/ 265901 h 2792722"/>
                <a:gd name="connsiteX1" fmla="*/ 362844 w 7891863"/>
                <a:gd name="connsiteY1" fmla="*/ 291816 h 2792722"/>
                <a:gd name="connsiteX2" fmla="*/ 712730 w 7891863"/>
                <a:gd name="connsiteY2" fmla="*/ 330690 h 2792722"/>
                <a:gd name="connsiteX3" fmla="*/ 1088533 w 7891863"/>
                <a:gd name="connsiteY3" fmla="*/ 317732 h 2792722"/>
                <a:gd name="connsiteX4" fmla="*/ 1516171 w 7891863"/>
                <a:gd name="connsiteY4" fmla="*/ 227027 h 2792722"/>
                <a:gd name="connsiteX5" fmla="*/ 1866056 w 7891863"/>
                <a:gd name="connsiteY5" fmla="*/ 123363 h 2792722"/>
                <a:gd name="connsiteX6" fmla="*/ 2241859 w 7891863"/>
                <a:gd name="connsiteY6" fmla="*/ 19699 h 2792722"/>
                <a:gd name="connsiteX7" fmla="*/ 2449199 w 7891863"/>
                <a:gd name="connsiteY7" fmla="*/ 6741 h 2792722"/>
                <a:gd name="connsiteX8" fmla="*/ 2773167 w 7891863"/>
                <a:gd name="connsiteY8" fmla="*/ 97447 h 2792722"/>
                <a:gd name="connsiteX9" fmla="*/ 2980507 w 7891863"/>
                <a:gd name="connsiteY9" fmla="*/ 239985 h 2792722"/>
                <a:gd name="connsiteX10" fmla="*/ 3148970 w 7891863"/>
                <a:gd name="connsiteY10" fmla="*/ 499144 h 2792722"/>
                <a:gd name="connsiteX11" fmla="*/ 3343351 w 7891863"/>
                <a:gd name="connsiteY11" fmla="*/ 887883 h 2792722"/>
                <a:gd name="connsiteX12" fmla="*/ 3511814 w 7891863"/>
                <a:gd name="connsiteY12" fmla="*/ 1328453 h 2792722"/>
                <a:gd name="connsiteX13" fmla="*/ 3654360 w 7891863"/>
                <a:gd name="connsiteY13" fmla="*/ 1781982 h 2792722"/>
                <a:gd name="connsiteX14" fmla="*/ 3796906 w 7891863"/>
                <a:gd name="connsiteY14" fmla="*/ 2222552 h 2792722"/>
                <a:gd name="connsiteX15" fmla="*/ 3913535 w 7891863"/>
                <a:gd name="connsiteY15" fmla="*/ 2637207 h 2792722"/>
                <a:gd name="connsiteX16" fmla="*/ 3939452 w 7891863"/>
                <a:gd name="connsiteY16" fmla="*/ 2753829 h 2792722"/>
                <a:gd name="connsiteX17" fmla="*/ 3978329 w 7891863"/>
                <a:gd name="connsiteY17" fmla="*/ 2792703 h 2792722"/>
                <a:gd name="connsiteX18" fmla="*/ 4056081 w 7891863"/>
                <a:gd name="connsiteY18" fmla="*/ 2753829 h 2792722"/>
                <a:gd name="connsiteX19" fmla="*/ 4211586 w 7891863"/>
                <a:gd name="connsiteY19" fmla="*/ 2546501 h 2792722"/>
                <a:gd name="connsiteX20" fmla="*/ 4444843 w 7891863"/>
                <a:gd name="connsiteY20" fmla="*/ 2105931 h 2792722"/>
                <a:gd name="connsiteX21" fmla="*/ 4639223 w 7891863"/>
                <a:gd name="connsiteY21" fmla="*/ 1691276 h 2792722"/>
                <a:gd name="connsiteX22" fmla="*/ 4781769 w 7891863"/>
                <a:gd name="connsiteY22" fmla="*/ 1315495 h 2792722"/>
                <a:gd name="connsiteX23" fmla="*/ 4976150 w 7891863"/>
                <a:gd name="connsiteY23" fmla="*/ 913799 h 2792722"/>
                <a:gd name="connsiteX24" fmla="*/ 5170531 w 7891863"/>
                <a:gd name="connsiteY24" fmla="*/ 628723 h 2792722"/>
                <a:gd name="connsiteX25" fmla="*/ 5313077 w 7891863"/>
                <a:gd name="connsiteY25" fmla="*/ 421396 h 2792722"/>
                <a:gd name="connsiteX26" fmla="*/ 5494499 w 7891863"/>
                <a:gd name="connsiteY26" fmla="*/ 252943 h 2792722"/>
                <a:gd name="connsiteX27" fmla="*/ 5701839 w 7891863"/>
                <a:gd name="connsiteY27" fmla="*/ 136321 h 2792722"/>
                <a:gd name="connsiteX28" fmla="*/ 5896220 w 7891863"/>
                <a:gd name="connsiteY28" fmla="*/ 97447 h 2792722"/>
                <a:gd name="connsiteX29" fmla="*/ 6129477 w 7891863"/>
                <a:gd name="connsiteY29" fmla="*/ 97447 h 2792722"/>
                <a:gd name="connsiteX30" fmla="*/ 6427527 w 7891863"/>
                <a:gd name="connsiteY30" fmla="*/ 162237 h 2792722"/>
                <a:gd name="connsiteX31" fmla="*/ 6764454 w 7891863"/>
                <a:gd name="connsiteY31" fmla="*/ 214069 h 2792722"/>
                <a:gd name="connsiteX32" fmla="*/ 6971794 w 7891863"/>
                <a:gd name="connsiteY32" fmla="*/ 239985 h 2792722"/>
                <a:gd name="connsiteX33" fmla="*/ 7243927 w 7891863"/>
                <a:gd name="connsiteY33" fmla="*/ 278859 h 2792722"/>
                <a:gd name="connsiteX34" fmla="*/ 7554936 w 7891863"/>
                <a:gd name="connsiteY34" fmla="*/ 291816 h 2792722"/>
                <a:gd name="connsiteX35" fmla="*/ 7891863 w 7891863"/>
                <a:gd name="connsiteY35" fmla="*/ 291816 h 279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91863" h="2792722">
                  <a:moveTo>
                    <a:pt x="0" y="265901"/>
                  </a:moveTo>
                  <a:lnTo>
                    <a:pt x="362844" y="291816"/>
                  </a:lnTo>
                  <a:cubicBezTo>
                    <a:pt x="481632" y="302614"/>
                    <a:pt x="591782" y="326371"/>
                    <a:pt x="712730" y="330690"/>
                  </a:cubicBezTo>
                  <a:cubicBezTo>
                    <a:pt x="833678" y="335009"/>
                    <a:pt x="954626" y="335009"/>
                    <a:pt x="1088533" y="317732"/>
                  </a:cubicBezTo>
                  <a:cubicBezTo>
                    <a:pt x="1222440" y="300455"/>
                    <a:pt x="1386584" y="259422"/>
                    <a:pt x="1516171" y="227027"/>
                  </a:cubicBezTo>
                  <a:cubicBezTo>
                    <a:pt x="1645758" y="194632"/>
                    <a:pt x="1866056" y="123363"/>
                    <a:pt x="1866056" y="123363"/>
                  </a:cubicBezTo>
                  <a:cubicBezTo>
                    <a:pt x="1987004" y="88808"/>
                    <a:pt x="2144669" y="39136"/>
                    <a:pt x="2241859" y="19699"/>
                  </a:cubicBezTo>
                  <a:cubicBezTo>
                    <a:pt x="2339050" y="262"/>
                    <a:pt x="2360648" y="-6217"/>
                    <a:pt x="2449199" y="6741"/>
                  </a:cubicBezTo>
                  <a:cubicBezTo>
                    <a:pt x="2537750" y="19699"/>
                    <a:pt x="2684616" y="58573"/>
                    <a:pt x="2773167" y="97447"/>
                  </a:cubicBezTo>
                  <a:cubicBezTo>
                    <a:pt x="2861718" y="136321"/>
                    <a:pt x="2917873" y="173036"/>
                    <a:pt x="2980507" y="239985"/>
                  </a:cubicBezTo>
                  <a:cubicBezTo>
                    <a:pt x="3043141" y="306934"/>
                    <a:pt x="3088496" y="391161"/>
                    <a:pt x="3148970" y="499144"/>
                  </a:cubicBezTo>
                  <a:cubicBezTo>
                    <a:pt x="3209444" y="607127"/>
                    <a:pt x="3282877" y="749665"/>
                    <a:pt x="3343351" y="887883"/>
                  </a:cubicBezTo>
                  <a:cubicBezTo>
                    <a:pt x="3403825" y="1026101"/>
                    <a:pt x="3459979" y="1179437"/>
                    <a:pt x="3511814" y="1328453"/>
                  </a:cubicBezTo>
                  <a:cubicBezTo>
                    <a:pt x="3563649" y="1477469"/>
                    <a:pt x="3606845" y="1632966"/>
                    <a:pt x="3654360" y="1781982"/>
                  </a:cubicBezTo>
                  <a:cubicBezTo>
                    <a:pt x="3701875" y="1930998"/>
                    <a:pt x="3753710" y="2080015"/>
                    <a:pt x="3796906" y="2222552"/>
                  </a:cubicBezTo>
                  <a:cubicBezTo>
                    <a:pt x="3840102" y="2365089"/>
                    <a:pt x="3889777" y="2548661"/>
                    <a:pt x="3913535" y="2637207"/>
                  </a:cubicBezTo>
                  <a:cubicBezTo>
                    <a:pt x="3937293" y="2725753"/>
                    <a:pt x="3928653" y="2727913"/>
                    <a:pt x="3939452" y="2753829"/>
                  </a:cubicBezTo>
                  <a:cubicBezTo>
                    <a:pt x="3950251" y="2779745"/>
                    <a:pt x="3958891" y="2792703"/>
                    <a:pt x="3978329" y="2792703"/>
                  </a:cubicBezTo>
                  <a:cubicBezTo>
                    <a:pt x="3997767" y="2792703"/>
                    <a:pt x="4017205" y="2794863"/>
                    <a:pt x="4056081" y="2753829"/>
                  </a:cubicBezTo>
                  <a:cubicBezTo>
                    <a:pt x="4094957" y="2712795"/>
                    <a:pt x="4146792" y="2654484"/>
                    <a:pt x="4211586" y="2546501"/>
                  </a:cubicBezTo>
                  <a:cubicBezTo>
                    <a:pt x="4276380" y="2438518"/>
                    <a:pt x="4373570" y="2248468"/>
                    <a:pt x="4444843" y="2105931"/>
                  </a:cubicBezTo>
                  <a:cubicBezTo>
                    <a:pt x="4516116" y="1963394"/>
                    <a:pt x="4583069" y="1823015"/>
                    <a:pt x="4639223" y="1691276"/>
                  </a:cubicBezTo>
                  <a:cubicBezTo>
                    <a:pt x="4695377" y="1559537"/>
                    <a:pt x="4725615" y="1445074"/>
                    <a:pt x="4781769" y="1315495"/>
                  </a:cubicBezTo>
                  <a:cubicBezTo>
                    <a:pt x="4837923" y="1185916"/>
                    <a:pt x="4911356" y="1028261"/>
                    <a:pt x="4976150" y="913799"/>
                  </a:cubicBezTo>
                  <a:cubicBezTo>
                    <a:pt x="5040944" y="799337"/>
                    <a:pt x="5170531" y="628723"/>
                    <a:pt x="5170531" y="628723"/>
                  </a:cubicBezTo>
                  <a:cubicBezTo>
                    <a:pt x="5226685" y="546656"/>
                    <a:pt x="5259082" y="484026"/>
                    <a:pt x="5313077" y="421396"/>
                  </a:cubicBezTo>
                  <a:cubicBezTo>
                    <a:pt x="5367072" y="358766"/>
                    <a:pt x="5429705" y="300455"/>
                    <a:pt x="5494499" y="252943"/>
                  </a:cubicBezTo>
                  <a:cubicBezTo>
                    <a:pt x="5559293" y="205431"/>
                    <a:pt x="5634886" y="162237"/>
                    <a:pt x="5701839" y="136321"/>
                  </a:cubicBezTo>
                  <a:cubicBezTo>
                    <a:pt x="5768792" y="110405"/>
                    <a:pt x="5824947" y="103926"/>
                    <a:pt x="5896220" y="97447"/>
                  </a:cubicBezTo>
                  <a:cubicBezTo>
                    <a:pt x="5967493" y="90968"/>
                    <a:pt x="6040926" y="86649"/>
                    <a:pt x="6129477" y="97447"/>
                  </a:cubicBezTo>
                  <a:cubicBezTo>
                    <a:pt x="6218028" y="108245"/>
                    <a:pt x="6321698" y="142800"/>
                    <a:pt x="6427527" y="162237"/>
                  </a:cubicBezTo>
                  <a:cubicBezTo>
                    <a:pt x="6533356" y="181674"/>
                    <a:pt x="6673743" y="201111"/>
                    <a:pt x="6764454" y="214069"/>
                  </a:cubicBezTo>
                  <a:cubicBezTo>
                    <a:pt x="6855165" y="227027"/>
                    <a:pt x="6971794" y="239985"/>
                    <a:pt x="6971794" y="239985"/>
                  </a:cubicBezTo>
                  <a:cubicBezTo>
                    <a:pt x="7051706" y="250783"/>
                    <a:pt x="7146737" y="270221"/>
                    <a:pt x="7243927" y="278859"/>
                  </a:cubicBezTo>
                  <a:cubicBezTo>
                    <a:pt x="7341117" y="287498"/>
                    <a:pt x="7446947" y="289657"/>
                    <a:pt x="7554936" y="291816"/>
                  </a:cubicBezTo>
                  <a:cubicBezTo>
                    <a:pt x="7662925" y="293975"/>
                    <a:pt x="7891863" y="291816"/>
                    <a:pt x="7891863" y="291816"/>
                  </a:cubicBezTo>
                </a:path>
              </a:pathLst>
            </a:custGeom>
            <a:ln w="5715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1383073" y="123977"/>
            <a:ext cx="6248408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32" name="Group 20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33" name="Picture 32" descr="tail.wags.the.dog.carto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36" name="Oval 35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38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112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48" name="Cube 147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Cube 148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Cube 149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Cube 150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42" name="Cube 141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Cube 142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Cube 143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Cube 144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Cube 145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Cube 146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36" name="Cube 13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Cube 13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Cube 13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Cube 13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Cube 139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Cube 140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30" name="Up-Down Arrow 12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1" name="Up-Down Arrow 13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2" name="Up-Down Arrow 13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3" name="Up-Down Arrow 13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4" name="Up-Down Arrow 13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5" name="Up-Down Arrow 13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16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24" name="Up-Down Arrow 123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5" name="Up-Down Arrow 124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6" name="Up-Down Arrow 125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7" name="Up-Down Arrow 126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8" name="Up-Down Arrow 127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9" name="Up-Down Arrow 128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17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18" name="Up-Down Arrow 11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9" name="Up-Down Arrow 11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0" name="Up-Down Arrow 11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1" name="Up-Down Arrow 12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2" name="Up-Down Arrow 12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3" name="Up-Down Arrow 12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39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40" name="Cube 39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ube 98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Cube 101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Cube 104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Cube 107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Cube 108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Cube 109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Cube 110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54" name="TextBox 153"/>
          <p:cNvSpPr txBox="1"/>
          <p:nvPr/>
        </p:nvSpPr>
        <p:spPr>
          <a:xfrm>
            <a:off x="2967134" y="1274022"/>
            <a:ext cx="197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Cross-correlation</a:t>
            </a:r>
            <a:endParaRPr lang="en-US" sz="2000" dirty="0"/>
          </a:p>
        </p:txBody>
      </p:sp>
      <p:sp>
        <p:nvSpPr>
          <p:cNvPr id="155" name="TextBox 154"/>
          <p:cNvSpPr txBox="1"/>
          <p:nvPr/>
        </p:nvSpPr>
        <p:spPr>
          <a:xfrm>
            <a:off x="3104023" y="6374651"/>
            <a:ext cx="1679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ead / lag time</a:t>
            </a:r>
            <a:endParaRPr lang="en-US" sz="2000" dirty="0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7141687" y="1834040"/>
            <a:ext cx="389775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7543470" y="1548382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SST</a:t>
            </a:r>
            <a:endParaRPr lang="en-US" sz="2400" dirty="0"/>
          </a:p>
        </p:txBody>
      </p:sp>
      <p:grpSp>
        <p:nvGrpSpPr>
          <p:cNvPr id="173" name="Group 172"/>
          <p:cNvGrpSpPr/>
          <p:nvPr/>
        </p:nvGrpSpPr>
        <p:grpSpPr>
          <a:xfrm>
            <a:off x="7157860" y="1887783"/>
            <a:ext cx="1564631" cy="461665"/>
            <a:chOff x="7157860" y="1887783"/>
            <a:chExt cx="1564631" cy="461665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7157860" y="2173441"/>
              <a:ext cx="389775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7559643" y="1887783"/>
              <a:ext cx="11628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dSST</a:t>
              </a:r>
              <a:r>
                <a:rPr lang="en-US" sz="2400" dirty="0" smtClean="0"/>
                <a:t>/</a:t>
              </a:r>
              <a:r>
                <a:rPr lang="en-US" sz="2400" dirty="0" err="1" smtClean="0"/>
                <a:t>dt</a:t>
              </a:r>
              <a:endParaRPr lang="en-US" sz="2400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141687" y="2623906"/>
            <a:ext cx="1326099" cy="822310"/>
            <a:chOff x="7141687" y="2196356"/>
            <a:chExt cx="1326099" cy="822310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7141687" y="2482014"/>
              <a:ext cx="389775" cy="0"/>
            </a:xfrm>
            <a:prstGeom prst="line">
              <a:avLst/>
            </a:prstGeom>
            <a:ln w="5715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7543470" y="2196356"/>
              <a:ext cx="587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LW</a:t>
              </a:r>
              <a:endParaRPr lang="en-US" sz="2400" dirty="0"/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7142252" y="2842659"/>
              <a:ext cx="389775" cy="0"/>
            </a:xfrm>
            <a:prstGeom prst="line">
              <a:avLst/>
            </a:pr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7544035" y="2557001"/>
              <a:ext cx="923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latent</a:t>
              </a:r>
              <a:endParaRPr lang="en-US" sz="2400" dirty="0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7142252" y="3331972"/>
            <a:ext cx="1598709" cy="822310"/>
            <a:chOff x="7141687" y="2196356"/>
            <a:chExt cx="1598709" cy="822310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7141687" y="2482014"/>
              <a:ext cx="389775" cy="0"/>
            </a:xfrm>
            <a:prstGeom prst="line">
              <a:avLst/>
            </a:pr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7543470" y="2196356"/>
              <a:ext cx="5998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</a:t>
              </a:r>
              <a:r>
                <a:rPr lang="en-US" sz="2400" dirty="0" smtClean="0"/>
                <a:t>W</a:t>
              </a:r>
              <a:endParaRPr lang="en-US" sz="2400" dirty="0"/>
            </a:p>
          </p:txBody>
        </p:sp>
        <p:cxnSp>
          <p:nvCxnSpPr>
            <p:cNvPr id="171" name="Straight Connector 170"/>
            <p:cNvCxnSpPr/>
            <p:nvPr/>
          </p:nvCxnSpPr>
          <p:spPr>
            <a:xfrm>
              <a:off x="7142252" y="2842659"/>
              <a:ext cx="389775" cy="0"/>
            </a:xfrm>
            <a:prstGeom prst="line">
              <a:avLst/>
            </a:prstGeom>
            <a:ln w="57150" cmpd="sng">
              <a:solidFill>
                <a:srgbClr val="00FD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7544035" y="2557001"/>
              <a:ext cx="1196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sensible</a:t>
              </a:r>
              <a:endParaRPr lang="en-US" sz="2400" dirty="0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7155955" y="2221506"/>
            <a:ext cx="1701436" cy="461665"/>
            <a:chOff x="7155955" y="2221506"/>
            <a:chExt cx="1701436" cy="461665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7155955" y="2507164"/>
              <a:ext cx="389775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7582884" y="2221506"/>
              <a:ext cx="1274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Net heat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20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59688" y="123977"/>
            <a:ext cx="5971793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800000"/>
                </a:solidFill>
              </a:rPr>
              <a:t>The Slab Ocean El Niño Dynamics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12" name="Picture 11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fig4.echam5-slabs.sst.wind.mean.compo.on.eps"/>
          <p:cNvPicPr>
            <a:picLocks noChangeAspect="1"/>
          </p:cNvPicPr>
          <p:nvPr/>
        </p:nvPicPr>
        <p:blipFill>
          <a:blip r:embed="rId3"/>
          <a:srcRect l="55069" t="15496" r="5965" b="4925"/>
          <a:stretch>
            <a:fillRect/>
          </a:stretch>
        </p:blipFill>
        <p:spPr>
          <a:xfrm rot="5400000">
            <a:off x="2854801" y="314414"/>
            <a:ext cx="2840390" cy="6712970"/>
          </a:xfrm>
          <a:prstGeom prst="rect">
            <a:avLst/>
          </a:prstGeom>
          <a:scene3d>
            <a:camera prst="perspectiveFront" fov="6300000">
              <a:rot lat="0" lon="3600000" rev="0"/>
            </a:camera>
            <a:lightRig rig="threePt" dir="t"/>
          </a:scene3d>
        </p:spPr>
      </p:pic>
      <p:sp>
        <p:nvSpPr>
          <p:cNvPr id="13" name="Rectangle 12"/>
          <p:cNvSpPr/>
          <p:nvPr/>
        </p:nvSpPr>
        <p:spPr>
          <a:xfrm>
            <a:off x="2804455" y="2066038"/>
            <a:ext cx="2980804" cy="523220"/>
          </a:xfrm>
          <a:prstGeom prst="rect">
            <a:avLst/>
          </a:prstGeom>
          <a:solidFill>
            <a:srgbClr val="FFD59C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Neutral mean state</a:t>
            </a:r>
            <a:endParaRPr lang="en-US" sz="2800" dirty="0"/>
          </a:p>
        </p:txBody>
      </p:sp>
      <p:grpSp>
        <p:nvGrpSpPr>
          <p:cNvPr id="3" name="Group 29"/>
          <p:cNvGrpSpPr/>
          <p:nvPr/>
        </p:nvGrpSpPr>
        <p:grpSpPr>
          <a:xfrm>
            <a:off x="0" y="2071018"/>
            <a:ext cx="9144000" cy="3020076"/>
            <a:chOff x="0" y="2071018"/>
            <a:chExt cx="9144000" cy="3020076"/>
          </a:xfrm>
        </p:grpSpPr>
        <p:grpSp>
          <p:nvGrpSpPr>
            <p:cNvPr id="5" name="Group 27"/>
            <p:cNvGrpSpPr/>
            <p:nvPr/>
          </p:nvGrpSpPr>
          <p:grpSpPr>
            <a:xfrm>
              <a:off x="0" y="2246933"/>
              <a:ext cx="9144000" cy="2844161"/>
              <a:chOff x="0" y="2246933"/>
              <a:chExt cx="9144000" cy="284416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0" y="2589258"/>
                <a:ext cx="9144000" cy="2501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13"/>
              <p:cNvGrpSpPr/>
              <p:nvPr/>
            </p:nvGrpSpPr>
            <p:grpSpPr>
              <a:xfrm>
                <a:off x="918511" y="2246933"/>
                <a:ext cx="6606736" cy="2840390"/>
                <a:chOff x="1739580" y="1432654"/>
                <a:chExt cx="5422985" cy="2335197"/>
              </a:xfrm>
            </p:grpSpPr>
            <p:pic>
              <p:nvPicPr>
                <p:cNvPr id="16" name="Picture 15" descr="fig4.echam5-slabs.sst.wind.mean.compo.on.eps"/>
                <p:cNvPicPr>
                  <a:picLocks noChangeAspect="1"/>
                </p:cNvPicPr>
                <p:nvPr/>
              </p:nvPicPr>
              <p:blipFill>
                <a:blip r:embed="rId3"/>
                <a:srcRect l="3863" t="16000" r="56733" b="4925"/>
                <a:stretch>
                  <a:fillRect/>
                </a:stretch>
              </p:blipFill>
              <p:spPr>
                <a:xfrm rot="5400000">
                  <a:off x="3283474" y="-111240"/>
                  <a:ext cx="2335197" cy="5422985"/>
                </a:xfrm>
                <a:prstGeom prst="rect">
                  <a:avLst/>
                </a:prstGeom>
                <a:scene3d>
                  <a:camera prst="perspectiveFront" fov="6300000">
                    <a:rot lat="0" lon="3600000" rev="0"/>
                  </a:camera>
                  <a:lightRig rig="threePt" dir="t"/>
                </a:scene3d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5283798" y="2374905"/>
                  <a:ext cx="1020008" cy="3371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 cmpd="sng">
                  <a:solidFill>
                    <a:srgbClr val="800000"/>
                  </a:solidFill>
                </a:ln>
                <a:scene3d>
                  <a:camera prst="perspectiveFront">
                    <a:rot lat="18599991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Up Arrow 17"/>
                <p:cNvSpPr/>
                <p:nvPr/>
              </p:nvSpPr>
              <p:spPr>
                <a:xfrm rot="5400000">
                  <a:off x="4045823" y="2215237"/>
                  <a:ext cx="376134" cy="617586"/>
                </a:xfrm>
                <a:prstGeom prst="upArrow">
                  <a:avLst/>
                </a:prstGeom>
                <a:solidFill>
                  <a:srgbClr val="FF6600"/>
                </a:solidFill>
                <a:ln w="285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perspectiveFront" fov="2700000">
                    <a:rot lat="0" lon="3600000" rev="21599965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Up Arrow 18"/>
                <p:cNvSpPr/>
                <p:nvPr/>
              </p:nvSpPr>
              <p:spPr>
                <a:xfrm>
                  <a:off x="4994914" y="2543346"/>
                  <a:ext cx="470947" cy="493251"/>
                </a:xfrm>
                <a:prstGeom prst="upArrow">
                  <a:avLst/>
                </a:prstGeom>
                <a:solidFill>
                  <a:srgbClr val="FF6600"/>
                </a:solidFill>
                <a:ln w="285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perspectiveFront" fov="7200000">
                    <a:rot lat="17699988" lon="67" rev="21599896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Up Arrow 19"/>
                <p:cNvSpPr/>
                <p:nvPr/>
              </p:nvSpPr>
              <p:spPr>
                <a:xfrm rot="10800000">
                  <a:off x="4994914" y="2017953"/>
                  <a:ext cx="470947" cy="493251"/>
                </a:xfrm>
                <a:prstGeom prst="upArrow">
                  <a:avLst/>
                </a:prstGeom>
                <a:solidFill>
                  <a:srgbClr val="FF6600"/>
                </a:solidFill>
                <a:ln w="285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perspectiveFront" fov="7200000">
                    <a:rot lat="17699988" lon="67" rev="21599896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ihandform 35"/>
                <p:cNvSpPr/>
                <p:nvPr/>
              </p:nvSpPr>
              <p:spPr>
                <a:xfrm>
                  <a:off x="4255998" y="1960384"/>
                  <a:ext cx="612723" cy="209218"/>
                </a:xfrm>
                <a:custGeom>
                  <a:avLst/>
                  <a:gdLst>
                    <a:gd name="connsiteX0" fmla="*/ 95250 w 1399170"/>
                    <a:gd name="connsiteY0" fmla="*/ 390525 h 614363"/>
                    <a:gd name="connsiteX1" fmla="*/ 66675 w 1399170"/>
                    <a:gd name="connsiteY1" fmla="*/ 371475 h 614363"/>
                    <a:gd name="connsiteX2" fmla="*/ 28575 w 1399170"/>
                    <a:gd name="connsiteY2" fmla="*/ 328613 h 614363"/>
                    <a:gd name="connsiteX3" fmla="*/ 19050 w 1399170"/>
                    <a:gd name="connsiteY3" fmla="*/ 300038 h 614363"/>
                    <a:gd name="connsiteX4" fmla="*/ 14288 w 1399170"/>
                    <a:gd name="connsiteY4" fmla="*/ 285750 h 614363"/>
                    <a:gd name="connsiteX5" fmla="*/ 19050 w 1399170"/>
                    <a:gd name="connsiteY5" fmla="*/ 228600 h 614363"/>
                    <a:gd name="connsiteX6" fmla="*/ 38100 w 1399170"/>
                    <a:gd name="connsiteY6" fmla="*/ 200025 h 614363"/>
                    <a:gd name="connsiteX7" fmla="*/ 57150 w 1399170"/>
                    <a:gd name="connsiteY7" fmla="*/ 171450 h 614363"/>
                    <a:gd name="connsiteX8" fmla="*/ 66675 w 1399170"/>
                    <a:gd name="connsiteY8" fmla="*/ 152400 h 614363"/>
                    <a:gd name="connsiteX9" fmla="*/ 71438 w 1399170"/>
                    <a:gd name="connsiteY9" fmla="*/ 138113 h 614363"/>
                    <a:gd name="connsiteX10" fmla="*/ 114300 w 1399170"/>
                    <a:gd name="connsiteY10" fmla="*/ 119063 h 614363"/>
                    <a:gd name="connsiteX11" fmla="*/ 128588 w 1399170"/>
                    <a:gd name="connsiteY11" fmla="*/ 114300 h 614363"/>
                    <a:gd name="connsiteX12" fmla="*/ 142875 w 1399170"/>
                    <a:gd name="connsiteY12" fmla="*/ 104775 h 614363"/>
                    <a:gd name="connsiteX13" fmla="*/ 171450 w 1399170"/>
                    <a:gd name="connsiteY13" fmla="*/ 95250 h 614363"/>
                    <a:gd name="connsiteX14" fmla="*/ 185738 w 1399170"/>
                    <a:gd name="connsiteY14" fmla="*/ 90488 h 614363"/>
                    <a:gd name="connsiteX15" fmla="*/ 328613 w 1399170"/>
                    <a:gd name="connsiteY15" fmla="*/ 100013 h 614363"/>
                    <a:gd name="connsiteX16" fmla="*/ 357188 w 1399170"/>
                    <a:gd name="connsiteY16" fmla="*/ 109538 h 614363"/>
                    <a:gd name="connsiteX17" fmla="*/ 371475 w 1399170"/>
                    <a:gd name="connsiteY17" fmla="*/ 119063 h 614363"/>
                    <a:gd name="connsiteX18" fmla="*/ 400050 w 1399170"/>
                    <a:gd name="connsiteY18" fmla="*/ 142875 h 614363"/>
                    <a:gd name="connsiteX19" fmla="*/ 419100 w 1399170"/>
                    <a:gd name="connsiteY19" fmla="*/ 171450 h 614363"/>
                    <a:gd name="connsiteX20" fmla="*/ 447675 w 1399170"/>
                    <a:gd name="connsiteY20" fmla="*/ 195263 h 614363"/>
                    <a:gd name="connsiteX21" fmla="*/ 457200 w 1399170"/>
                    <a:gd name="connsiteY21" fmla="*/ 223838 h 614363"/>
                    <a:gd name="connsiteX22" fmla="*/ 447675 w 1399170"/>
                    <a:gd name="connsiteY22" fmla="*/ 238125 h 614363"/>
                    <a:gd name="connsiteX23" fmla="*/ 452438 w 1399170"/>
                    <a:gd name="connsiteY23" fmla="*/ 223838 h 614363"/>
                    <a:gd name="connsiteX24" fmla="*/ 438150 w 1399170"/>
                    <a:gd name="connsiteY24" fmla="*/ 180975 h 614363"/>
                    <a:gd name="connsiteX25" fmla="*/ 433388 w 1399170"/>
                    <a:gd name="connsiteY25" fmla="*/ 166688 h 614363"/>
                    <a:gd name="connsiteX26" fmla="*/ 447675 w 1399170"/>
                    <a:gd name="connsiteY26" fmla="*/ 71438 h 614363"/>
                    <a:gd name="connsiteX27" fmla="*/ 452438 w 1399170"/>
                    <a:gd name="connsiteY27" fmla="*/ 57150 h 614363"/>
                    <a:gd name="connsiteX28" fmla="*/ 457200 w 1399170"/>
                    <a:gd name="connsiteY28" fmla="*/ 42863 h 614363"/>
                    <a:gd name="connsiteX29" fmla="*/ 471488 w 1399170"/>
                    <a:gd name="connsiteY29" fmla="*/ 33338 h 614363"/>
                    <a:gd name="connsiteX30" fmla="*/ 490538 w 1399170"/>
                    <a:gd name="connsiteY30" fmla="*/ 19050 h 614363"/>
                    <a:gd name="connsiteX31" fmla="*/ 519113 w 1399170"/>
                    <a:gd name="connsiteY31" fmla="*/ 9525 h 614363"/>
                    <a:gd name="connsiteX32" fmla="*/ 533400 w 1399170"/>
                    <a:gd name="connsiteY32" fmla="*/ 4763 h 614363"/>
                    <a:gd name="connsiteX33" fmla="*/ 547688 w 1399170"/>
                    <a:gd name="connsiteY33" fmla="*/ 0 h 614363"/>
                    <a:gd name="connsiteX34" fmla="*/ 642938 w 1399170"/>
                    <a:gd name="connsiteY34" fmla="*/ 4763 h 614363"/>
                    <a:gd name="connsiteX35" fmla="*/ 666750 w 1399170"/>
                    <a:gd name="connsiteY35" fmla="*/ 9525 h 614363"/>
                    <a:gd name="connsiteX36" fmla="*/ 681038 w 1399170"/>
                    <a:gd name="connsiteY36" fmla="*/ 19050 h 614363"/>
                    <a:gd name="connsiteX37" fmla="*/ 709613 w 1399170"/>
                    <a:gd name="connsiteY37" fmla="*/ 28575 h 614363"/>
                    <a:gd name="connsiteX38" fmla="*/ 723900 w 1399170"/>
                    <a:gd name="connsiteY38" fmla="*/ 33338 h 614363"/>
                    <a:gd name="connsiteX39" fmla="*/ 752475 w 1399170"/>
                    <a:gd name="connsiteY39" fmla="*/ 52388 h 614363"/>
                    <a:gd name="connsiteX40" fmla="*/ 757238 w 1399170"/>
                    <a:gd name="connsiteY40" fmla="*/ 71438 h 614363"/>
                    <a:gd name="connsiteX41" fmla="*/ 771525 w 1399170"/>
                    <a:gd name="connsiteY41" fmla="*/ 80963 h 614363"/>
                    <a:gd name="connsiteX42" fmla="*/ 781050 w 1399170"/>
                    <a:gd name="connsiteY42" fmla="*/ 95250 h 614363"/>
                    <a:gd name="connsiteX43" fmla="*/ 795338 w 1399170"/>
                    <a:gd name="connsiteY43" fmla="*/ 109538 h 614363"/>
                    <a:gd name="connsiteX44" fmla="*/ 814388 w 1399170"/>
                    <a:gd name="connsiteY44" fmla="*/ 138113 h 614363"/>
                    <a:gd name="connsiteX45" fmla="*/ 833438 w 1399170"/>
                    <a:gd name="connsiteY45" fmla="*/ 161925 h 614363"/>
                    <a:gd name="connsiteX46" fmla="*/ 842963 w 1399170"/>
                    <a:gd name="connsiteY46" fmla="*/ 176213 h 614363"/>
                    <a:gd name="connsiteX47" fmla="*/ 857250 w 1399170"/>
                    <a:gd name="connsiteY47" fmla="*/ 190500 h 614363"/>
                    <a:gd name="connsiteX48" fmla="*/ 852488 w 1399170"/>
                    <a:gd name="connsiteY48" fmla="*/ 233363 h 614363"/>
                    <a:gd name="connsiteX49" fmla="*/ 847725 w 1399170"/>
                    <a:gd name="connsiteY49" fmla="*/ 247650 h 614363"/>
                    <a:gd name="connsiteX50" fmla="*/ 852488 w 1399170"/>
                    <a:gd name="connsiteY50" fmla="*/ 233363 h 614363"/>
                    <a:gd name="connsiteX51" fmla="*/ 857250 w 1399170"/>
                    <a:gd name="connsiteY51" fmla="*/ 171450 h 614363"/>
                    <a:gd name="connsiteX52" fmla="*/ 862013 w 1399170"/>
                    <a:gd name="connsiteY52" fmla="*/ 157163 h 614363"/>
                    <a:gd name="connsiteX53" fmla="*/ 866775 w 1399170"/>
                    <a:gd name="connsiteY53" fmla="*/ 119063 h 614363"/>
                    <a:gd name="connsiteX54" fmla="*/ 871538 w 1399170"/>
                    <a:gd name="connsiteY54" fmla="*/ 85725 h 614363"/>
                    <a:gd name="connsiteX55" fmla="*/ 876300 w 1399170"/>
                    <a:gd name="connsiteY55" fmla="*/ 71438 h 614363"/>
                    <a:gd name="connsiteX56" fmla="*/ 933450 w 1399170"/>
                    <a:gd name="connsiteY56" fmla="*/ 42863 h 614363"/>
                    <a:gd name="connsiteX57" fmla="*/ 976313 w 1399170"/>
                    <a:gd name="connsiteY57" fmla="*/ 28575 h 614363"/>
                    <a:gd name="connsiteX58" fmla="*/ 990600 w 1399170"/>
                    <a:gd name="connsiteY58" fmla="*/ 23813 h 614363"/>
                    <a:gd name="connsiteX59" fmla="*/ 1004888 w 1399170"/>
                    <a:gd name="connsiteY59" fmla="*/ 19050 h 614363"/>
                    <a:gd name="connsiteX60" fmla="*/ 1023938 w 1399170"/>
                    <a:gd name="connsiteY60" fmla="*/ 14288 h 614363"/>
                    <a:gd name="connsiteX61" fmla="*/ 1138238 w 1399170"/>
                    <a:gd name="connsiteY61" fmla="*/ 23813 h 614363"/>
                    <a:gd name="connsiteX62" fmla="*/ 1157288 w 1399170"/>
                    <a:gd name="connsiteY62" fmla="*/ 33338 h 614363"/>
                    <a:gd name="connsiteX63" fmla="*/ 1171575 w 1399170"/>
                    <a:gd name="connsiteY63" fmla="*/ 42863 h 614363"/>
                    <a:gd name="connsiteX64" fmla="*/ 1181100 w 1399170"/>
                    <a:gd name="connsiteY64" fmla="*/ 57150 h 614363"/>
                    <a:gd name="connsiteX65" fmla="*/ 1195388 w 1399170"/>
                    <a:gd name="connsiteY65" fmla="*/ 66675 h 614363"/>
                    <a:gd name="connsiteX66" fmla="*/ 1200150 w 1399170"/>
                    <a:gd name="connsiteY66" fmla="*/ 80963 h 614363"/>
                    <a:gd name="connsiteX67" fmla="*/ 1214438 w 1399170"/>
                    <a:gd name="connsiteY67" fmla="*/ 95250 h 614363"/>
                    <a:gd name="connsiteX68" fmla="*/ 1233488 w 1399170"/>
                    <a:gd name="connsiteY68" fmla="*/ 123825 h 614363"/>
                    <a:gd name="connsiteX69" fmla="*/ 1243013 w 1399170"/>
                    <a:gd name="connsiteY69" fmla="*/ 138113 h 614363"/>
                    <a:gd name="connsiteX70" fmla="*/ 1257300 w 1399170"/>
                    <a:gd name="connsiteY70" fmla="*/ 152400 h 614363"/>
                    <a:gd name="connsiteX71" fmla="*/ 1262063 w 1399170"/>
                    <a:gd name="connsiteY71" fmla="*/ 166688 h 614363"/>
                    <a:gd name="connsiteX72" fmla="*/ 1295400 w 1399170"/>
                    <a:gd name="connsiteY72" fmla="*/ 209550 h 614363"/>
                    <a:gd name="connsiteX73" fmla="*/ 1304925 w 1399170"/>
                    <a:gd name="connsiteY73" fmla="*/ 238125 h 614363"/>
                    <a:gd name="connsiteX74" fmla="*/ 1314450 w 1399170"/>
                    <a:gd name="connsiteY74" fmla="*/ 276225 h 614363"/>
                    <a:gd name="connsiteX75" fmla="*/ 1304925 w 1399170"/>
                    <a:gd name="connsiteY75" fmla="*/ 319088 h 614363"/>
                    <a:gd name="connsiteX76" fmla="*/ 1290638 w 1399170"/>
                    <a:gd name="connsiteY76" fmla="*/ 328613 h 614363"/>
                    <a:gd name="connsiteX77" fmla="*/ 1262063 w 1399170"/>
                    <a:gd name="connsiteY77" fmla="*/ 347663 h 614363"/>
                    <a:gd name="connsiteX78" fmla="*/ 1276350 w 1399170"/>
                    <a:gd name="connsiteY78" fmla="*/ 357188 h 614363"/>
                    <a:gd name="connsiteX79" fmla="*/ 1304925 w 1399170"/>
                    <a:gd name="connsiteY79" fmla="*/ 366713 h 614363"/>
                    <a:gd name="connsiteX80" fmla="*/ 1333500 w 1399170"/>
                    <a:gd name="connsiteY80" fmla="*/ 385763 h 614363"/>
                    <a:gd name="connsiteX81" fmla="*/ 1347788 w 1399170"/>
                    <a:gd name="connsiteY81" fmla="*/ 395288 h 614363"/>
                    <a:gd name="connsiteX82" fmla="*/ 1357313 w 1399170"/>
                    <a:gd name="connsiteY82" fmla="*/ 409575 h 614363"/>
                    <a:gd name="connsiteX83" fmla="*/ 1371600 w 1399170"/>
                    <a:gd name="connsiteY83" fmla="*/ 423863 h 614363"/>
                    <a:gd name="connsiteX84" fmla="*/ 1390650 w 1399170"/>
                    <a:gd name="connsiteY84" fmla="*/ 452438 h 614363"/>
                    <a:gd name="connsiteX85" fmla="*/ 1395413 w 1399170"/>
                    <a:gd name="connsiteY85" fmla="*/ 466725 h 614363"/>
                    <a:gd name="connsiteX86" fmla="*/ 1371600 w 1399170"/>
                    <a:gd name="connsiteY86" fmla="*/ 528638 h 614363"/>
                    <a:gd name="connsiteX87" fmla="*/ 1357313 w 1399170"/>
                    <a:gd name="connsiteY87" fmla="*/ 538163 h 614363"/>
                    <a:gd name="connsiteX88" fmla="*/ 1343025 w 1399170"/>
                    <a:gd name="connsiteY88" fmla="*/ 552450 h 614363"/>
                    <a:gd name="connsiteX89" fmla="*/ 1295400 w 1399170"/>
                    <a:gd name="connsiteY89" fmla="*/ 585788 h 614363"/>
                    <a:gd name="connsiteX90" fmla="*/ 1276350 w 1399170"/>
                    <a:gd name="connsiteY90" fmla="*/ 595313 h 614363"/>
                    <a:gd name="connsiteX91" fmla="*/ 1228725 w 1399170"/>
                    <a:gd name="connsiteY91" fmla="*/ 609600 h 614363"/>
                    <a:gd name="connsiteX92" fmla="*/ 1147763 w 1399170"/>
                    <a:gd name="connsiteY92" fmla="*/ 604838 h 614363"/>
                    <a:gd name="connsiteX93" fmla="*/ 1119188 w 1399170"/>
                    <a:gd name="connsiteY93" fmla="*/ 595313 h 614363"/>
                    <a:gd name="connsiteX94" fmla="*/ 1104900 w 1399170"/>
                    <a:gd name="connsiteY94" fmla="*/ 590550 h 614363"/>
                    <a:gd name="connsiteX95" fmla="*/ 1076325 w 1399170"/>
                    <a:gd name="connsiteY95" fmla="*/ 576263 h 614363"/>
                    <a:gd name="connsiteX96" fmla="*/ 900113 w 1399170"/>
                    <a:gd name="connsiteY96" fmla="*/ 590550 h 614363"/>
                    <a:gd name="connsiteX97" fmla="*/ 852488 w 1399170"/>
                    <a:gd name="connsiteY97" fmla="*/ 604838 h 614363"/>
                    <a:gd name="connsiteX98" fmla="*/ 804863 w 1399170"/>
                    <a:gd name="connsiteY98" fmla="*/ 614363 h 614363"/>
                    <a:gd name="connsiteX99" fmla="*/ 647700 w 1399170"/>
                    <a:gd name="connsiteY99" fmla="*/ 609600 h 614363"/>
                    <a:gd name="connsiteX100" fmla="*/ 614363 w 1399170"/>
                    <a:gd name="connsiteY100" fmla="*/ 600075 h 614363"/>
                    <a:gd name="connsiteX101" fmla="*/ 585788 w 1399170"/>
                    <a:gd name="connsiteY101" fmla="*/ 595313 h 614363"/>
                    <a:gd name="connsiteX102" fmla="*/ 528638 w 1399170"/>
                    <a:gd name="connsiteY102" fmla="*/ 585788 h 614363"/>
                    <a:gd name="connsiteX103" fmla="*/ 500063 w 1399170"/>
                    <a:gd name="connsiteY103" fmla="*/ 581025 h 614363"/>
                    <a:gd name="connsiteX104" fmla="*/ 476250 w 1399170"/>
                    <a:gd name="connsiteY104" fmla="*/ 576263 h 614363"/>
                    <a:gd name="connsiteX105" fmla="*/ 438150 w 1399170"/>
                    <a:gd name="connsiteY105" fmla="*/ 571500 h 614363"/>
                    <a:gd name="connsiteX106" fmla="*/ 414338 w 1399170"/>
                    <a:gd name="connsiteY106" fmla="*/ 566738 h 614363"/>
                    <a:gd name="connsiteX107" fmla="*/ 338138 w 1399170"/>
                    <a:gd name="connsiteY107" fmla="*/ 561975 h 614363"/>
                    <a:gd name="connsiteX108" fmla="*/ 295275 w 1399170"/>
                    <a:gd name="connsiteY108" fmla="*/ 557213 h 614363"/>
                    <a:gd name="connsiteX109" fmla="*/ 176213 w 1399170"/>
                    <a:gd name="connsiteY109" fmla="*/ 557213 h 614363"/>
                    <a:gd name="connsiteX110" fmla="*/ 157163 w 1399170"/>
                    <a:gd name="connsiteY110" fmla="*/ 552450 h 614363"/>
                    <a:gd name="connsiteX111" fmla="*/ 123825 w 1399170"/>
                    <a:gd name="connsiteY111" fmla="*/ 547688 h 614363"/>
                    <a:gd name="connsiteX112" fmla="*/ 47625 w 1399170"/>
                    <a:gd name="connsiteY112" fmla="*/ 538163 h 614363"/>
                    <a:gd name="connsiteX113" fmla="*/ 23813 w 1399170"/>
                    <a:gd name="connsiteY113" fmla="*/ 514350 h 614363"/>
                    <a:gd name="connsiteX114" fmla="*/ 9525 w 1399170"/>
                    <a:gd name="connsiteY114" fmla="*/ 485775 h 614363"/>
                    <a:gd name="connsiteX115" fmla="*/ 0 w 1399170"/>
                    <a:gd name="connsiteY115" fmla="*/ 471488 h 614363"/>
                    <a:gd name="connsiteX116" fmla="*/ 9525 w 1399170"/>
                    <a:gd name="connsiteY116" fmla="*/ 404813 h 614363"/>
                    <a:gd name="connsiteX117" fmla="*/ 19050 w 1399170"/>
                    <a:gd name="connsiteY117" fmla="*/ 390525 h 614363"/>
                    <a:gd name="connsiteX118" fmla="*/ 61913 w 1399170"/>
                    <a:gd name="connsiteY118" fmla="*/ 376238 h 614363"/>
                    <a:gd name="connsiteX119" fmla="*/ 76200 w 1399170"/>
                    <a:gd name="connsiteY119" fmla="*/ 371475 h 614363"/>
                    <a:gd name="connsiteX120" fmla="*/ 119063 w 1399170"/>
                    <a:gd name="connsiteY120" fmla="*/ 395288 h 614363"/>
                    <a:gd name="connsiteX121" fmla="*/ 133350 w 1399170"/>
                    <a:gd name="connsiteY121" fmla="*/ 404813 h 614363"/>
                    <a:gd name="connsiteX122" fmla="*/ 142875 w 1399170"/>
                    <a:gd name="connsiteY122" fmla="*/ 419100 h 614363"/>
                    <a:gd name="connsiteX123" fmla="*/ 157163 w 1399170"/>
                    <a:gd name="connsiteY123" fmla="*/ 423863 h 614363"/>
                    <a:gd name="connsiteX124" fmla="*/ 166688 w 1399170"/>
                    <a:gd name="connsiteY124" fmla="*/ 433388 h 614363"/>
                    <a:gd name="connsiteX125" fmla="*/ 166688 w 1399170"/>
                    <a:gd name="connsiteY125" fmla="*/ 433388 h 61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</a:cxnLst>
                  <a:rect l="l" t="t" r="r" b="b"/>
                  <a:pathLst>
                    <a:path w="1399170" h="614363">
                      <a:moveTo>
                        <a:pt x="95250" y="390525"/>
                      </a:moveTo>
                      <a:cubicBezTo>
                        <a:pt x="85725" y="384175"/>
                        <a:pt x="74770" y="379570"/>
                        <a:pt x="66675" y="371475"/>
                      </a:cubicBezTo>
                      <a:cubicBezTo>
                        <a:pt x="34053" y="338853"/>
                        <a:pt x="45572" y="354108"/>
                        <a:pt x="28575" y="328613"/>
                      </a:cubicBezTo>
                      <a:lnTo>
                        <a:pt x="19050" y="300038"/>
                      </a:lnTo>
                      <a:lnTo>
                        <a:pt x="14288" y="285750"/>
                      </a:lnTo>
                      <a:cubicBezTo>
                        <a:pt x="15875" y="266700"/>
                        <a:pt x="16524" y="247548"/>
                        <a:pt x="19050" y="228600"/>
                      </a:cubicBezTo>
                      <a:cubicBezTo>
                        <a:pt x="21562" y="209758"/>
                        <a:pt x="26141" y="215401"/>
                        <a:pt x="38100" y="200025"/>
                      </a:cubicBezTo>
                      <a:cubicBezTo>
                        <a:pt x="45128" y="190989"/>
                        <a:pt x="52030" y="181689"/>
                        <a:pt x="57150" y="171450"/>
                      </a:cubicBezTo>
                      <a:cubicBezTo>
                        <a:pt x="60325" y="165100"/>
                        <a:pt x="63878" y="158925"/>
                        <a:pt x="66675" y="152400"/>
                      </a:cubicBezTo>
                      <a:cubicBezTo>
                        <a:pt x="68653" y="147786"/>
                        <a:pt x="68302" y="142033"/>
                        <a:pt x="71438" y="138113"/>
                      </a:cubicBezTo>
                      <a:cubicBezTo>
                        <a:pt x="79672" y="127821"/>
                        <a:pt x="105567" y="121974"/>
                        <a:pt x="114300" y="119063"/>
                      </a:cubicBezTo>
                      <a:cubicBezTo>
                        <a:pt x="119063" y="117475"/>
                        <a:pt x="124411" y="117085"/>
                        <a:pt x="128588" y="114300"/>
                      </a:cubicBezTo>
                      <a:cubicBezTo>
                        <a:pt x="133350" y="111125"/>
                        <a:pt x="137645" y="107100"/>
                        <a:pt x="142875" y="104775"/>
                      </a:cubicBezTo>
                      <a:cubicBezTo>
                        <a:pt x="152050" y="100697"/>
                        <a:pt x="161925" y="98425"/>
                        <a:pt x="171450" y="95250"/>
                      </a:cubicBezTo>
                      <a:lnTo>
                        <a:pt x="185738" y="90488"/>
                      </a:lnTo>
                      <a:cubicBezTo>
                        <a:pt x="205152" y="91297"/>
                        <a:pt x="288895" y="90083"/>
                        <a:pt x="328613" y="100013"/>
                      </a:cubicBezTo>
                      <a:cubicBezTo>
                        <a:pt x="338353" y="102448"/>
                        <a:pt x="348834" y="103969"/>
                        <a:pt x="357188" y="109538"/>
                      </a:cubicBezTo>
                      <a:cubicBezTo>
                        <a:pt x="361950" y="112713"/>
                        <a:pt x="367078" y="115399"/>
                        <a:pt x="371475" y="119063"/>
                      </a:cubicBezTo>
                      <a:cubicBezTo>
                        <a:pt x="408144" y="149620"/>
                        <a:pt x="364578" y="119226"/>
                        <a:pt x="400050" y="142875"/>
                      </a:cubicBezTo>
                      <a:cubicBezTo>
                        <a:pt x="406400" y="152400"/>
                        <a:pt x="409575" y="165100"/>
                        <a:pt x="419100" y="171450"/>
                      </a:cubicBezTo>
                      <a:cubicBezTo>
                        <a:pt x="438992" y="184711"/>
                        <a:pt x="429341" y="176927"/>
                        <a:pt x="447675" y="195263"/>
                      </a:cubicBezTo>
                      <a:cubicBezTo>
                        <a:pt x="450850" y="204788"/>
                        <a:pt x="462769" y="215484"/>
                        <a:pt x="457200" y="223838"/>
                      </a:cubicBezTo>
                      <a:cubicBezTo>
                        <a:pt x="454025" y="228600"/>
                        <a:pt x="453399" y="238125"/>
                        <a:pt x="447675" y="238125"/>
                      </a:cubicBezTo>
                      <a:cubicBezTo>
                        <a:pt x="442655" y="238125"/>
                        <a:pt x="450850" y="228600"/>
                        <a:pt x="452438" y="223838"/>
                      </a:cubicBezTo>
                      <a:lnTo>
                        <a:pt x="438150" y="180975"/>
                      </a:lnTo>
                      <a:lnTo>
                        <a:pt x="433388" y="166688"/>
                      </a:lnTo>
                      <a:cubicBezTo>
                        <a:pt x="438865" y="90002"/>
                        <a:pt x="431104" y="121150"/>
                        <a:pt x="447675" y="71438"/>
                      </a:cubicBezTo>
                      <a:lnTo>
                        <a:pt x="452438" y="57150"/>
                      </a:lnTo>
                      <a:cubicBezTo>
                        <a:pt x="454025" y="52388"/>
                        <a:pt x="453023" y="45647"/>
                        <a:pt x="457200" y="42863"/>
                      </a:cubicBezTo>
                      <a:cubicBezTo>
                        <a:pt x="461963" y="39688"/>
                        <a:pt x="466830" y="36665"/>
                        <a:pt x="471488" y="33338"/>
                      </a:cubicBezTo>
                      <a:cubicBezTo>
                        <a:pt x="477947" y="28724"/>
                        <a:pt x="483438" y="22600"/>
                        <a:pt x="490538" y="19050"/>
                      </a:cubicBezTo>
                      <a:cubicBezTo>
                        <a:pt x="499518" y="14560"/>
                        <a:pt x="509588" y="12700"/>
                        <a:pt x="519113" y="9525"/>
                      </a:cubicBezTo>
                      <a:lnTo>
                        <a:pt x="533400" y="4763"/>
                      </a:lnTo>
                      <a:lnTo>
                        <a:pt x="547688" y="0"/>
                      </a:lnTo>
                      <a:cubicBezTo>
                        <a:pt x="579438" y="1588"/>
                        <a:pt x="611250" y="2228"/>
                        <a:pt x="642938" y="4763"/>
                      </a:cubicBezTo>
                      <a:cubicBezTo>
                        <a:pt x="651007" y="5409"/>
                        <a:pt x="659171" y="6683"/>
                        <a:pt x="666750" y="9525"/>
                      </a:cubicBezTo>
                      <a:cubicBezTo>
                        <a:pt x="672110" y="11535"/>
                        <a:pt x="675807" y="16725"/>
                        <a:pt x="681038" y="19050"/>
                      </a:cubicBezTo>
                      <a:cubicBezTo>
                        <a:pt x="690213" y="23128"/>
                        <a:pt x="700088" y="25400"/>
                        <a:pt x="709613" y="28575"/>
                      </a:cubicBezTo>
                      <a:cubicBezTo>
                        <a:pt x="714375" y="30163"/>
                        <a:pt x="719723" y="30553"/>
                        <a:pt x="723900" y="33338"/>
                      </a:cubicBezTo>
                      <a:lnTo>
                        <a:pt x="752475" y="52388"/>
                      </a:lnTo>
                      <a:cubicBezTo>
                        <a:pt x="754063" y="58738"/>
                        <a:pt x="753607" y="65992"/>
                        <a:pt x="757238" y="71438"/>
                      </a:cubicBezTo>
                      <a:cubicBezTo>
                        <a:pt x="760413" y="76200"/>
                        <a:pt x="767478" y="76916"/>
                        <a:pt x="771525" y="80963"/>
                      </a:cubicBezTo>
                      <a:cubicBezTo>
                        <a:pt x="775572" y="85010"/>
                        <a:pt x="777386" y="90853"/>
                        <a:pt x="781050" y="95250"/>
                      </a:cubicBezTo>
                      <a:cubicBezTo>
                        <a:pt x="785362" y="100424"/>
                        <a:pt x="791203" y="104221"/>
                        <a:pt x="795338" y="109538"/>
                      </a:cubicBezTo>
                      <a:cubicBezTo>
                        <a:pt x="802366" y="118574"/>
                        <a:pt x="814388" y="138113"/>
                        <a:pt x="814388" y="138113"/>
                      </a:cubicBezTo>
                      <a:cubicBezTo>
                        <a:pt x="823659" y="165927"/>
                        <a:pt x="811896" y="140383"/>
                        <a:pt x="833438" y="161925"/>
                      </a:cubicBezTo>
                      <a:cubicBezTo>
                        <a:pt x="837485" y="165972"/>
                        <a:pt x="839299" y="171816"/>
                        <a:pt x="842963" y="176213"/>
                      </a:cubicBezTo>
                      <a:cubicBezTo>
                        <a:pt x="847275" y="181387"/>
                        <a:pt x="852488" y="185738"/>
                        <a:pt x="857250" y="190500"/>
                      </a:cubicBezTo>
                      <a:cubicBezTo>
                        <a:pt x="865188" y="214313"/>
                        <a:pt x="863601" y="200026"/>
                        <a:pt x="852488" y="233363"/>
                      </a:cubicBezTo>
                      <a:lnTo>
                        <a:pt x="847725" y="247650"/>
                      </a:lnTo>
                      <a:lnTo>
                        <a:pt x="852488" y="233363"/>
                      </a:lnTo>
                      <a:cubicBezTo>
                        <a:pt x="854075" y="212725"/>
                        <a:pt x="854683" y="191989"/>
                        <a:pt x="857250" y="171450"/>
                      </a:cubicBezTo>
                      <a:cubicBezTo>
                        <a:pt x="857873" y="166469"/>
                        <a:pt x="861115" y="162102"/>
                        <a:pt x="862013" y="157163"/>
                      </a:cubicBezTo>
                      <a:cubicBezTo>
                        <a:pt x="864303" y="144571"/>
                        <a:pt x="865083" y="131750"/>
                        <a:pt x="866775" y="119063"/>
                      </a:cubicBezTo>
                      <a:cubicBezTo>
                        <a:pt x="868259" y="107936"/>
                        <a:pt x="869336" y="96733"/>
                        <a:pt x="871538" y="85725"/>
                      </a:cubicBezTo>
                      <a:cubicBezTo>
                        <a:pt x="872522" y="80803"/>
                        <a:pt x="872750" y="74988"/>
                        <a:pt x="876300" y="71438"/>
                      </a:cubicBezTo>
                      <a:cubicBezTo>
                        <a:pt x="894765" y="52973"/>
                        <a:pt x="910209" y="50610"/>
                        <a:pt x="933450" y="42863"/>
                      </a:cubicBezTo>
                      <a:lnTo>
                        <a:pt x="976313" y="28575"/>
                      </a:lnTo>
                      <a:lnTo>
                        <a:pt x="990600" y="23813"/>
                      </a:lnTo>
                      <a:cubicBezTo>
                        <a:pt x="995363" y="22225"/>
                        <a:pt x="1000018" y="20267"/>
                        <a:pt x="1004888" y="19050"/>
                      </a:cubicBezTo>
                      <a:lnTo>
                        <a:pt x="1023938" y="14288"/>
                      </a:lnTo>
                      <a:cubicBezTo>
                        <a:pt x="1052610" y="15653"/>
                        <a:pt x="1103773" y="9042"/>
                        <a:pt x="1138238" y="23813"/>
                      </a:cubicBezTo>
                      <a:cubicBezTo>
                        <a:pt x="1144763" y="26610"/>
                        <a:pt x="1151124" y="29816"/>
                        <a:pt x="1157288" y="33338"/>
                      </a:cubicBezTo>
                      <a:cubicBezTo>
                        <a:pt x="1162258" y="36178"/>
                        <a:pt x="1166813" y="39688"/>
                        <a:pt x="1171575" y="42863"/>
                      </a:cubicBezTo>
                      <a:cubicBezTo>
                        <a:pt x="1174750" y="47625"/>
                        <a:pt x="1177053" y="53103"/>
                        <a:pt x="1181100" y="57150"/>
                      </a:cubicBezTo>
                      <a:cubicBezTo>
                        <a:pt x="1185148" y="61197"/>
                        <a:pt x="1191812" y="62205"/>
                        <a:pt x="1195388" y="66675"/>
                      </a:cubicBezTo>
                      <a:cubicBezTo>
                        <a:pt x="1198524" y="70595"/>
                        <a:pt x="1197365" y="76786"/>
                        <a:pt x="1200150" y="80963"/>
                      </a:cubicBezTo>
                      <a:cubicBezTo>
                        <a:pt x="1203886" y="86567"/>
                        <a:pt x="1210303" y="89934"/>
                        <a:pt x="1214438" y="95250"/>
                      </a:cubicBezTo>
                      <a:cubicBezTo>
                        <a:pt x="1221466" y="104286"/>
                        <a:pt x="1227138" y="114300"/>
                        <a:pt x="1233488" y="123825"/>
                      </a:cubicBezTo>
                      <a:cubicBezTo>
                        <a:pt x="1236663" y="128588"/>
                        <a:pt x="1238966" y="134066"/>
                        <a:pt x="1243013" y="138113"/>
                      </a:cubicBezTo>
                      <a:lnTo>
                        <a:pt x="1257300" y="152400"/>
                      </a:lnTo>
                      <a:cubicBezTo>
                        <a:pt x="1258888" y="157163"/>
                        <a:pt x="1259278" y="162511"/>
                        <a:pt x="1262063" y="166688"/>
                      </a:cubicBezTo>
                      <a:cubicBezTo>
                        <a:pt x="1278500" y="191343"/>
                        <a:pt x="1282719" y="171507"/>
                        <a:pt x="1295400" y="209550"/>
                      </a:cubicBezTo>
                      <a:cubicBezTo>
                        <a:pt x="1298575" y="219075"/>
                        <a:pt x="1302956" y="228280"/>
                        <a:pt x="1304925" y="238125"/>
                      </a:cubicBezTo>
                      <a:cubicBezTo>
                        <a:pt x="1310673" y="266860"/>
                        <a:pt x="1307128" y="254258"/>
                        <a:pt x="1314450" y="276225"/>
                      </a:cubicBezTo>
                      <a:cubicBezTo>
                        <a:pt x="1314401" y="276521"/>
                        <a:pt x="1309863" y="312916"/>
                        <a:pt x="1304925" y="319088"/>
                      </a:cubicBezTo>
                      <a:cubicBezTo>
                        <a:pt x="1301349" y="323557"/>
                        <a:pt x="1295035" y="324949"/>
                        <a:pt x="1290638" y="328613"/>
                      </a:cubicBezTo>
                      <a:cubicBezTo>
                        <a:pt x="1266855" y="348431"/>
                        <a:pt x="1287170" y="339293"/>
                        <a:pt x="1262063" y="347663"/>
                      </a:cubicBezTo>
                      <a:cubicBezTo>
                        <a:pt x="1266825" y="350838"/>
                        <a:pt x="1271120" y="354863"/>
                        <a:pt x="1276350" y="357188"/>
                      </a:cubicBezTo>
                      <a:cubicBezTo>
                        <a:pt x="1285525" y="361266"/>
                        <a:pt x="1296571" y="361144"/>
                        <a:pt x="1304925" y="366713"/>
                      </a:cubicBezTo>
                      <a:lnTo>
                        <a:pt x="1333500" y="385763"/>
                      </a:lnTo>
                      <a:lnTo>
                        <a:pt x="1347788" y="395288"/>
                      </a:lnTo>
                      <a:cubicBezTo>
                        <a:pt x="1350963" y="400050"/>
                        <a:pt x="1353649" y="405178"/>
                        <a:pt x="1357313" y="409575"/>
                      </a:cubicBezTo>
                      <a:cubicBezTo>
                        <a:pt x="1361625" y="414749"/>
                        <a:pt x="1367864" y="418259"/>
                        <a:pt x="1371600" y="423863"/>
                      </a:cubicBezTo>
                      <a:cubicBezTo>
                        <a:pt x="1399170" y="465217"/>
                        <a:pt x="1345072" y="406857"/>
                        <a:pt x="1390650" y="452438"/>
                      </a:cubicBezTo>
                      <a:cubicBezTo>
                        <a:pt x="1392238" y="457200"/>
                        <a:pt x="1395413" y="461705"/>
                        <a:pt x="1395413" y="466725"/>
                      </a:cubicBezTo>
                      <a:cubicBezTo>
                        <a:pt x="1395413" y="486486"/>
                        <a:pt x="1390368" y="516125"/>
                        <a:pt x="1371600" y="528638"/>
                      </a:cubicBezTo>
                      <a:cubicBezTo>
                        <a:pt x="1366838" y="531813"/>
                        <a:pt x="1361710" y="534499"/>
                        <a:pt x="1357313" y="538163"/>
                      </a:cubicBezTo>
                      <a:cubicBezTo>
                        <a:pt x="1352139" y="542475"/>
                        <a:pt x="1348139" y="548067"/>
                        <a:pt x="1343025" y="552450"/>
                      </a:cubicBezTo>
                      <a:cubicBezTo>
                        <a:pt x="1334660" y="559620"/>
                        <a:pt x="1301961" y="582507"/>
                        <a:pt x="1295400" y="585788"/>
                      </a:cubicBezTo>
                      <a:cubicBezTo>
                        <a:pt x="1289050" y="588963"/>
                        <a:pt x="1282942" y="592676"/>
                        <a:pt x="1276350" y="595313"/>
                      </a:cubicBezTo>
                      <a:cubicBezTo>
                        <a:pt x="1257023" y="603044"/>
                        <a:pt x="1247439" y="604922"/>
                        <a:pt x="1228725" y="609600"/>
                      </a:cubicBezTo>
                      <a:cubicBezTo>
                        <a:pt x="1201738" y="608013"/>
                        <a:pt x="1174570" y="608334"/>
                        <a:pt x="1147763" y="604838"/>
                      </a:cubicBezTo>
                      <a:cubicBezTo>
                        <a:pt x="1137807" y="603539"/>
                        <a:pt x="1128713" y="598488"/>
                        <a:pt x="1119188" y="595313"/>
                      </a:cubicBezTo>
                      <a:cubicBezTo>
                        <a:pt x="1114425" y="593725"/>
                        <a:pt x="1109077" y="593335"/>
                        <a:pt x="1104900" y="590550"/>
                      </a:cubicBezTo>
                      <a:cubicBezTo>
                        <a:pt x="1086436" y="578240"/>
                        <a:pt x="1096043" y="582835"/>
                        <a:pt x="1076325" y="576263"/>
                      </a:cubicBezTo>
                      <a:cubicBezTo>
                        <a:pt x="918663" y="581348"/>
                        <a:pt x="975397" y="565455"/>
                        <a:pt x="900113" y="590550"/>
                      </a:cubicBezTo>
                      <a:cubicBezTo>
                        <a:pt x="883994" y="595923"/>
                        <a:pt x="869135" y="601271"/>
                        <a:pt x="852488" y="604838"/>
                      </a:cubicBezTo>
                      <a:cubicBezTo>
                        <a:pt x="836658" y="608230"/>
                        <a:pt x="804863" y="614363"/>
                        <a:pt x="804863" y="614363"/>
                      </a:cubicBezTo>
                      <a:cubicBezTo>
                        <a:pt x="752475" y="612775"/>
                        <a:pt x="700035" y="612429"/>
                        <a:pt x="647700" y="609600"/>
                      </a:cubicBezTo>
                      <a:cubicBezTo>
                        <a:pt x="633983" y="608859"/>
                        <a:pt x="627034" y="602891"/>
                        <a:pt x="614363" y="600075"/>
                      </a:cubicBezTo>
                      <a:cubicBezTo>
                        <a:pt x="604937" y="597980"/>
                        <a:pt x="595289" y="597040"/>
                        <a:pt x="585788" y="595313"/>
                      </a:cubicBezTo>
                      <a:cubicBezTo>
                        <a:pt x="516578" y="582730"/>
                        <a:pt x="617676" y="599486"/>
                        <a:pt x="528638" y="585788"/>
                      </a:cubicBezTo>
                      <a:cubicBezTo>
                        <a:pt x="519094" y="584320"/>
                        <a:pt x="509564" y="582752"/>
                        <a:pt x="500063" y="581025"/>
                      </a:cubicBezTo>
                      <a:cubicBezTo>
                        <a:pt x="492099" y="579577"/>
                        <a:pt x="484251" y="577494"/>
                        <a:pt x="476250" y="576263"/>
                      </a:cubicBezTo>
                      <a:cubicBezTo>
                        <a:pt x="463600" y="574317"/>
                        <a:pt x="450800" y="573446"/>
                        <a:pt x="438150" y="571500"/>
                      </a:cubicBezTo>
                      <a:cubicBezTo>
                        <a:pt x="430150" y="570269"/>
                        <a:pt x="422396" y="567505"/>
                        <a:pt x="414338" y="566738"/>
                      </a:cubicBezTo>
                      <a:cubicBezTo>
                        <a:pt x="389003" y="564325"/>
                        <a:pt x="363507" y="564004"/>
                        <a:pt x="338138" y="561975"/>
                      </a:cubicBezTo>
                      <a:cubicBezTo>
                        <a:pt x="323808" y="560829"/>
                        <a:pt x="309563" y="558800"/>
                        <a:pt x="295275" y="557213"/>
                      </a:cubicBezTo>
                      <a:cubicBezTo>
                        <a:pt x="241240" y="566218"/>
                        <a:pt x="262788" y="564741"/>
                        <a:pt x="176213" y="557213"/>
                      </a:cubicBezTo>
                      <a:cubicBezTo>
                        <a:pt x="169692" y="556646"/>
                        <a:pt x="163603" y="553621"/>
                        <a:pt x="157163" y="552450"/>
                      </a:cubicBezTo>
                      <a:cubicBezTo>
                        <a:pt x="146119" y="550442"/>
                        <a:pt x="134920" y="549395"/>
                        <a:pt x="123825" y="547688"/>
                      </a:cubicBezTo>
                      <a:cubicBezTo>
                        <a:pt x="68949" y="539246"/>
                        <a:pt x="122312" y="545631"/>
                        <a:pt x="47625" y="538163"/>
                      </a:cubicBezTo>
                      <a:cubicBezTo>
                        <a:pt x="22227" y="500065"/>
                        <a:pt x="55560" y="546097"/>
                        <a:pt x="23813" y="514350"/>
                      </a:cubicBezTo>
                      <a:cubicBezTo>
                        <a:pt x="10164" y="500701"/>
                        <a:pt x="17272" y="501269"/>
                        <a:pt x="9525" y="485775"/>
                      </a:cubicBezTo>
                      <a:cubicBezTo>
                        <a:pt x="6965" y="480656"/>
                        <a:pt x="3175" y="476250"/>
                        <a:pt x="0" y="471488"/>
                      </a:cubicBezTo>
                      <a:cubicBezTo>
                        <a:pt x="1216" y="458110"/>
                        <a:pt x="364" y="423136"/>
                        <a:pt x="9525" y="404813"/>
                      </a:cubicBezTo>
                      <a:cubicBezTo>
                        <a:pt x="12085" y="399693"/>
                        <a:pt x="14196" y="393559"/>
                        <a:pt x="19050" y="390525"/>
                      </a:cubicBezTo>
                      <a:cubicBezTo>
                        <a:pt x="19058" y="390520"/>
                        <a:pt x="54765" y="378621"/>
                        <a:pt x="61913" y="376238"/>
                      </a:cubicBezTo>
                      <a:lnTo>
                        <a:pt x="76200" y="371475"/>
                      </a:lnTo>
                      <a:cubicBezTo>
                        <a:pt x="101348" y="379858"/>
                        <a:pt x="86312" y="373453"/>
                        <a:pt x="119063" y="395288"/>
                      </a:cubicBezTo>
                      <a:lnTo>
                        <a:pt x="133350" y="404813"/>
                      </a:lnTo>
                      <a:cubicBezTo>
                        <a:pt x="136525" y="409575"/>
                        <a:pt x="138406" y="415524"/>
                        <a:pt x="142875" y="419100"/>
                      </a:cubicBezTo>
                      <a:cubicBezTo>
                        <a:pt x="146795" y="422236"/>
                        <a:pt x="152858" y="421280"/>
                        <a:pt x="157163" y="423863"/>
                      </a:cubicBezTo>
                      <a:cubicBezTo>
                        <a:pt x="161013" y="426173"/>
                        <a:pt x="163513" y="430213"/>
                        <a:pt x="166688" y="433388"/>
                      </a:cubicBezTo>
                      <a:lnTo>
                        <a:pt x="166688" y="433388"/>
                      </a:lnTo>
                    </a:path>
                  </a:pathLst>
                </a:custGeom>
                <a:solidFill>
                  <a:schemeClr val="accent5">
                    <a:lumMod val="20000"/>
                    <a:lumOff val="80000"/>
                    <a:alpha val="79000"/>
                  </a:schemeClr>
                </a:solidFill>
                <a:ln w="57150">
                  <a:solidFill>
                    <a:srgbClr val="0FCED5">
                      <a:alpha val="43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7" name="Group 88"/>
                <p:cNvGrpSpPr/>
                <p:nvPr/>
              </p:nvGrpSpPr>
              <p:grpSpPr>
                <a:xfrm>
                  <a:off x="5676359" y="1925322"/>
                  <a:ext cx="495840" cy="490065"/>
                  <a:chOff x="7795095" y="867624"/>
                  <a:chExt cx="965617" cy="1158860"/>
                </a:xfrm>
              </p:grpSpPr>
              <p:sp>
                <p:nvSpPr>
                  <p:cNvPr id="23" name="Oval 22"/>
                  <p:cNvSpPr/>
                  <p:nvPr/>
                </p:nvSpPr>
                <p:spPr>
                  <a:xfrm>
                    <a:off x="8003931" y="867624"/>
                    <a:ext cx="756781" cy="66879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8575" cmpd="sng"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" name="Straight Connector 23"/>
                  <p:cNvCxnSpPr/>
                  <p:nvPr/>
                </p:nvCxnSpPr>
                <p:spPr>
                  <a:xfrm rot="5400000">
                    <a:off x="7769459" y="1513007"/>
                    <a:ext cx="400752" cy="34948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5400000">
                    <a:off x="7975458" y="1702460"/>
                    <a:ext cx="457570" cy="15240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16200000" flipH="1">
                    <a:off x="8302174" y="1718312"/>
                    <a:ext cx="477521" cy="138823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9" name="Rectangle 28"/>
            <p:cNvSpPr/>
            <p:nvPr/>
          </p:nvSpPr>
          <p:spPr>
            <a:xfrm>
              <a:off x="2809435" y="2071018"/>
              <a:ext cx="2975824" cy="523220"/>
            </a:xfrm>
            <a:prstGeom prst="rect">
              <a:avLst/>
            </a:prstGeom>
            <a:solidFill>
              <a:srgbClr val="FFD59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800000"/>
                  </a:solidFill>
                </a:rPr>
                <a:t>Initial phase</a:t>
              </a:r>
              <a:endParaRPr lang="en-US" sz="2800" dirty="0"/>
            </a:p>
          </p:txBody>
        </p:sp>
      </p:grpSp>
      <p:grpSp>
        <p:nvGrpSpPr>
          <p:cNvPr id="8" name="Group 65"/>
          <p:cNvGrpSpPr/>
          <p:nvPr/>
        </p:nvGrpSpPr>
        <p:grpSpPr>
          <a:xfrm>
            <a:off x="-15916" y="2064658"/>
            <a:ext cx="9144000" cy="3039981"/>
            <a:chOff x="-15916" y="2064658"/>
            <a:chExt cx="9144000" cy="3039981"/>
          </a:xfrm>
        </p:grpSpPr>
        <p:grpSp>
          <p:nvGrpSpPr>
            <p:cNvPr id="9" name="Group 30"/>
            <p:cNvGrpSpPr/>
            <p:nvPr/>
          </p:nvGrpSpPr>
          <p:grpSpPr>
            <a:xfrm>
              <a:off x="-15916" y="2064658"/>
              <a:ext cx="9144000" cy="3039981"/>
              <a:chOff x="131081" y="2071018"/>
              <a:chExt cx="9144000" cy="303998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1081" y="2609163"/>
                <a:ext cx="9144000" cy="25018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09435" y="2071018"/>
                <a:ext cx="2975824" cy="523220"/>
              </a:xfrm>
              <a:prstGeom prst="rect">
                <a:avLst/>
              </a:prstGeom>
              <a:solidFill>
                <a:srgbClr val="FFD59C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800000"/>
                    </a:solidFill>
                  </a:rPr>
                  <a:t>Mature phase</a:t>
                </a:r>
                <a:endParaRPr lang="en-US" sz="2800" dirty="0"/>
              </a:p>
            </p:txBody>
          </p:sp>
        </p:grpSp>
        <p:grpSp>
          <p:nvGrpSpPr>
            <p:cNvPr id="10" name="Group 46"/>
            <p:cNvGrpSpPr/>
            <p:nvPr/>
          </p:nvGrpSpPr>
          <p:grpSpPr>
            <a:xfrm>
              <a:off x="976772" y="2211980"/>
              <a:ext cx="6530508" cy="2892659"/>
              <a:chOff x="1707834" y="3186142"/>
              <a:chExt cx="5422985" cy="2335197"/>
            </a:xfrm>
          </p:grpSpPr>
          <p:pic>
            <p:nvPicPr>
              <p:cNvPr id="48" name="Picture 47" descr="fig4.echam5-slabs.sst.wind.mean.compo.on.eps"/>
              <p:cNvPicPr>
                <a:picLocks noChangeAspect="1"/>
              </p:cNvPicPr>
              <p:nvPr/>
            </p:nvPicPr>
            <p:blipFill>
              <a:blip r:embed="rId3"/>
              <a:srcRect l="3863" t="16000" r="56733" b="4925"/>
              <a:stretch>
                <a:fillRect/>
              </a:stretch>
            </p:blipFill>
            <p:spPr>
              <a:xfrm rot="5400000">
                <a:off x="3251728" y="1642248"/>
                <a:ext cx="2335197" cy="5422985"/>
              </a:xfrm>
              <a:prstGeom prst="rect">
                <a:avLst/>
              </a:prstGeom>
              <a:scene3d>
                <a:camera prst="perspectiveFront" fov="6300000">
                  <a:rot lat="0" lon="3600000" rev="0"/>
                </a:camera>
                <a:lightRig rig="threePt" dir="t"/>
              </a:scene3d>
            </p:spPr>
          </p:pic>
          <p:sp>
            <p:nvSpPr>
              <p:cNvPr id="49" name="Up Arrow 48"/>
              <p:cNvSpPr/>
              <p:nvPr/>
            </p:nvSpPr>
            <p:spPr>
              <a:xfrm rot="5400000">
                <a:off x="3210125" y="3965079"/>
                <a:ext cx="376134" cy="617586"/>
              </a:xfrm>
              <a:prstGeom prst="upArrow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2700000">
                  <a:rot lat="0" lon="3600000" rev="21599965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Up Arrow 49"/>
              <p:cNvSpPr/>
              <p:nvPr/>
            </p:nvSpPr>
            <p:spPr>
              <a:xfrm>
                <a:off x="3740430" y="4332276"/>
                <a:ext cx="470947" cy="493251"/>
              </a:xfrm>
              <a:prstGeom prst="upArrow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7200000">
                  <a:rot lat="17699988" lon="67" rev="21599896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Up Arrow 50"/>
              <p:cNvSpPr/>
              <p:nvPr/>
            </p:nvSpPr>
            <p:spPr>
              <a:xfrm rot="10800000">
                <a:off x="3759895" y="3767851"/>
                <a:ext cx="470947" cy="493251"/>
              </a:xfrm>
              <a:prstGeom prst="upArrow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7200000">
                  <a:rot lat="17699988" lon="67" rev="21599896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85957" y="4085805"/>
                <a:ext cx="1771011" cy="40623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 cmpd="sng">
                <a:solidFill>
                  <a:srgbClr val="800000"/>
                </a:solidFill>
              </a:ln>
              <a:scene3d>
                <a:camera prst="perspectiveFront">
                  <a:rot lat="18599991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Up Arrow 52"/>
              <p:cNvSpPr/>
              <p:nvPr/>
            </p:nvSpPr>
            <p:spPr>
              <a:xfrm rot="5400000" flipV="1">
                <a:off x="6011593" y="3986055"/>
                <a:ext cx="376134" cy="566597"/>
              </a:xfrm>
              <a:prstGeom prst="upArrow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2700000">
                  <a:rot lat="0" lon="3600000" rev="21599965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ihandform 35"/>
              <p:cNvSpPr/>
              <p:nvPr/>
            </p:nvSpPr>
            <p:spPr>
              <a:xfrm>
                <a:off x="3089399" y="3687373"/>
                <a:ext cx="651031" cy="271183"/>
              </a:xfrm>
              <a:custGeom>
                <a:avLst/>
                <a:gdLst>
                  <a:gd name="connsiteX0" fmla="*/ 95250 w 1399170"/>
                  <a:gd name="connsiteY0" fmla="*/ 390525 h 614363"/>
                  <a:gd name="connsiteX1" fmla="*/ 66675 w 1399170"/>
                  <a:gd name="connsiteY1" fmla="*/ 371475 h 614363"/>
                  <a:gd name="connsiteX2" fmla="*/ 28575 w 1399170"/>
                  <a:gd name="connsiteY2" fmla="*/ 328613 h 614363"/>
                  <a:gd name="connsiteX3" fmla="*/ 19050 w 1399170"/>
                  <a:gd name="connsiteY3" fmla="*/ 300038 h 614363"/>
                  <a:gd name="connsiteX4" fmla="*/ 14288 w 1399170"/>
                  <a:gd name="connsiteY4" fmla="*/ 285750 h 614363"/>
                  <a:gd name="connsiteX5" fmla="*/ 19050 w 1399170"/>
                  <a:gd name="connsiteY5" fmla="*/ 228600 h 614363"/>
                  <a:gd name="connsiteX6" fmla="*/ 38100 w 1399170"/>
                  <a:gd name="connsiteY6" fmla="*/ 200025 h 614363"/>
                  <a:gd name="connsiteX7" fmla="*/ 57150 w 1399170"/>
                  <a:gd name="connsiteY7" fmla="*/ 171450 h 614363"/>
                  <a:gd name="connsiteX8" fmla="*/ 66675 w 1399170"/>
                  <a:gd name="connsiteY8" fmla="*/ 152400 h 614363"/>
                  <a:gd name="connsiteX9" fmla="*/ 71438 w 1399170"/>
                  <a:gd name="connsiteY9" fmla="*/ 138113 h 614363"/>
                  <a:gd name="connsiteX10" fmla="*/ 114300 w 1399170"/>
                  <a:gd name="connsiteY10" fmla="*/ 119063 h 614363"/>
                  <a:gd name="connsiteX11" fmla="*/ 128588 w 1399170"/>
                  <a:gd name="connsiteY11" fmla="*/ 114300 h 614363"/>
                  <a:gd name="connsiteX12" fmla="*/ 142875 w 1399170"/>
                  <a:gd name="connsiteY12" fmla="*/ 104775 h 614363"/>
                  <a:gd name="connsiteX13" fmla="*/ 171450 w 1399170"/>
                  <a:gd name="connsiteY13" fmla="*/ 95250 h 614363"/>
                  <a:gd name="connsiteX14" fmla="*/ 185738 w 1399170"/>
                  <a:gd name="connsiteY14" fmla="*/ 90488 h 614363"/>
                  <a:gd name="connsiteX15" fmla="*/ 328613 w 1399170"/>
                  <a:gd name="connsiteY15" fmla="*/ 100013 h 614363"/>
                  <a:gd name="connsiteX16" fmla="*/ 357188 w 1399170"/>
                  <a:gd name="connsiteY16" fmla="*/ 109538 h 614363"/>
                  <a:gd name="connsiteX17" fmla="*/ 371475 w 1399170"/>
                  <a:gd name="connsiteY17" fmla="*/ 119063 h 614363"/>
                  <a:gd name="connsiteX18" fmla="*/ 400050 w 1399170"/>
                  <a:gd name="connsiteY18" fmla="*/ 142875 h 614363"/>
                  <a:gd name="connsiteX19" fmla="*/ 419100 w 1399170"/>
                  <a:gd name="connsiteY19" fmla="*/ 171450 h 614363"/>
                  <a:gd name="connsiteX20" fmla="*/ 447675 w 1399170"/>
                  <a:gd name="connsiteY20" fmla="*/ 195263 h 614363"/>
                  <a:gd name="connsiteX21" fmla="*/ 457200 w 1399170"/>
                  <a:gd name="connsiteY21" fmla="*/ 223838 h 614363"/>
                  <a:gd name="connsiteX22" fmla="*/ 447675 w 1399170"/>
                  <a:gd name="connsiteY22" fmla="*/ 238125 h 614363"/>
                  <a:gd name="connsiteX23" fmla="*/ 452438 w 1399170"/>
                  <a:gd name="connsiteY23" fmla="*/ 223838 h 614363"/>
                  <a:gd name="connsiteX24" fmla="*/ 438150 w 1399170"/>
                  <a:gd name="connsiteY24" fmla="*/ 180975 h 614363"/>
                  <a:gd name="connsiteX25" fmla="*/ 433388 w 1399170"/>
                  <a:gd name="connsiteY25" fmla="*/ 166688 h 614363"/>
                  <a:gd name="connsiteX26" fmla="*/ 447675 w 1399170"/>
                  <a:gd name="connsiteY26" fmla="*/ 71438 h 614363"/>
                  <a:gd name="connsiteX27" fmla="*/ 452438 w 1399170"/>
                  <a:gd name="connsiteY27" fmla="*/ 57150 h 614363"/>
                  <a:gd name="connsiteX28" fmla="*/ 457200 w 1399170"/>
                  <a:gd name="connsiteY28" fmla="*/ 42863 h 614363"/>
                  <a:gd name="connsiteX29" fmla="*/ 471488 w 1399170"/>
                  <a:gd name="connsiteY29" fmla="*/ 33338 h 614363"/>
                  <a:gd name="connsiteX30" fmla="*/ 490538 w 1399170"/>
                  <a:gd name="connsiteY30" fmla="*/ 19050 h 614363"/>
                  <a:gd name="connsiteX31" fmla="*/ 519113 w 1399170"/>
                  <a:gd name="connsiteY31" fmla="*/ 9525 h 614363"/>
                  <a:gd name="connsiteX32" fmla="*/ 533400 w 1399170"/>
                  <a:gd name="connsiteY32" fmla="*/ 4763 h 614363"/>
                  <a:gd name="connsiteX33" fmla="*/ 547688 w 1399170"/>
                  <a:gd name="connsiteY33" fmla="*/ 0 h 614363"/>
                  <a:gd name="connsiteX34" fmla="*/ 642938 w 1399170"/>
                  <a:gd name="connsiteY34" fmla="*/ 4763 h 614363"/>
                  <a:gd name="connsiteX35" fmla="*/ 666750 w 1399170"/>
                  <a:gd name="connsiteY35" fmla="*/ 9525 h 614363"/>
                  <a:gd name="connsiteX36" fmla="*/ 681038 w 1399170"/>
                  <a:gd name="connsiteY36" fmla="*/ 19050 h 614363"/>
                  <a:gd name="connsiteX37" fmla="*/ 709613 w 1399170"/>
                  <a:gd name="connsiteY37" fmla="*/ 28575 h 614363"/>
                  <a:gd name="connsiteX38" fmla="*/ 723900 w 1399170"/>
                  <a:gd name="connsiteY38" fmla="*/ 33338 h 614363"/>
                  <a:gd name="connsiteX39" fmla="*/ 752475 w 1399170"/>
                  <a:gd name="connsiteY39" fmla="*/ 52388 h 614363"/>
                  <a:gd name="connsiteX40" fmla="*/ 757238 w 1399170"/>
                  <a:gd name="connsiteY40" fmla="*/ 71438 h 614363"/>
                  <a:gd name="connsiteX41" fmla="*/ 771525 w 1399170"/>
                  <a:gd name="connsiteY41" fmla="*/ 80963 h 614363"/>
                  <a:gd name="connsiteX42" fmla="*/ 781050 w 1399170"/>
                  <a:gd name="connsiteY42" fmla="*/ 95250 h 614363"/>
                  <a:gd name="connsiteX43" fmla="*/ 795338 w 1399170"/>
                  <a:gd name="connsiteY43" fmla="*/ 109538 h 614363"/>
                  <a:gd name="connsiteX44" fmla="*/ 814388 w 1399170"/>
                  <a:gd name="connsiteY44" fmla="*/ 138113 h 614363"/>
                  <a:gd name="connsiteX45" fmla="*/ 833438 w 1399170"/>
                  <a:gd name="connsiteY45" fmla="*/ 161925 h 614363"/>
                  <a:gd name="connsiteX46" fmla="*/ 842963 w 1399170"/>
                  <a:gd name="connsiteY46" fmla="*/ 176213 h 614363"/>
                  <a:gd name="connsiteX47" fmla="*/ 857250 w 1399170"/>
                  <a:gd name="connsiteY47" fmla="*/ 190500 h 614363"/>
                  <a:gd name="connsiteX48" fmla="*/ 852488 w 1399170"/>
                  <a:gd name="connsiteY48" fmla="*/ 233363 h 614363"/>
                  <a:gd name="connsiteX49" fmla="*/ 847725 w 1399170"/>
                  <a:gd name="connsiteY49" fmla="*/ 247650 h 614363"/>
                  <a:gd name="connsiteX50" fmla="*/ 852488 w 1399170"/>
                  <a:gd name="connsiteY50" fmla="*/ 233363 h 614363"/>
                  <a:gd name="connsiteX51" fmla="*/ 857250 w 1399170"/>
                  <a:gd name="connsiteY51" fmla="*/ 171450 h 614363"/>
                  <a:gd name="connsiteX52" fmla="*/ 862013 w 1399170"/>
                  <a:gd name="connsiteY52" fmla="*/ 157163 h 614363"/>
                  <a:gd name="connsiteX53" fmla="*/ 866775 w 1399170"/>
                  <a:gd name="connsiteY53" fmla="*/ 119063 h 614363"/>
                  <a:gd name="connsiteX54" fmla="*/ 871538 w 1399170"/>
                  <a:gd name="connsiteY54" fmla="*/ 85725 h 614363"/>
                  <a:gd name="connsiteX55" fmla="*/ 876300 w 1399170"/>
                  <a:gd name="connsiteY55" fmla="*/ 71438 h 614363"/>
                  <a:gd name="connsiteX56" fmla="*/ 933450 w 1399170"/>
                  <a:gd name="connsiteY56" fmla="*/ 42863 h 614363"/>
                  <a:gd name="connsiteX57" fmla="*/ 976313 w 1399170"/>
                  <a:gd name="connsiteY57" fmla="*/ 28575 h 614363"/>
                  <a:gd name="connsiteX58" fmla="*/ 990600 w 1399170"/>
                  <a:gd name="connsiteY58" fmla="*/ 23813 h 614363"/>
                  <a:gd name="connsiteX59" fmla="*/ 1004888 w 1399170"/>
                  <a:gd name="connsiteY59" fmla="*/ 19050 h 614363"/>
                  <a:gd name="connsiteX60" fmla="*/ 1023938 w 1399170"/>
                  <a:gd name="connsiteY60" fmla="*/ 14288 h 614363"/>
                  <a:gd name="connsiteX61" fmla="*/ 1138238 w 1399170"/>
                  <a:gd name="connsiteY61" fmla="*/ 23813 h 614363"/>
                  <a:gd name="connsiteX62" fmla="*/ 1157288 w 1399170"/>
                  <a:gd name="connsiteY62" fmla="*/ 33338 h 614363"/>
                  <a:gd name="connsiteX63" fmla="*/ 1171575 w 1399170"/>
                  <a:gd name="connsiteY63" fmla="*/ 42863 h 614363"/>
                  <a:gd name="connsiteX64" fmla="*/ 1181100 w 1399170"/>
                  <a:gd name="connsiteY64" fmla="*/ 57150 h 614363"/>
                  <a:gd name="connsiteX65" fmla="*/ 1195388 w 1399170"/>
                  <a:gd name="connsiteY65" fmla="*/ 66675 h 614363"/>
                  <a:gd name="connsiteX66" fmla="*/ 1200150 w 1399170"/>
                  <a:gd name="connsiteY66" fmla="*/ 80963 h 614363"/>
                  <a:gd name="connsiteX67" fmla="*/ 1214438 w 1399170"/>
                  <a:gd name="connsiteY67" fmla="*/ 95250 h 614363"/>
                  <a:gd name="connsiteX68" fmla="*/ 1233488 w 1399170"/>
                  <a:gd name="connsiteY68" fmla="*/ 123825 h 614363"/>
                  <a:gd name="connsiteX69" fmla="*/ 1243013 w 1399170"/>
                  <a:gd name="connsiteY69" fmla="*/ 138113 h 614363"/>
                  <a:gd name="connsiteX70" fmla="*/ 1257300 w 1399170"/>
                  <a:gd name="connsiteY70" fmla="*/ 152400 h 614363"/>
                  <a:gd name="connsiteX71" fmla="*/ 1262063 w 1399170"/>
                  <a:gd name="connsiteY71" fmla="*/ 166688 h 614363"/>
                  <a:gd name="connsiteX72" fmla="*/ 1295400 w 1399170"/>
                  <a:gd name="connsiteY72" fmla="*/ 209550 h 614363"/>
                  <a:gd name="connsiteX73" fmla="*/ 1304925 w 1399170"/>
                  <a:gd name="connsiteY73" fmla="*/ 238125 h 614363"/>
                  <a:gd name="connsiteX74" fmla="*/ 1314450 w 1399170"/>
                  <a:gd name="connsiteY74" fmla="*/ 276225 h 614363"/>
                  <a:gd name="connsiteX75" fmla="*/ 1304925 w 1399170"/>
                  <a:gd name="connsiteY75" fmla="*/ 319088 h 614363"/>
                  <a:gd name="connsiteX76" fmla="*/ 1290638 w 1399170"/>
                  <a:gd name="connsiteY76" fmla="*/ 328613 h 614363"/>
                  <a:gd name="connsiteX77" fmla="*/ 1262063 w 1399170"/>
                  <a:gd name="connsiteY77" fmla="*/ 347663 h 614363"/>
                  <a:gd name="connsiteX78" fmla="*/ 1276350 w 1399170"/>
                  <a:gd name="connsiteY78" fmla="*/ 357188 h 614363"/>
                  <a:gd name="connsiteX79" fmla="*/ 1304925 w 1399170"/>
                  <a:gd name="connsiteY79" fmla="*/ 366713 h 614363"/>
                  <a:gd name="connsiteX80" fmla="*/ 1333500 w 1399170"/>
                  <a:gd name="connsiteY80" fmla="*/ 385763 h 614363"/>
                  <a:gd name="connsiteX81" fmla="*/ 1347788 w 1399170"/>
                  <a:gd name="connsiteY81" fmla="*/ 395288 h 614363"/>
                  <a:gd name="connsiteX82" fmla="*/ 1357313 w 1399170"/>
                  <a:gd name="connsiteY82" fmla="*/ 409575 h 614363"/>
                  <a:gd name="connsiteX83" fmla="*/ 1371600 w 1399170"/>
                  <a:gd name="connsiteY83" fmla="*/ 423863 h 614363"/>
                  <a:gd name="connsiteX84" fmla="*/ 1390650 w 1399170"/>
                  <a:gd name="connsiteY84" fmla="*/ 452438 h 614363"/>
                  <a:gd name="connsiteX85" fmla="*/ 1395413 w 1399170"/>
                  <a:gd name="connsiteY85" fmla="*/ 466725 h 614363"/>
                  <a:gd name="connsiteX86" fmla="*/ 1371600 w 1399170"/>
                  <a:gd name="connsiteY86" fmla="*/ 528638 h 614363"/>
                  <a:gd name="connsiteX87" fmla="*/ 1357313 w 1399170"/>
                  <a:gd name="connsiteY87" fmla="*/ 538163 h 614363"/>
                  <a:gd name="connsiteX88" fmla="*/ 1343025 w 1399170"/>
                  <a:gd name="connsiteY88" fmla="*/ 552450 h 614363"/>
                  <a:gd name="connsiteX89" fmla="*/ 1295400 w 1399170"/>
                  <a:gd name="connsiteY89" fmla="*/ 585788 h 614363"/>
                  <a:gd name="connsiteX90" fmla="*/ 1276350 w 1399170"/>
                  <a:gd name="connsiteY90" fmla="*/ 595313 h 614363"/>
                  <a:gd name="connsiteX91" fmla="*/ 1228725 w 1399170"/>
                  <a:gd name="connsiteY91" fmla="*/ 609600 h 614363"/>
                  <a:gd name="connsiteX92" fmla="*/ 1147763 w 1399170"/>
                  <a:gd name="connsiteY92" fmla="*/ 604838 h 614363"/>
                  <a:gd name="connsiteX93" fmla="*/ 1119188 w 1399170"/>
                  <a:gd name="connsiteY93" fmla="*/ 595313 h 614363"/>
                  <a:gd name="connsiteX94" fmla="*/ 1104900 w 1399170"/>
                  <a:gd name="connsiteY94" fmla="*/ 590550 h 614363"/>
                  <a:gd name="connsiteX95" fmla="*/ 1076325 w 1399170"/>
                  <a:gd name="connsiteY95" fmla="*/ 576263 h 614363"/>
                  <a:gd name="connsiteX96" fmla="*/ 900113 w 1399170"/>
                  <a:gd name="connsiteY96" fmla="*/ 590550 h 614363"/>
                  <a:gd name="connsiteX97" fmla="*/ 852488 w 1399170"/>
                  <a:gd name="connsiteY97" fmla="*/ 604838 h 614363"/>
                  <a:gd name="connsiteX98" fmla="*/ 804863 w 1399170"/>
                  <a:gd name="connsiteY98" fmla="*/ 614363 h 614363"/>
                  <a:gd name="connsiteX99" fmla="*/ 647700 w 1399170"/>
                  <a:gd name="connsiteY99" fmla="*/ 609600 h 614363"/>
                  <a:gd name="connsiteX100" fmla="*/ 614363 w 1399170"/>
                  <a:gd name="connsiteY100" fmla="*/ 600075 h 614363"/>
                  <a:gd name="connsiteX101" fmla="*/ 585788 w 1399170"/>
                  <a:gd name="connsiteY101" fmla="*/ 595313 h 614363"/>
                  <a:gd name="connsiteX102" fmla="*/ 528638 w 1399170"/>
                  <a:gd name="connsiteY102" fmla="*/ 585788 h 614363"/>
                  <a:gd name="connsiteX103" fmla="*/ 500063 w 1399170"/>
                  <a:gd name="connsiteY103" fmla="*/ 581025 h 614363"/>
                  <a:gd name="connsiteX104" fmla="*/ 476250 w 1399170"/>
                  <a:gd name="connsiteY104" fmla="*/ 576263 h 614363"/>
                  <a:gd name="connsiteX105" fmla="*/ 438150 w 1399170"/>
                  <a:gd name="connsiteY105" fmla="*/ 571500 h 614363"/>
                  <a:gd name="connsiteX106" fmla="*/ 414338 w 1399170"/>
                  <a:gd name="connsiteY106" fmla="*/ 566738 h 614363"/>
                  <a:gd name="connsiteX107" fmla="*/ 338138 w 1399170"/>
                  <a:gd name="connsiteY107" fmla="*/ 561975 h 614363"/>
                  <a:gd name="connsiteX108" fmla="*/ 295275 w 1399170"/>
                  <a:gd name="connsiteY108" fmla="*/ 557213 h 614363"/>
                  <a:gd name="connsiteX109" fmla="*/ 176213 w 1399170"/>
                  <a:gd name="connsiteY109" fmla="*/ 557213 h 614363"/>
                  <a:gd name="connsiteX110" fmla="*/ 157163 w 1399170"/>
                  <a:gd name="connsiteY110" fmla="*/ 552450 h 614363"/>
                  <a:gd name="connsiteX111" fmla="*/ 123825 w 1399170"/>
                  <a:gd name="connsiteY111" fmla="*/ 547688 h 614363"/>
                  <a:gd name="connsiteX112" fmla="*/ 47625 w 1399170"/>
                  <a:gd name="connsiteY112" fmla="*/ 538163 h 614363"/>
                  <a:gd name="connsiteX113" fmla="*/ 23813 w 1399170"/>
                  <a:gd name="connsiteY113" fmla="*/ 514350 h 614363"/>
                  <a:gd name="connsiteX114" fmla="*/ 9525 w 1399170"/>
                  <a:gd name="connsiteY114" fmla="*/ 485775 h 614363"/>
                  <a:gd name="connsiteX115" fmla="*/ 0 w 1399170"/>
                  <a:gd name="connsiteY115" fmla="*/ 471488 h 614363"/>
                  <a:gd name="connsiteX116" fmla="*/ 9525 w 1399170"/>
                  <a:gd name="connsiteY116" fmla="*/ 404813 h 614363"/>
                  <a:gd name="connsiteX117" fmla="*/ 19050 w 1399170"/>
                  <a:gd name="connsiteY117" fmla="*/ 390525 h 614363"/>
                  <a:gd name="connsiteX118" fmla="*/ 61913 w 1399170"/>
                  <a:gd name="connsiteY118" fmla="*/ 376238 h 614363"/>
                  <a:gd name="connsiteX119" fmla="*/ 76200 w 1399170"/>
                  <a:gd name="connsiteY119" fmla="*/ 371475 h 614363"/>
                  <a:gd name="connsiteX120" fmla="*/ 119063 w 1399170"/>
                  <a:gd name="connsiteY120" fmla="*/ 395288 h 614363"/>
                  <a:gd name="connsiteX121" fmla="*/ 133350 w 1399170"/>
                  <a:gd name="connsiteY121" fmla="*/ 404813 h 614363"/>
                  <a:gd name="connsiteX122" fmla="*/ 142875 w 1399170"/>
                  <a:gd name="connsiteY122" fmla="*/ 419100 h 614363"/>
                  <a:gd name="connsiteX123" fmla="*/ 157163 w 1399170"/>
                  <a:gd name="connsiteY123" fmla="*/ 423863 h 614363"/>
                  <a:gd name="connsiteX124" fmla="*/ 166688 w 1399170"/>
                  <a:gd name="connsiteY124" fmla="*/ 433388 h 614363"/>
                  <a:gd name="connsiteX125" fmla="*/ 166688 w 1399170"/>
                  <a:gd name="connsiteY125" fmla="*/ 433388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99170" h="614363">
                    <a:moveTo>
                      <a:pt x="95250" y="390525"/>
                    </a:moveTo>
                    <a:cubicBezTo>
                      <a:pt x="85725" y="384175"/>
                      <a:pt x="74770" y="379570"/>
                      <a:pt x="66675" y="371475"/>
                    </a:cubicBezTo>
                    <a:cubicBezTo>
                      <a:pt x="34053" y="338853"/>
                      <a:pt x="45572" y="354108"/>
                      <a:pt x="28575" y="328613"/>
                    </a:cubicBezTo>
                    <a:lnTo>
                      <a:pt x="19050" y="300038"/>
                    </a:lnTo>
                    <a:lnTo>
                      <a:pt x="14288" y="285750"/>
                    </a:lnTo>
                    <a:cubicBezTo>
                      <a:pt x="15875" y="266700"/>
                      <a:pt x="16524" y="247548"/>
                      <a:pt x="19050" y="228600"/>
                    </a:cubicBezTo>
                    <a:cubicBezTo>
                      <a:pt x="21562" y="209758"/>
                      <a:pt x="26141" y="215401"/>
                      <a:pt x="38100" y="200025"/>
                    </a:cubicBezTo>
                    <a:cubicBezTo>
                      <a:pt x="45128" y="190989"/>
                      <a:pt x="52030" y="181689"/>
                      <a:pt x="57150" y="171450"/>
                    </a:cubicBezTo>
                    <a:cubicBezTo>
                      <a:pt x="60325" y="165100"/>
                      <a:pt x="63878" y="158925"/>
                      <a:pt x="66675" y="152400"/>
                    </a:cubicBezTo>
                    <a:cubicBezTo>
                      <a:pt x="68653" y="147786"/>
                      <a:pt x="68302" y="142033"/>
                      <a:pt x="71438" y="138113"/>
                    </a:cubicBezTo>
                    <a:cubicBezTo>
                      <a:pt x="79672" y="127821"/>
                      <a:pt x="105567" y="121974"/>
                      <a:pt x="114300" y="119063"/>
                    </a:cubicBezTo>
                    <a:cubicBezTo>
                      <a:pt x="119063" y="117475"/>
                      <a:pt x="124411" y="117085"/>
                      <a:pt x="128588" y="114300"/>
                    </a:cubicBezTo>
                    <a:cubicBezTo>
                      <a:pt x="133350" y="111125"/>
                      <a:pt x="137645" y="107100"/>
                      <a:pt x="142875" y="104775"/>
                    </a:cubicBezTo>
                    <a:cubicBezTo>
                      <a:pt x="152050" y="100697"/>
                      <a:pt x="161925" y="98425"/>
                      <a:pt x="171450" y="95250"/>
                    </a:cubicBezTo>
                    <a:lnTo>
                      <a:pt x="185738" y="90488"/>
                    </a:lnTo>
                    <a:cubicBezTo>
                      <a:pt x="205152" y="91297"/>
                      <a:pt x="288895" y="90083"/>
                      <a:pt x="328613" y="100013"/>
                    </a:cubicBezTo>
                    <a:cubicBezTo>
                      <a:pt x="338353" y="102448"/>
                      <a:pt x="348834" y="103969"/>
                      <a:pt x="357188" y="109538"/>
                    </a:cubicBezTo>
                    <a:cubicBezTo>
                      <a:pt x="361950" y="112713"/>
                      <a:pt x="367078" y="115399"/>
                      <a:pt x="371475" y="119063"/>
                    </a:cubicBezTo>
                    <a:cubicBezTo>
                      <a:pt x="408144" y="149620"/>
                      <a:pt x="364578" y="119226"/>
                      <a:pt x="400050" y="142875"/>
                    </a:cubicBezTo>
                    <a:cubicBezTo>
                      <a:pt x="406400" y="152400"/>
                      <a:pt x="409575" y="165100"/>
                      <a:pt x="419100" y="171450"/>
                    </a:cubicBezTo>
                    <a:cubicBezTo>
                      <a:pt x="438992" y="184711"/>
                      <a:pt x="429341" y="176927"/>
                      <a:pt x="447675" y="195263"/>
                    </a:cubicBezTo>
                    <a:cubicBezTo>
                      <a:pt x="450850" y="204788"/>
                      <a:pt x="462769" y="215484"/>
                      <a:pt x="457200" y="223838"/>
                    </a:cubicBezTo>
                    <a:cubicBezTo>
                      <a:pt x="454025" y="228600"/>
                      <a:pt x="453399" y="238125"/>
                      <a:pt x="447675" y="238125"/>
                    </a:cubicBezTo>
                    <a:cubicBezTo>
                      <a:pt x="442655" y="238125"/>
                      <a:pt x="450850" y="228600"/>
                      <a:pt x="452438" y="223838"/>
                    </a:cubicBezTo>
                    <a:lnTo>
                      <a:pt x="438150" y="180975"/>
                    </a:lnTo>
                    <a:lnTo>
                      <a:pt x="433388" y="166688"/>
                    </a:lnTo>
                    <a:cubicBezTo>
                      <a:pt x="438865" y="90002"/>
                      <a:pt x="431104" y="121150"/>
                      <a:pt x="447675" y="71438"/>
                    </a:cubicBezTo>
                    <a:lnTo>
                      <a:pt x="452438" y="57150"/>
                    </a:lnTo>
                    <a:cubicBezTo>
                      <a:pt x="454025" y="52388"/>
                      <a:pt x="453023" y="45647"/>
                      <a:pt x="457200" y="42863"/>
                    </a:cubicBezTo>
                    <a:cubicBezTo>
                      <a:pt x="461963" y="39688"/>
                      <a:pt x="466830" y="36665"/>
                      <a:pt x="471488" y="33338"/>
                    </a:cubicBezTo>
                    <a:cubicBezTo>
                      <a:pt x="477947" y="28724"/>
                      <a:pt x="483438" y="22600"/>
                      <a:pt x="490538" y="19050"/>
                    </a:cubicBezTo>
                    <a:cubicBezTo>
                      <a:pt x="499518" y="14560"/>
                      <a:pt x="509588" y="12700"/>
                      <a:pt x="519113" y="9525"/>
                    </a:cubicBezTo>
                    <a:lnTo>
                      <a:pt x="533400" y="4763"/>
                    </a:lnTo>
                    <a:lnTo>
                      <a:pt x="547688" y="0"/>
                    </a:lnTo>
                    <a:cubicBezTo>
                      <a:pt x="579438" y="1588"/>
                      <a:pt x="611250" y="2228"/>
                      <a:pt x="642938" y="4763"/>
                    </a:cubicBezTo>
                    <a:cubicBezTo>
                      <a:pt x="651007" y="5409"/>
                      <a:pt x="659171" y="6683"/>
                      <a:pt x="666750" y="9525"/>
                    </a:cubicBezTo>
                    <a:cubicBezTo>
                      <a:pt x="672110" y="11535"/>
                      <a:pt x="675807" y="16725"/>
                      <a:pt x="681038" y="19050"/>
                    </a:cubicBezTo>
                    <a:cubicBezTo>
                      <a:pt x="690213" y="23128"/>
                      <a:pt x="700088" y="25400"/>
                      <a:pt x="709613" y="28575"/>
                    </a:cubicBezTo>
                    <a:cubicBezTo>
                      <a:pt x="714375" y="30163"/>
                      <a:pt x="719723" y="30553"/>
                      <a:pt x="723900" y="33338"/>
                    </a:cubicBezTo>
                    <a:lnTo>
                      <a:pt x="752475" y="52388"/>
                    </a:lnTo>
                    <a:cubicBezTo>
                      <a:pt x="754063" y="58738"/>
                      <a:pt x="753607" y="65992"/>
                      <a:pt x="757238" y="71438"/>
                    </a:cubicBezTo>
                    <a:cubicBezTo>
                      <a:pt x="760413" y="76200"/>
                      <a:pt x="767478" y="76916"/>
                      <a:pt x="771525" y="80963"/>
                    </a:cubicBezTo>
                    <a:cubicBezTo>
                      <a:pt x="775572" y="85010"/>
                      <a:pt x="777386" y="90853"/>
                      <a:pt x="781050" y="95250"/>
                    </a:cubicBezTo>
                    <a:cubicBezTo>
                      <a:pt x="785362" y="100424"/>
                      <a:pt x="791203" y="104221"/>
                      <a:pt x="795338" y="109538"/>
                    </a:cubicBezTo>
                    <a:cubicBezTo>
                      <a:pt x="802366" y="118574"/>
                      <a:pt x="814388" y="138113"/>
                      <a:pt x="814388" y="138113"/>
                    </a:cubicBezTo>
                    <a:cubicBezTo>
                      <a:pt x="823659" y="165927"/>
                      <a:pt x="811896" y="140383"/>
                      <a:pt x="833438" y="161925"/>
                    </a:cubicBezTo>
                    <a:cubicBezTo>
                      <a:pt x="837485" y="165972"/>
                      <a:pt x="839299" y="171816"/>
                      <a:pt x="842963" y="176213"/>
                    </a:cubicBezTo>
                    <a:cubicBezTo>
                      <a:pt x="847275" y="181387"/>
                      <a:pt x="852488" y="185738"/>
                      <a:pt x="857250" y="190500"/>
                    </a:cubicBezTo>
                    <a:cubicBezTo>
                      <a:pt x="865188" y="214313"/>
                      <a:pt x="863601" y="200026"/>
                      <a:pt x="852488" y="233363"/>
                    </a:cubicBezTo>
                    <a:lnTo>
                      <a:pt x="847725" y="247650"/>
                    </a:lnTo>
                    <a:lnTo>
                      <a:pt x="852488" y="233363"/>
                    </a:lnTo>
                    <a:cubicBezTo>
                      <a:pt x="854075" y="212725"/>
                      <a:pt x="854683" y="191989"/>
                      <a:pt x="857250" y="171450"/>
                    </a:cubicBezTo>
                    <a:cubicBezTo>
                      <a:pt x="857873" y="166469"/>
                      <a:pt x="861115" y="162102"/>
                      <a:pt x="862013" y="157163"/>
                    </a:cubicBezTo>
                    <a:cubicBezTo>
                      <a:pt x="864303" y="144571"/>
                      <a:pt x="865083" y="131750"/>
                      <a:pt x="866775" y="119063"/>
                    </a:cubicBezTo>
                    <a:cubicBezTo>
                      <a:pt x="868259" y="107936"/>
                      <a:pt x="869336" y="96733"/>
                      <a:pt x="871538" y="85725"/>
                    </a:cubicBezTo>
                    <a:cubicBezTo>
                      <a:pt x="872522" y="80803"/>
                      <a:pt x="872750" y="74988"/>
                      <a:pt x="876300" y="71438"/>
                    </a:cubicBezTo>
                    <a:cubicBezTo>
                      <a:pt x="894765" y="52973"/>
                      <a:pt x="910209" y="50610"/>
                      <a:pt x="933450" y="42863"/>
                    </a:cubicBezTo>
                    <a:lnTo>
                      <a:pt x="976313" y="28575"/>
                    </a:lnTo>
                    <a:lnTo>
                      <a:pt x="990600" y="23813"/>
                    </a:lnTo>
                    <a:cubicBezTo>
                      <a:pt x="995363" y="22225"/>
                      <a:pt x="1000018" y="20267"/>
                      <a:pt x="1004888" y="19050"/>
                    </a:cubicBezTo>
                    <a:lnTo>
                      <a:pt x="1023938" y="14288"/>
                    </a:lnTo>
                    <a:cubicBezTo>
                      <a:pt x="1052610" y="15653"/>
                      <a:pt x="1103773" y="9042"/>
                      <a:pt x="1138238" y="23813"/>
                    </a:cubicBezTo>
                    <a:cubicBezTo>
                      <a:pt x="1144763" y="26610"/>
                      <a:pt x="1151124" y="29816"/>
                      <a:pt x="1157288" y="33338"/>
                    </a:cubicBezTo>
                    <a:cubicBezTo>
                      <a:pt x="1162258" y="36178"/>
                      <a:pt x="1166813" y="39688"/>
                      <a:pt x="1171575" y="42863"/>
                    </a:cubicBezTo>
                    <a:cubicBezTo>
                      <a:pt x="1174750" y="47625"/>
                      <a:pt x="1177053" y="53103"/>
                      <a:pt x="1181100" y="57150"/>
                    </a:cubicBezTo>
                    <a:cubicBezTo>
                      <a:pt x="1185148" y="61197"/>
                      <a:pt x="1191812" y="62205"/>
                      <a:pt x="1195388" y="66675"/>
                    </a:cubicBezTo>
                    <a:cubicBezTo>
                      <a:pt x="1198524" y="70595"/>
                      <a:pt x="1197365" y="76786"/>
                      <a:pt x="1200150" y="80963"/>
                    </a:cubicBezTo>
                    <a:cubicBezTo>
                      <a:pt x="1203886" y="86567"/>
                      <a:pt x="1210303" y="89934"/>
                      <a:pt x="1214438" y="95250"/>
                    </a:cubicBezTo>
                    <a:cubicBezTo>
                      <a:pt x="1221466" y="104286"/>
                      <a:pt x="1227138" y="114300"/>
                      <a:pt x="1233488" y="123825"/>
                    </a:cubicBezTo>
                    <a:cubicBezTo>
                      <a:pt x="1236663" y="128588"/>
                      <a:pt x="1238966" y="134066"/>
                      <a:pt x="1243013" y="138113"/>
                    </a:cubicBezTo>
                    <a:lnTo>
                      <a:pt x="1257300" y="152400"/>
                    </a:lnTo>
                    <a:cubicBezTo>
                      <a:pt x="1258888" y="157163"/>
                      <a:pt x="1259278" y="162511"/>
                      <a:pt x="1262063" y="166688"/>
                    </a:cubicBezTo>
                    <a:cubicBezTo>
                      <a:pt x="1278500" y="191343"/>
                      <a:pt x="1282719" y="171507"/>
                      <a:pt x="1295400" y="209550"/>
                    </a:cubicBezTo>
                    <a:cubicBezTo>
                      <a:pt x="1298575" y="219075"/>
                      <a:pt x="1302956" y="228280"/>
                      <a:pt x="1304925" y="238125"/>
                    </a:cubicBezTo>
                    <a:cubicBezTo>
                      <a:pt x="1310673" y="266860"/>
                      <a:pt x="1307128" y="254258"/>
                      <a:pt x="1314450" y="276225"/>
                    </a:cubicBezTo>
                    <a:cubicBezTo>
                      <a:pt x="1314401" y="276521"/>
                      <a:pt x="1309863" y="312916"/>
                      <a:pt x="1304925" y="319088"/>
                    </a:cubicBezTo>
                    <a:cubicBezTo>
                      <a:pt x="1301349" y="323557"/>
                      <a:pt x="1295035" y="324949"/>
                      <a:pt x="1290638" y="328613"/>
                    </a:cubicBezTo>
                    <a:cubicBezTo>
                      <a:pt x="1266855" y="348431"/>
                      <a:pt x="1287170" y="339293"/>
                      <a:pt x="1262063" y="347663"/>
                    </a:cubicBezTo>
                    <a:cubicBezTo>
                      <a:pt x="1266825" y="350838"/>
                      <a:pt x="1271120" y="354863"/>
                      <a:pt x="1276350" y="357188"/>
                    </a:cubicBezTo>
                    <a:cubicBezTo>
                      <a:pt x="1285525" y="361266"/>
                      <a:pt x="1296571" y="361144"/>
                      <a:pt x="1304925" y="366713"/>
                    </a:cubicBezTo>
                    <a:lnTo>
                      <a:pt x="1333500" y="385763"/>
                    </a:lnTo>
                    <a:lnTo>
                      <a:pt x="1347788" y="395288"/>
                    </a:lnTo>
                    <a:cubicBezTo>
                      <a:pt x="1350963" y="400050"/>
                      <a:pt x="1353649" y="405178"/>
                      <a:pt x="1357313" y="409575"/>
                    </a:cubicBezTo>
                    <a:cubicBezTo>
                      <a:pt x="1361625" y="414749"/>
                      <a:pt x="1367864" y="418259"/>
                      <a:pt x="1371600" y="423863"/>
                    </a:cubicBezTo>
                    <a:cubicBezTo>
                      <a:pt x="1399170" y="465217"/>
                      <a:pt x="1345072" y="406857"/>
                      <a:pt x="1390650" y="452438"/>
                    </a:cubicBezTo>
                    <a:cubicBezTo>
                      <a:pt x="1392238" y="457200"/>
                      <a:pt x="1395413" y="461705"/>
                      <a:pt x="1395413" y="466725"/>
                    </a:cubicBezTo>
                    <a:cubicBezTo>
                      <a:pt x="1395413" y="486486"/>
                      <a:pt x="1390368" y="516125"/>
                      <a:pt x="1371600" y="528638"/>
                    </a:cubicBezTo>
                    <a:cubicBezTo>
                      <a:pt x="1366838" y="531813"/>
                      <a:pt x="1361710" y="534499"/>
                      <a:pt x="1357313" y="538163"/>
                    </a:cubicBezTo>
                    <a:cubicBezTo>
                      <a:pt x="1352139" y="542475"/>
                      <a:pt x="1348139" y="548067"/>
                      <a:pt x="1343025" y="552450"/>
                    </a:cubicBezTo>
                    <a:cubicBezTo>
                      <a:pt x="1334660" y="559620"/>
                      <a:pt x="1301961" y="582507"/>
                      <a:pt x="1295400" y="585788"/>
                    </a:cubicBezTo>
                    <a:cubicBezTo>
                      <a:pt x="1289050" y="588963"/>
                      <a:pt x="1282942" y="592676"/>
                      <a:pt x="1276350" y="595313"/>
                    </a:cubicBezTo>
                    <a:cubicBezTo>
                      <a:pt x="1257023" y="603044"/>
                      <a:pt x="1247439" y="604922"/>
                      <a:pt x="1228725" y="609600"/>
                    </a:cubicBezTo>
                    <a:cubicBezTo>
                      <a:pt x="1201738" y="608013"/>
                      <a:pt x="1174570" y="608334"/>
                      <a:pt x="1147763" y="604838"/>
                    </a:cubicBezTo>
                    <a:cubicBezTo>
                      <a:pt x="1137807" y="603539"/>
                      <a:pt x="1128713" y="598488"/>
                      <a:pt x="1119188" y="595313"/>
                    </a:cubicBezTo>
                    <a:cubicBezTo>
                      <a:pt x="1114425" y="593725"/>
                      <a:pt x="1109077" y="593335"/>
                      <a:pt x="1104900" y="590550"/>
                    </a:cubicBezTo>
                    <a:cubicBezTo>
                      <a:pt x="1086436" y="578240"/>
                      <a:pt x="1096043" y="582835"/>
                      <a:pt x="1076325" y="576263"/>
                    </a:cubicBezTo>
                    <a:cubicBezTo>
                      <a:pt x="918663" y="581348"/>
                      <a:pt x="975397" y="565455"/>
                      <a:pt x="900113" y="590550"/>
                    </a:cubicBezTo>
                    <a:cubicBezTo>
                      <a:pt x="883994" y="595923"/>
                      <a:pt x="869135" y="601271"/>
                      <a:pt x="852488" y="604838"/>
                    </a:cubicBezTo>
                    <a:cubicBezTo>
                      <a:pt x="836658" y="608230"/>
                      <a:pt x="804863" y="614363"/>
                      <a:pt x="804863" y="614363"/>
                    </a:cubicBezTo>
                    <a:cubicBezTo>
                      <a:pt x="752475" y="612775"/>
                      <a:pt x="700035" y="612429"/>
                      <a:pt x="647700" y="609600"/>
                    </a:cubicBezTo>
                    <a:cubicBezTo>
                      <a:pt x="633983" y="608859"/>
                      <a:pt x="627034" y="602891"/>
                      <a:pt x="614363" y="600075"/>
                    </a:cubicBezTo>
                    <a:cubicBezTo>
                      <a:pt x="604937" y="597980"/>
                      <a:pt x="595289" y="597040"/>
                      <a:pt x="585788" y="595313"/>
                    </a:cubicBezTo>
                    <a:cubicBezTo>
                      <a:pt x="516578" y="582730"/>
                      <a:pt x="617676" y="599486"/>
                      <a:pt x="528638" y="585788"/>
                    </a:cubicBezTo>
                    <a:cubicBezTo>
                      <a:pt x="519094" y="584320"/>
                      <a:pt x="509564" y="582752"/>
                      <a:pt x="500063" y="581025"/>
                    </a:cubicBezTo>
                    <a:cubicBezTo>
                      <a:pt x="492099" y="579577"/>
                      <a:pt x="484251" y="577494"/>
                      <a:pt x="476250" y="576263"/>
                    </a:cubicBezTo>
                    <a:cubicBezTo>
                      <a:pt x="463600" y="574317"/>
                      <a:pt x="450800" y="573446"/>
                      <a:pt x="438150" y="571500"/>
                    </a:cubicBezTo>
                    <a:cubicBezTo>
                      <a:pt x="430150" y="570269"/>
                      <a:pt x="422396" y="567505"/>
                      <a:pt x="414338" y="566738"/>
                    </a:cubicBezTo>
                    <a:cubicBezTo>
                      <a:pt x="389003" y="564325"/>
                      <a:pt x="363507" y="564004"/>
                      <a:pt x="338138" y="561975"/>
                    </a:cubicBezTo>
                    <a:cubicBezTo>
                      <a:pt x="323808" y="560829"/>
                      <a:pt x="309563" y="558800"/>
                      <a:pt x="295275" y="557213"/>
                    </a:cubicBezTo>
                    <a:cubicBezTo>
                      <a:pt x="241240" y="566218"/>
                      <a:pt x="262788" y="564741"/>
                      <a:pt x="176213" y="557213"/>
                    </a:cubicBezTo>
                    <a:cubicBezTo>
                      <a:pt x="169692" y="556646"/>
                      <a:pt x="163603" y="553621"/>
                      <a:pt x="157163" y="552450"/>
                    </a:cubicBezTo>
                    <a:cubicBezTo>
                      <a:pt x="146119" y="550442"/>
                      <a:pt x="134920" y="549395"/>
                      <a:pt x="123825" y="547688"/>
                    </a:cubicBezTo>
                    <a:cubicBezTo>
                      <a:pt x="68949" y="539246"/>
                      <a:pt x="122312" y="545631"/>
                      <a:pt x="47625" y="538163"/>
                    </a:cubicBezTo>
                    <a:cubicBezTo>
                      <a:pt x="22227" y="500065"/>
                      <a:pt x="55560" y="546097"/>
                      <a:pt x="23813" y="514350"/>
                    </a:cubicBezTo>
                    <a:cubicBezTo>
                      <a:pt x="10164" y="500701"/>
                      <a:pt x="17272" y="501269"/>
                      <a:pt x="9525" y="485775"/>
                    </a:cubicBezTo>
                    <a:cubicBezTo>
                      <a:pt x="6965" y="480656"/>
                      <a:pt x="3175" y="476250"/>
                      <a:pt x="0" y="471488"/>
                    </a:cubicBezTo>
                    <a:cubicBezTo>
                      <a:pt x="1216" y="458110"/>
                      <a:pt x="364" y="423136"/>
                      <a:pt x="9525" y="404813"/>
                    </a:cubicBezTo>
                    <a:cubicBezTo>
                      <a:pt x="12085" y="399693"/>
                      <a:pt x="14196" y="393559"/>
                      <a:pt x="19050" y="390525"/>
                    </a:cubicBezTo>
                    <a:cubicBezTo>
                      <a:pt x="19058" y="390520"/>
                      <a:pt x="54765" y="378621"/>
                      <a:pt x="61913" y="376238"/>
                    </a:cubicBezTo>
                    <a:lnTo>
                      <a:pt x="76200" y="371475"/>
                    </a:lnTo>
                    <a:cubicBezTo>
                      <a:pt x="101348" y="379858"/>
                      <a:pt x="86312" y="373453"/>
                      <a:pt x="119063" y="395288"/>
                    </a:cubicBezTo>
                    <a:lnTo>
                      <a:pt x="133350" y="404813"/>
                    </a:lnTo>
                    <a:cubicBezTo>
                      <a:pt x="136525" y="409575"/>
                      <a:pt x="138406" y="415524"/>
                      <a:pt x="142875" y="419100"/>
                    </a:cubicBezTo>
                    <a:cubicBezTo>
                      <a:pt x="146795" y="422236"/>
                      <a:pt x="152858" y="421280"/>
                      <a:pt x="157163" y="423863"/>
                    </a:cubicBezTo>
                    <a:cubicBezTo>
                      <a:pt x="161013" y="426173"/>
                      <a:pt x="163513" y="430213"/>
                      <a:pt x="166688" y="433388"/>
                    </a:cubicBezTo>
                    <a:lnTo>
                      <a:pt x="166688" y="433388"/>
                    </a:lnTo>
                  </a:path>
                </a:pathLst>
              </a:custGeom>
              <a:solidFill>
                <a:schemeClr val="accent5">
                  <a:lumMod val="20000"/>
                  <a:lumOff val="80000"/>
                  <a:alpha val="79000"/>
                </a:schemeClr>
              </a:solidFill>
              <a:ln w="57150">
                <a:solidFill>
                  <a:srgbClr val="0FCED5">
                    <a:alpha val="4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Freihandform 35"/>
              <p:cNvSpPr/>
              <p:nvPr/>
            </p:nvSpPr>
            <p:spPr>
              <a:xfrm>
                <a:off x="5783595" y="3767851"/>
                <a:ext cx="447009" cy="164554"/>
              </a:xfrm>
              <a:custGeom>
                <a:avLst/>
                <a:gdLst>
                  <a:gd name="connsiteX0" fmla="*/ 95250 w 1399170"/>
                  <a:gd name="connsiteY0" fmla="*/ 390525 h 614363"/>
                  <a:gd name="connsiteX1" fmla="*/ 66675 w 1399170"/>
                  <a:gd name="connsiteY1" fmla="*/ 371475 h 614363"/>
                  <a:gd name="connsiteX2" fmla="*/ 28575 w 1399170"/>
                  <a:gd name="connsiteY2" fmla="*/ 328613 h 614363"/>
                  <a:gd name="connsiteX3" fmla="*/ 19050 w 1399170"/>
                  <a:gd name="connsiteY3" fmla="*/ 300038 h 614363"/>
                  <a:gd name="connsiteX4" fmla="*/ 14288 w 1399170"/>
                  <a:gd name="connsiteY4" fmla="*/ 285750 h 614363"/>
                  <a:gd name="connsiteX5" fmla="*/ 19050 w 1399170"/>
                  <a:gd name="connsiteY5" fmla="*/ 228600 h 614363"/>
                  <a:gd name="connsiteX6" fmla="*/ 38100 w 1399170"/>
                  <a:gd name="connsiteY6" fmla="*/ 200025 h 614363"/>
                  <a:gd name="connsiteX7" fmla="*/ 57150 w 1399170"/>
                  <a:gd name="connsiteY7" fmla="*/ 171450 h 614363"/>
                  <a:gd name="connsiteX8" fmla="*/ 66675 w 1399170"/>
                  <a:gd name="connsiteY8" fmla="*/ 152400 h 614363"/>
                  <a:gd name="connsiteX9" fmla="*/ 71438 w 1399170"/>
                  <a:gd name="connsiteY9" fmla="*/ 138113 h 614363"/>
                  <a:gd name="connsiteX10" fmla="*/ 114300 w 1399170"/>
                  <a:gd name="connsiteY10" fmla="*/ 119063 h 614363"/>
                  <a:gd name="connsiteX11" fmla="*/ 128588 w 1399170"/>
                  <a:gd name="connsiteY11" fmla="*/ 114300 h 614363"/>
                  <a:gd name="connsiteX12" fmla="*/ 142875 w 1399170"/>
                  <a:gd name="connsiteY12" fmla="*/ 104775 h 614363"/>
                  <a:gd name="connsiteX13" fmla="*/ 171450 w 1399170"/>
                  <a:gd name="connsiteY13" fmla="*/ 95250 h 614363"/>
                  <a:gd name="connsiteX14" fmla="*/ 185738 w 1399170"/>
                  <a:gd name="connsiteY14" fmla="*/ 90488 h 614363"/>
                  <a:gd name="connsiteX15" fmla="*/ 328613 w 1399170"/>
                  <a:gd name="connsiteY15" fmla="*/ 100013 h 614363"/>
                  <a:gd name="connsiteX16" fmla="*/ 357188 w 1399170"/>
                  <a:gd name="connsiteY16" fmla="*/ 109538 h 614363"/>
                  <a:gd name="connsiteX17" fmla="*/ 371475 w 1399170"/>
                  <a:gd name="connsiteY17" fmla="*/ 119063 h 614363"/>
                  <a:gd name="connsiteX18" fmla="*/ 400050 w 1399170"/>
                  <a:gd name="connsiteY18" fmla="*/ 142875 h 614363"/>
                  <a:gd name="connsiteX19" fmla="*/ 419100 w 1399170"/>
                  <a:gd name="connsiteY19" fmla="*/ 171450 h 614363"/>
                  <a:gd name="connsiteX20" fmla="*/ 447675 w 1399170"/>
                  <a:gd name="connsiteY20" fmla="*/ 195263 h 614363"/>
                  <a:gd name="connsiteX21" fmla="*/ 457200 w 1399170"/>
                  <a:gd name="connsiteY21" fmla="*/ 223838 h 614363"/>
                  <a:gd name="connsiteX22" fmla="*/ 447675 w 1399170"/>
                  <a:gd name="connsiteY22" fmla="*/ 238125 h 614363"/>
                  <a:gd name="connsiteX23" fmla="*/ 452438 w 1399170"/>
                  <a:gd name="connsiteY23" fmla="*/ 223838 h 614363"/>
                  <a:gd name="connsiteX24" fmla="*/ 438150 w 1399170"/>
                  <a:gd name="connsiteY24" fmla="*/ 180975 h 614363"/>
                  <a:gd name="connsiteX25" fmla="*/ 433388 w 1399170"/>
                  <a:gd name="connsiteY25" fmla="*/ 166688 h 614363"/>
                  <a:gd name="connsiteX26" fmla="*/ 447675 w 1399170"/>
                  <a:gd name="connsiteY26" fmla="*/ 71438 h 614363"/>
                  <a:gd name="connsiteX27" fmla="*/ 452438 w 1399170"/>
                  <a:gd name="connsiteY27" fmla="*/ 57150 h 614363"/>
                  <a:gd name="connsiteX28" fmla="*/ 457200 w 1399170"/>
                  <a:gd name="connsiteY28" fmla="*/ 42863 h 614363"/>
                  <a:gd name="connsiteX29" fmla="*/ 471488 w 1399170"/>
                  <a:gd name="connsiteY29" fmla="*/ 33338 h 614363"/>
                  <a:gd name="connsiteX30" fmla="*/ 490538 w 1399170"/>
                  <a:gd name="connsiteY30" fmla="*/ 19050 h 614363"/>
                  <a:gd name="connsiteX31" fmla="*/ 519113 w 1399170"/>
                  <a:gd name="connsiteY31" fmla="*/ 9525 h 614363"/>
                  <a:gd name="connsiteX32" fmla="*/ 533400 w 1399170"/>
                  <a:gd name="connsiteY32" fmla="*/ 4763 h 614363"/>
                  <a:gd name="connsiteX33" fmla="*/ 547688 w 1399170"/>
                  <a:gd name="connsiteY33" fmla="*/ 0 h 614363"/>
                  <a:gd name="connsiteX34" fmla="*/ 642938 w 1399170"/>
                  <a:gd name="connsiteY34" fmla="*/ 4763 h 614363"/>
                  <a:gd name="connsiteX35" fmla="*/ 666750 w 1399170"/>
                  <a:gd name="connsiteY35" fmla="*/ 9525 h 614363"/>
                  <a:gd name="connsiteX36" fmla="*/ 681038 w 1399170"/>
                  <a:gd name="connsiteY36" fmla="*/ 19050 h 614363"/>
                  <a:gd name="connsiteX37" fmla="*/ 709613 w 1399170"/>
                  <a:gd name="connsiteY37" fmla="*/ 28575 h 614363"/>
                  <a:gd name="connsiteX38" fmla="*/ 723900 w 1399170"/>
                  <a:gd name="connsiteY38" fmla="*/ 33338 h 614363"/>
                  <a:gd name="connsiteX39" fmla="*/ 752475 w 1399170"/>
                  <a:gd name="connsiteY39" fmla="*/ 52388 h 614363"/>
                  <a:gd name="connsiteX40" fmla="*/ 757238 w 1399170"/>
                  <a:gd name="connsiteY40" fmla="*/ 71438 h 614363"/>
                  <a:gd name="connsiteX41" fmla="*/ 771525 w 1399170"/>
                  <a:gd name="connsiteY41" fmla="*/ 80963 h 614363"/>
                  <a:gd name="connsiteX42" fmla="*/ 781050 w 1399170"/>
                  <a:gd name="connsiteY42" fmla="*/ 95250 h 614363"/>
                  <a:gd name="connsiteX43" fmla="*/ 795338 w 1399170"/>
                  <a:gd name="connsiteY43" fmla="*/ 109538 h 614363"/>
                  <a:gd name="connsiteX44" fmla="*/ 814388 w 1399170"/>
                  <a:gd name="connsiteY44" fmla="*/ 138113 h 614363"/>
                  <a:gd name="connsiteX45" fmla="*/ 833438 w 1399170"/>
                  <a:gd name="connsiteY45" fmla="*/ 161925 h 614363"/>
                  <a:gd name="connsiteX46" fmla="*/ 842963 w 1399170"/>
                  <a:gd name="connsiteY46" fmla="*/ 176213 h 614363"/>
                  <a:gd name="connsiteX47" fmla="*/ 857250 w 1399170"/>
                  <a:gd name="connsiteY47" fmla="*/ 190500 h 614363"/>
                  <a:gd name="connsiteX48" fmla="*/ 852488 w 1399170"/>
                  <a:gd name="connsiteY48" fmla="*/ 233363 h 614363"/>
                  <a:gd name="connsiteX49" fmla="*/ 847725 w 1399170"/>
                  <a:gd name="connsiteY49" fmla="*/ 247650 h 614363"/>
                  <a:gd name="connsiteX50" fmla="*/ 852488 w 1399170"/>
                  <a:gd name="connsiteY50" fmla="*/ 233363 h 614363"/>
                  <a:gd name="connsiteX51" fmla="*/ 857250 w 1399170"/>
                  <a:gd name="connsiteY51" fmla="*/ 171450 h 614363"/>
                  <a:gd name="connsiteX52" fmla="*/ 862013 w 1399170"/>
                  <a:gd name="connsiteY52" fmla="*/ 157163 h 614363"/>
                  <a:gd name="connsiteX53" fmla="*/ 866775 w 1399170"/>
                  <a:gd name="connsiteY53" fmla="*/ 119063 h 614363"/>
                  <a:gd name="connsiteX54" fmla="*/ 871538 w 1399170"/>
                  <a:gd name="connsiteY54" fmla="*/ 85725 h 614363"/>
                  <a:gd name="connsiteX55" fmla="*/ 876300 w 1399170"/>
                  <a:gd name="connsiteY55" fmla="*/ 71438 h 614363"/>
                  <a:gd name="connsiteX56" fmla="*/ 933450 w 1399170"/>
                  <a:gd name="connsiteY56" fmla="*/ 42863 h 614363"/>
                  <a:gd name="connsiteX57" fmla="*/ 976313 w 1399170"/>
                  <a:gd name="connsiteY57" fmla="*/ 28575 h 614363"/>
                  <a:gd name="connsiteX58" fmla="*/ 990600 w 1399170"/>
                  <a:gd name="connsiteY58" fmla="*/ 23813 h 614363"/>
                  <a:gd name="connsiteX59" fmla="*/ 1004888 w 1399170"/>
                  <a:gd name="connsiteY59" fmla="*/ 19050 h 614363"/>
                  <a:gd name="connsiteX60" fmla="*/ 1023938 w 1399170"/>
                  <a:gd name="connsiteY60" fmla="*/ 14288 h 614363"/>
                  <a:gd name="connsiteX61" fmla="*/ 1138238 w 1399170"/>
                  <a:gd name="connsiteY61" fmla="*/ 23813 h 614363"/>
                  <a:gd name="connsiteX62" fmla="*/ 1157288 w 1399170"/>
                  <a:gd name="connsiteY62" fmla="*/ 33338 h 614363"/>
                  <a:gd name="connsiteX63" fmla="*/ 1171575 w 1399170"/>
                  <a:gd name="connsiteY63" fmla="*/ 42863 h 614363"/>
                  <a:gd name="connsiteX64" fmla="*/ 1181100 w 1399170"/>
                  <a:gd name="connsiteY64" fmla="*/ 57150 h 614363"/>
                  <a:gd name="connsiteX65" fmla="*/ 1195388 w 1399170"/>
                  <a:gd name="connsiteY65" fmla="*/ 66675 h 614363"/>
                  <a:gd name="connsiteX66" fmla="*/ 1200150 w 1399170"/>
                  <a:gd name="connsiteY66" fmla="*/ 80963 h 614363"/>
                  <a:gd name="connsiteX67" fmla="*/ 1214438 w 1399170"/>
                  <a:gd name="connsiteY67" fmla="*/ 95250 h 614363"/>
                  <a:gd name="connsiteX68" fmla="*/ 1233488 w 1399170"/>
                  <a:gd name="connsiteY68" fmla="*/ 123825 h 614363"/>
                  <a:gd name="connsiteX69" fmla="*/ 1243013 w 1399170"/>
                  <a:gd name="connsiteY69" fmla="*/ 138113 h 614363"/>
                  <a:gd name="connsiteX70" fmla="*/ 1257300 w 1399170"/>
                  <a:gd name="connsiteY70" fmla="*/ 152400 h 614363"/>
                  <a:gd name="connsiteX71" fmla="*/ 1262063 w 1399170"/>
                  <a:gd name="connsiteY71" fmla="*/ 166688 h 614363"/>
                  <a:gd name="connsiteX72" fmla="*/ 1295400 w 1399170"/>
                  <a:gd name="connsiteY72" fmla="*/ 209550 h 614363"/>
                  <a:gd name="connsiteX73" fmla="*/ 1304925 w 1399170"/>
                  <a:gd name="connsiteY73" fmla="*/ 238125 h 614363"/>
                  <a:gd name="connsiteX74" fmla="*/ 1314450 w 1399170"/>
                  <a:gd name="connsiteY74" fmla="*/ 276225 h 614363"/>
                  <a:gd name="connsiteX75" fmla="*/ 1304925 w 1399170"/>
                  <a:gd name="connsiteY75" fmla="*/ 319088 h 614363"/>
                  <a:gd name="connsiteX76" fmla="*/ 1290638 w 1399170"/>
                  <a:gd name="connsiteY76" fmla="*/ 328613 h 614363"/>
                  <a:gd name="connsiteX77" fmla="*/ 1262063 w 1399170"/>
                  <a:gd name="connsiteY77" fmla="*/ 347663 h 614363"/>
                  <a:gd name="connsiteX78" fmla="*/ 1276350 w 1399170"/>
                  <a:gd name="connsiteY78" fmla="*/ 357188 h 614363"/>
                  <a:gd name="connsiteX79" fmla="*/ 1304925 w 1399170"/>
                  <a:gd name="connsiteY79" fmla="*/ 366713 h 614363"/>
                  <a:gd name="connsiteX80" fmla="*/ 1333500 w 1399170"/>
                  <a:gd name="connsiteY80" fmla="*/ 385763 h 614363"/>
                  <a:gd name="connsiteX81" fmla="*/ 1347788 w 1399170"/>
                  <a:gd name="connsiteY81" fmla="*/ 395288 h 614363"/>
                  <a:gd name="connsiteX82" fmla="*/ 1357313 w 1399170"/>
                  <a:gd name="connsiteY82" fmla="*/ 409575 h 614363"/>
                  <a:gd name="connsiteX83" fmla="*/ 1371600 w 1399170"/>
                  <a:gd name="connsiteY83" fmla="*/ 423863 h 614363"/>
                  <a:gd name="connsiteX84" fmla="*/ 1390650 w 1399170"/>
                  <a:gd name="connsiteY84" fmla="*/ 452438 h 614363"/>
                  <a:gd name="connsiteX85" fmla="*/ 1395413 w 1399170"/>
                  <a:gd name="connsiteY85" fmla="*/ 466725 h 614363"/>
                  <a:gd name="connsiteX86" fmla="*/ 1371600 w 1399170"/>
                  <a:gd name="connsiteY86" fmla="*/ 528638 h 614363"/>
                  <a:gd name="connsiteX87" fmla="*/ 1357313 w 1399170"/>
                  <a:gd name="connsiteY87" fmla="*/ 538163 h 614363"/>
                  <a:gd name="connsiteX88" fmla="*/ 1343025 w 1399170"/>
                  <a:gd name="connsiteY88" fmla="*/ 552450 h 614363"/>
                  <a:gd name="connsiteX89" fmla="*/ 1295400 w 1399170"/>
                  <a:gd name="connsiteY89" fmla="*/ 585788 h 614363"/>
                  <a:gd name="connsiteX90" fmla="*/ 1276350 w 1399170"/>
                  <a:gd name="connsiteY90" fmla="*/ 595313 h 614363"/>
                  <a:gd name="connsiteX91" fmla="*/ 1228725 w 1399170"/>
                  <a:gd name="connsiteY91" fmla="*/ 609600 h 614363"/>
                  <a:gd name="connsiteX92" fmla="*/ 1147763 w 1399170"/>
                  <a:gd name="connsiteY92" fmla="*/ 604838 h 614363"/>
                  <a:gd name="connsiteX93" fmla="*/ 1119188 w 1399170"/>
                  <a:gd name="connsiteY93" fmla="*/ 595313 h 614363"/>
                  <a:gd name="connsiteX94" fmla="*/ 1104900 w 1399170"/>
                  <a:gd name="connsiteY94" fmla="*/ 590550 h 614363"/>
                  <a:gd name="connsiteX95" fmla="*/ 1076325 w 1399170"/>
                  <a:gd name="connsiteY95" fmla="*/ 576263 h 614363"/>
                  <a:gd name="connsiteX96" fmla="*/ 900113 w 1399170"/>
                  <a:gd name="connsiteY96" fmla="*/ 590550 h 614363"/>
                  <a:gd name="connsiteX97" fmla="*/ 852488 w 1399170"/>
                  <a:gd name="connsiteY97" fmla="*/ 604838 h 614363"/>
                  <a:gd name="connsiteX98" fmla="*/ 804863 w 1399170"/>
                  <a:gd name="connsiteY98" fmla="*/ 614363 h 614363"/>
                  <a:gd name="connsiteX99" fmla="*/ 647700 w 1399170"/>
                  <a:gd name="connsiteY99" fmla="*/ 609600 h 614363"/>
                  <a:gd name="connsiteX100" fmla="*/ 614363 w 1399170"/>
                  <a:gd name="connsiteY100" fmla="*/ 600075 h 614363"/>
                  <a:gd name="connsiteX101" fmla="*/ 585788 w 1399170"/>
                  <a:gd name="connsiteY101" fmla="*/ 595313 h 614363"/>
                  <a:gd name="connsiteX102" fmla="*/ 528638 w 1399170"/>
                  <a:gd name="connsiteY102" fmla="*/ 585788 h 614363"/>
                  <a:gd name="connsiteX103" fmla="*/ 500063 w 1399170"/>
                  <a:gd name="connsiteY103" fmla="*/ 581025 h 614363"/>
                  <a:gd name="connsiteX104" fmla="*/ 476250 w 1399170"/>
                  <a:gd name="connsiteY104" fmla="*/ 576263 h 614363"/>
                  <a:gd name="connsiteX105" fmla="*/ 438150 w 1399170"/>
                  <a:gd name="connsiteY105" fmla="*/ 571500 h 614363"/>
                  <a:gd name="connsiteX106" fmla="*/ 414338 w 1399170"/>
                  <a:gd name="connsiteY106" fmla="*/ 566738 h 614363"/>
                  <a:gd name="connsiteX107" fmla="*/ 338138 w 1399170"/>
                  <a:gd name="connsiteY107" fmla="*/ 561975 h 614363"/>
                  <a:gd name="connsiteX108" fmla="*/ 295275 w 1399170"/>
                  <a:gd name="connsiteY108" fmla="*/ 557213 h 614363"/>
                  <a:gd name="connsiteX109" fmla="*/ 176213 w 1399170"/>
                  <a:gd name="connsiteY109" fmla="*/ 557213 h 614363"/>
                  <a:gd name="connsiteX110" fmla="*/ 157163 w 1399170"/>
                  <a:gd name="connsiteY110" fmla="*/ 552450 h 614363"/>
                  <a:gd name="connsiteX111" fmla="*/ 123825 w 1399170"/>
                  <a:gd name="connsiteY111" fmla="*/ 547688 h 614363"/>
                  <a:gd name="connsiteX112" fmla="*/ 47625 w 1399170"/>
                  <a:gd name="connsiteY112" fmla="*/ 538163 h 614363"/>
                  <a:gd name="connsiteX113" fmla="*/ 23813 w 1399170"/>
                  <a:gd name="connsiteY113" fmla="*/ 514350 h 614363"/>
                  <a:gd name="connsiteX114" fmla="*/ 9525 w 1399170"/>
                  <a:gd name="connsiteY114" fmla="*/ 485775 h 614363"/>
                  <a:gd name="connsiteX115" fmla="*/ 0 w 1399170"/>
                  <a:gd name="connsiteY115" fmla="*/ 471488 h 614363"/>
                  <a:gd name="connsiteX116" fmla="*/ 9525 w 1399170"/>
                  <a:gd name="connsiteY116" fmla="*/ 404813 h 614363"/>
                  <a:gd name="connsiteX117" fmla="*/ 19050 w 1399170"/>
                  <a:gd name="connsiteY117" fmla="*/ 390525 h 614363"/>
                  <a:gd name="connsiteX118" fmla="*/ 61913 w 1399170"/>
                  <a:gd name="connsiteY118" fmla="*/ 376238 h 614363"/>
                  <a:gd name="connsiteX119" fmla="*/ 76200 w 1399170"/>
                  <a:gd name="connsiteY119" fmla="*/ 371475 h 614363"/>
                  <a:gd name="connsiteX120" fmla="*/ 119063 w 1399170"/>
                  <a:gd name="connsiteY120" fmla="*/ 395288 h 614363"/>
                  <a:gd name="connsiteX121" fmla="*/ 133350 w 1399170"/>
                  <a:gd name="connsiteY121" fmla="*/ 404813 h 614363"/>
                  <a:gd name="connsiteX122" fmla="*/ 142875 w 1399170"/>
                  <a:gd name="connsiteY122" fmla="*/ 419100 h 614363"/>
                  <a:gd name="connsiteX123" fmla="*/ 157163 w 1399170"/>
                  <a:gd name="connsiteY123" fmla="*/ 423863 h 614363"/>
                  <a:gd name="connsiteX124" fmla="*/ 166688 w 1399170"/>
                  <a:gd name="connsiteY124" fmla="*/ 433388 h 614363"/>
                  <a:gd name="connsiteX125" fmla="*/ 166688 w 1399170"/>
                  <a:gd name="connsiteY125" fmla="*/ 433388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99170" h="614363">
                    <a:moveTo>
                      <a:pt x="95250" y="390525"/>
                    </a:moveTo>
                    <a:cubicBezTo>
                      <a:pt x="85725" y="384175"/>
                      <a:pt x="74770" y="379570"/>
                      <a:pt x="66675" y="371475"/>
                    </a:cubicBezTo>
                    <a:cubicBezTo>
                      <a:pt x="34053" y="338853"/>
                      <a:pt x="45572" y="354108"/>
                      <a:pt x="28575" y="328613"/>
                    </a:cubicBezTo>
                    <a:lnTo>
                      <a:pt x="19050" y="300038"/>
                    </a:lnTo>
                    <a:lnTo>
                      <a:pt x="14288" y="285750"/>
                    </a:lnTo>
                    <a:cubicBezTo>
                      <a:pt x="15875" y="266700"/>
                      <a:pt x="16524" y="247548"/>
                      <a:pt x="19050" y="228600"/>
                    </a:cubicBezTo>
                    <a:cubicBezTo>
                      <a:pt x="21562" y="209758"/>
                      <a:pt x="26141" y="215401"/>
                      <a:pt x="38100" y="200025"/>
                    </a:cubicBezTo>
                    <a:cubicBezTo>
                      <a:pt x="45128" y="190989"/>
                      <a:pt x="52030" y="181689"/>
                      <a:pt x="57150" y="171450"/>
                    </a:cubicBezTo>
                    <a:cubicBezTo>
                      <a:pt x="60325" y="165100"/>
                      <a:pt x="63878" y="158925"/>
                      <a:pt x="66675" y="152400"/>
                    </a:cubicBezTo>
                    <a:cubicBezTo>
                      <a:pt x="68653" y="147786"/>
                      <a:pt x="68302" y="142033"/>
                      <a:pt x="71438" y="138113"/>
                    </a:cubicBezTo>
                    <a:cubicBezTo>
                      <a:pt x="79672" y="127821"/>
                      <a:pt x="105567" y="121974"/>
                      <a:pt x="114300" y="119063"/>
                    </a:cubicBezTo>
                    <a:cubicBezTo>
                      <a:pt x="119063" y="117475"/>
                      <a:pt x="124411" y="117085"/>
                      <a:pt x="128588" y="114300"/>
                    </a:cubicBezTo>
                    <a:cubicBezTo>
                      <a:pt x="133350" y="111125"/>
                      <a:pt x="137645" y="107100"/>
                      <a:pt x="142875" y="104775"/>
                    </a:cubicBezTo>
                    <a:cubicBezTo>
                      <a:pt x="152050" y="100697"/>
                      <a:pt x="161925" y="98425"/>
                      <a:pt x="171450" y="95250"/>
                    </a:cubicBezTo>
                    <a:lnTo>
                      <a:pt x="185738" y="90488"/>
                    </a:lnTo>
                    <a:cubicBezTo>
                      <a:pt x="205152" y="91297"/>
                      <a:pt x="288895" y="90083"/>
                      <a:pt x="328613" y="100013"/>
                    </a:cubicBezTo>
                    <a:cubicBezTo>
                      <a:pt x="338353" y="102448"/>
                      <a:pt x="348834" y="103969"/>
                      <a:pt x="357188" y="109538"/>
                    </a:cubicBezTo>
                    <a:cubicBezTo>
                      <a:pt x="361950" y="112713"/>
                      <a:pt x="367078" y="115399"/>
                      <a:pt x="371475" y="119063"/>
                    </a:cubicBezTo>
                    <a:cubicBezTo>
                      <a:pt x="408144" y="149620"/>
                      <a:pt x="364578" y="119226"/>
                      <a:pt x="400050" y="142875"/>
                    </a:cubicBezTo>
                    <a:cubicBezTo>
                      <a:pt x="406400" y="152400"/>
                      <a:pt x="409575" y="165100"/>
                      <a:pt x="419100" y="171450"/>
                    </a:cubicBezTo>
                    <a:cubicBezTo>
                      <a:pt x="438992" y="184711"/>
                      <a:pt x="429341" y="176927"/>
                      <a:pt x="447675" y="195263"/>
                    </a:cubicBezTo>
                    <a:cubicBezTo>
                      <a:pt x="450850" y="204788"/>
                      <a:pt x="462769" y="215484"/>
                      <a:pt x="457200" y="223838"/>
                    </a:cubicBezTo>
                    <a:cubicBezTo>
                      <a:pt x="454025" y="228600"/>
                      <a:pt x="453399" y="238125"/>
                      <a:pt x="447675" y="238125"/>
                    </a:cubicBezTo>
                    <a:cubicBezTo>
                      <a:pt x="442655" y="238125"/>
                      <a:pt x="450850" y="228600"/>
                      <a:pt x="452438" y="223838"/>
                    </a:cubicBezTo>
                    <a:lnTo>
                      <a:pt x="438150" y="180975"/>
                    </a:lnTo>
                    <a:lnTo>
                      <a:pt x="433388" y="166688"/>
                    </a:lnTo>
                    <a:cubicBezTo>
                      <a:pt x="438865" y="90002"/>
                      <a:pt x="431104" y="121150"/>
                      <a:pt x="447675" y="71438"/>
                    </a:cubicBezTo>
                    <a:lnTo>
                      <a:pt x="452438" y="57150"/>
                    </a:lnTo>
                    <a:cubicBezTo>
                      <a:pt x="454025" y="52388"/>
                      <a:pt x="453023" y="45647"/>
                      <a:pt x="457200" y="42863"/>
                    </a:cubicBezTo>
                    <a:cubicBezTo>
                      <a:pt x="461963" y="39688"/>
                      <a:pt x="466830" y="36665"/>
                      <a:pt x="471488" y="33338"/>
                    </a:cubicBezTo>
                    <a:cubicBezTo>
                      <a:pt x="477947" y="28724"/>
                      <a:pt x="483438" y="22600"/>
                      <a:pt x="490538" y="19050"/>
                    </a:cubicBezTo>
                    <a:cubicBezTo>
                      <a:pt x="499518" y="14560"/>
                      <a:pt x="509588" y="12700"/>
                      <a:pt x="519113" y="9525"/>
                    </a:cubicBezTo>
                    <a:lnTo>
                      <a:pt x="533400" y="4763"/>
                    </a:lnTo>
                    <a:lnTo>
                      <a:pt x="547688" y="0"/>
                    </a:lnTo>
                    <a:cubicBezTo>
                      <a:pt x="579438" y="1588"/>
                      <a:pt x="611250" y="2228"/>
                      <a:pt x="642938" y="4763"/>
                    </a:cubicBezTo>
                    <a:cubicBezTo>
                      <a:pt x="651007" y="5409"/>
                      <a:pt x="659171" y="6683"/>
                      <a:pt x="666750" y="9525"/>
                    </a:cubicBezTo>
                    <a:cubicBezTo>
                      <a:pt x="672110" y="11535"/>
                      <a:pt x="675807" y="16725"/>
                      <a:pt x="681038" y="19050"/>
                    </a:cubicBezTo>
                    <a:cubicBezTo>
                      <a:pt x="690213" y="23128"/>
                      <a:pt x="700088" y="25400"/>
                      <a:pt x="709613" y="28575"/>
                    </a:cubicBezTo>
                    <a:cubicBezTo>
                      <a:pt x="714375" y="30163"/>
                      <a:pt x="719723" y="30553"/>
                      <a:pt x="723900" y="33338"/>
                    </a:cubicBezTo>
                    <a:lnTo>
                      <a:pt x="752475" y="52388"/>
                    </a:lnTo>
                    <a:cubicBezTo>
                      <a:pt x="754063" y="58738"/>
                      <a:pt x="753607" y="65992"/>
                      <a:pt x="757238" y="71438"/>
                    </a:cubicBezTo>
                    <a:cubicBezTo>
                      <a:pt x="760413" y="76200"/>
                      <a:pt x="767478" y="76916"/>
                      <a:pt x="771525" y="80963"/>
                    </a:cubicBezTo>
                    <a:cubicBezTo>
                      <a:pt x="775572" y="85010"/>
                      <a:pt x="777386" y="90853"/>
                      <a:pt x="781050" y="95250"/>
                    </a:cubicBezTo>
                    <a:cubicBezTo>
                      <a:pt x="785362" y="100424"/>
                      <a:pt x="791203" y="104221"/>
                      <a:pt x="795338" y="109538"/>
                    </a:cubicBezTo>
                    <a:cubicBezTo>
                      <a:pt x="802366" y="118574"/>
                      <a:pt x="814388" y="138113"/>
                      <a:pt x="814388" y="138113"/>
                    </a:cubicBezTo>
                    <a:cubicBezTo>
                      <a:pt x="823659" y="165927"/>
                      <a:pt x="811896" y="140383"/>
                      <a:pt x="833438" y="161925"/>
                    </a:cubicBezTo>
                    <a:cubicBezTo>
                      <a:pt x="837485" y="165972"/>
                      <a:pt x="839299" y="171816"/>
                      <a:pt x="842963" y="176213"/>
                    </a:cubicBezTo>
                    <a:cubicBezTo>
                      <a:pt x="847275" y="181387"/>
                      <a:pt x="852488" y="185738"/>
                      <a:pt x="857250" y="190500"/>
                    </a:cubicBezTo>
                    <a:cubicBezTo>
                      <a:pt x="865188" y="214313"/>
                      <a:pt x="863601" y="200026"/>
                      <a:pt x="852488" y="233363"/>
                    </a:cubicBezTo>
                    <a:lnTo>
                      <a:pt x="847725" y="247650"/>
                    </a:lnTo>
                    <a:lnTo>
                      <a:pt x="852488" y="233363"/>
                    </a:lnTo>
                    <a:cubicBezTo>
                      <a:pt x="854075" y="212725"/>
                      <a:pt x="854683" y="191989"/>
                      <a:pt x="857250" y="171450"/>
                    </a:cubicBezTo>
                    <a:cubicBezTo>
                      <a:pt x="857873" y="166469"/>
                      <a:pt x="861115" y="162102"/>
                      <a:pt x="862013" y="157163"/>
                    </a:cubicBezTo>
                    <a:cubicBezTo>
                      <a:pt x="864303" y="144571"/>
                      <a:pt x="865083" y="131750"/>
                      <a:pt x="866775" y="119063"/>
                    </a:cubicBezTo>
                    <a:cubicBezTo>
                      <a:pt x="868259" y="107936"/>
                      <a:pt x="869336" y="96733"/>
                      <a:pt x="871538" y="85725"/>
                    </a:cubicBezTo>
                    <a:cubicBezTo>
                      <a:pt x="872522" y="80803"/>
                      <a:pt x="872750" y="74988"/>
                      <a:pt x="876300" y="71438"/>
                    </a:cubicBezTo>
                    <a:cubicBezTo>
                      <a:pt x="894765" y="52973"/>
                      <a:pt x="910209" y="50610"/>
                      <a:pt x="933450" y="42863"/>
                    </a:cubicBezTo>
                    <a:lnTo>
                      <a:pt x="976313" y="28575"/>
                    </a:lnTo>
                    <a:lnTo>
                      <a:pt x="990600" y="23813"/>
                    </a:lnTo>
                    <a:cubicBezTo>
                      <a:pt x="995363" y="22225"/>
                      <a:pt x="1000018" y="20267"/>
                      <a:pt x="1004888" y="19050"/>
                    </a:cubicBezTo>
                    <a:lnTo>
                      <a:pt x="1023938" y="14288"/>
                    </a:lnTo>
                    <a:cubicBezTo>
                      <a:pt x="1052610" y="15653"/>
                      <a:pt x="1103773" y="9042"/>
                      <a:pt x="1138238" y="23813"/>
                    </a:cubicBezTo>
                    <a:cubicBezTo>
                      <a:pt x="1144763" y="26610"/>
                      <a:pt x="1151124" y="29816"/>
                      <a:pt x="1157288" y="33338"/>
                    </a:cubicBezTo>
                    <a:cubicBezTo>
                      <a:pt x="1162258" y="36178"/>
                      <a:pt x="1166813" y="39688"/>
                      <a:pt x="1171575" y="42863"/>
                    </a:cubicBezTo>
                    <a:cubicBezTo>
                      <a:pt x="1174750" y="47625"/>
                      <a:pt x="1177053" y="53103"/>
                      <a:pt x="1181100" y="57150"/>
                    </a:cubicBezTo>
                    <a:cubicBezTo>
                      <a:pt x="1185148" y="61197"/>
                      <a:pt x="1191812" y="62205"/>
                      <a:pt x="1195388" y="66675"/>
                    </a:cubicBezTo>
                    <a:cubicBezTo>
                      <a:pt x="1198524" y="70595"/>
                      <a:pt x="1197365" y="76786"/>
                      <a:pt x="1200150" y="80963"/>
                    </a:cubicBezTo>
                    <a:cubicBezTo>
                      <a:pt x="1203886" y="86567"/>
                      <a:pt x="1210303" y="89934"/>
                      <a:pt x="1214438" y="95250"/>
                    </a:cubicBezTo>
                    <a:cubicBezTo>
                      <a:pt x="1221466" y="104286"/>
                      <a:pt x="1227138" y="114300"/>
                      <a:pt x="1233488" y="123825"/>
                    </a:cubicBezTo>
                    <a:cubicBezTo>
                      <a:pt x="1236663" y="128588"/>
                      <a:pt x="1238966" y="134066"/>
                      <a:pt x="1243013" y="138113"/>
                    </a:cubicBezTo>
                    <a:lnTo>
                      <a:pt x="1257300" y="152400"/>
                    </a:lnTo>
                    <a:cubicBezTo>
                      <a:pt x="1258888" y="157163"/>
                      <a:pt x="1259278" y="162511"/>
                      <a:pt x="1262063" y="166688"/>
                    </a:cubicBezTo>
                    <a:cubicBezTo>
                      <a:pt x="1278500" y="191343"/>
                      <a:pt x="1282719" y="171507"/>
                      <a:pt x="1295400" y="209550"/>
                    </a:cubicBezTo>
                    <a:cubicBezTo>
                      <a:pt x="1298575" y="219075"/>
                      <a:pt x="1302956" y="228280"/>
                      <a:pt x="1304925" y="238125"/>
                    </a:cubicBezTo>
                    <a:cubicBezTo>
                      <a:pt x="1310673" y="266860"/>
                      <a:pt x="1307128" y="254258"/>
                      <a:pt x="1314450" y="276225"/>
                    </a:cubicBezTo>
                    <a:cubicBezTo>
                      <a:pt x="1314401" y="276521"/>
                      <a:pt x="1309863" y="312916"/>
                      <a:pt x="1304925" y="319088"/>
                    </a:cubicBezTo>
                    <a:cubicBezTo>
                      <a:pt x="1301349" y="323557"/>
                      <a:pt x="1295035" y="324949"/>
                      <a:pt x="1290638" y="328613"/>
                    </a:cubicBezTo>
                    <a:cubicBezTo>
                      <a:pt x="1266855" y="348431"/>
                      <a:pt x="1287170" y="339293"/>
                      <a:pt x="1262063" y="347663"/>
                    </a:cubicBezTo>
                    <a:cubicBezTo>
                      <a:pt x="1266825" y="350838"/>
                      <a:pt x="1271120" y="354863"/>
                      <a:pt x="1276350" y="357188"/>
                    </a:cubicBezTo>
                    <a:cubicBezTo>
                      <a:pt x="1285525" y="361266"/>
                      <a:pt x="1296571" y="361144"/>
                      <a:pt x="1304925" y="366713"/>
                    </a:cubicBezTo>
                    <a:lnTo>
                      <a:pt x="1333500" y="385763"/>
                    </a:lnTo>
                    <a:lnTo>
                      <a:pt x="1347788" y="395288"/>
                    </a:lnTo>
                    <a:cubicBezTo>
                      <a:pt x="1350963" y="400050"/>
                      <a:pt x="1353649" y="405178"/>
                      <a:pt x="1357313" y="409575"/>
                    </a:cubicBezTo>
                    <a:cubicBezTo>
                      <a:pt x="1361625" y="414749"/>
                      <a:pt x="1367864" y="418259"/>
                      <a:pt x="1371600" y="423863"/>
                    </a:cubicBezTo>
                    <a:cubicBezTo>
                      <a:pt x="1399170" y="465217"/>
                      <a:pt x="1345072" y="406857"/>
                      <a:pt x="1390650" y="452438"/>
                    </a:cubicBezTo>
                    <a:cubicBezTo>
                      <a:pt x="1392238" y="457200"/>
                      <a:pt x="1395413" y="461705"/>
                      <a:pt x="1395413" y="466725"/>
                    </a:cubicBezTo>
                    <a:cubicBezTo>
                      <a:pt x="1395413" y="486486"/>
                      <a:pt x="1390368" y="516125"/>
                      <a:pt x="1371600" y="528638"/>
                    </a:cubicBezTo>
                    <a:cubicBezTo>
                      <a:pt x="1366838" y="531813"/>
                      <a:pt x="1361710" y="534499"/>
                      <a:pt x="1357313" y="538163"/>
                    </a:cubicBezTo>
                    <a:cubicBezTo>
                      <a:pt x="1352139" y="542475"/>
                      <a:pt x="1348139" y="548067"/>
                      <a:pt x="1343025" y="552450"/>
                    </a:cubicBezTo>
                    <a:cubicBezTo>
                      <a:pt x="1334660" y="559620"/>
                      <a:pt x="1301961" y="582507"/>
                      <a:pt x="1295400" y="585788"/>
                    </a:cubicBezTo>
                    <a:cubicBezTo>
                      <a:pt x="1289050" y="588963"/>
                      <a:pt x="1282942" y="592676"/>
                      <a:pt x="1276350" y="595313"/>
                    </a:cubicBezTo>
                    <a:cubicBezTo>
                      <a:pt x="1257023" y="603044"/>
                      <a:pt x="1247439" y="604922"/>
                      <a:pt x="1228725" y="609600"/>
                    </a:cubicBezTo>
                    <a:cubicBezTo>
                      <a:pt x="1201738" y="608013"/>
                      <a:pt x="1174570" y="608334"/>
                      <a:pt x="1147763" y="604838"/>
                    </a:cubicBezTo>
                    <a:cubicBezTo>
                      <a:pt x="1137807" y="603539"/>
                      <a:pt x="1128713" y="598488"/>
                      <a:pt x="1119188" y="595313"/>
                    </a:cubicBezTo>
                    <a:cubicBezTo>
                      <a:pt x="1114425" y="593725"/>
                      <a:pt x="1109077" y="593335"/>
                      <a:pt x="1104900" y="590550"/>
                    </a:cubicBezTo>
                    <a:cubicBezTo>
                      <a:pt x="1086436" y="578240"/>
                      <a:pt x="1096043" y="582835"/>
                      <a:pt x="1076325" y="576263"/>
                    </a:cubicBezTo>
                    <a:cubicBezTo>
                      <a:pt x="918663" y="581348"/>
                      <a:pt x="975397" y="565455"/>
                      <a:pt x="900113" y="590550"/>
                    </a:cubicBezTo>
                    <a:cubicBezTo>
                      <a:pt x="883994" y="595923"/>
                      <a:pt x="869135" y="601271"/>
                      <a:pt x="852488" y="604838"/>
                    </a:cubicBezTo>
                    <a:cubicBezTo>
                      <a:pt x="836658" y="608230"/>
                      <a:pt x="804863" y="614363"/>
                      <a:pt x="804863" y="614363"/>
                    </a:cubicBezTo>
                    <a:cubicBezTo>
                      <a:pt x="752475" y="612775"/>
                      <a:pt x="700035" y="612429"/>
                      <a:pt x="647700" y="609600"/>
                    </a:cubicBezTo>
                    <a:cubicBezTo>
                      <a:pt x="633983" y="608859"/>
                      <a:pt x="627034" y="602891"/>
                      <a:pt x="614363" y="600075"/>
                    </a:cubicBezTo>
                    <a:cubicBezTo>
                      <a:pt x="604937" y="597980"/>
                      <a:pt x="595289" y="597040"/>
                      <a:pt x="585788" y="595313"/>
                    </a:cubicBezTo>
                    <a:cubicBezTo>
                      <a:pt x="516578" y="582730"/>
                      <a:pt x="617676" y="599486"/>
                      <a:pt x="528638" y="585788"/>
                    </a:cubicBezTo>
                    <a:cubicBezTo>
                      <a:pt x="519094" y="584320"/>
                      <a:pt x="509564" y="582752"/>
                      <a:pt x="500063" y="581025"/>
                    </a:cubicBezTo>
                    <a:cubicBezTo>
                      <a:pt x="492099" y="579577"/>
                      <a:pt x="484251" y="577494"/>
                      <a:pt x="476250" y="576263"/>
                    </a:cubicBezTo>
                    <a:cubicBezTo>
                      <a:pt x="463600" y="574317"/>
                      <a:pt x="450800" y="573446"/>
                      <a:pt x="438150" y="571500"/>
                    </a:cubicBezTo>
                    <a:cubicBezTo>
                      <a:pt x="430150" y="570269"/>
                      <a:pt x="422396" y="567505"/>
                      <a:pt x="414338" y="566738"/>
                    </a:cubicBezTo>
                    <a:cubicBezTo>
                      <a:pt x="389003" y="564325"/>
                      <a:pt x="363507" y="564004"/>
                      <a:pt x="338138" y="561975"/>
                    </a:cubicBezTo>
                    <a:cubicBezTo>
                      <a:pt x="323808" y="560829"/>
                      <a:pt x="309563" y="558800"/>
                      <a:pt x="295275" y="557213"/>
                    </a:cubicBezTo>
                    <a:cubicBezTo>
                      <a:pt x="241240" y="566218"/>
                      <a:pt x="262788" y="564741"/>
                      <a:pt x="176213" y="557213"/>
                    </a:cubicBezTo>
                    <a:cubicBezTo>
                      <a:pt x="169692" y="556646"/>
                      <a:pt x="163603" y="553621"/>
                      <a:pt x="157163" y="552450"/>
                    </a:cubicBezTo>
                    <a:cubicBezTo>
                      <a:pt x="146119" y="550442"/>
                      <a:pt x="134920" y="549395"/>
                      <a:pt x="123825" y="547688"/>
                    </a:cubicBezTo>
                    <a:cubicBezTo>
                      <a:pt x="68949" y="539246"/>
                      <a:pt x="122312" y="545631"/>
                      <a:pt x="47625" y="538163"/>
                    </a:cubicBezTo>
                    <a:cubicBezTo>
                      <a:pt x="22227" y="500065"/>
                      <a:pt x="55560" y="546097"/>
                      <a:pt x="23813" y="514350"/>
                    </a:cubicBezTo>
                    <a:cubicBezTo>
                      <a:pt x="10164" y="500701"/>
                      <a:pt x="17272" y="501269"/>
                      <a:pt x="9525" y="485775"/>
                    </a:cubicBezTo>
                    <a:cubicBezTo>
                      <a:pt x="6965" y="480656"/>
                      <a:pt x="3175" y="476250"/>
                      <a:pt x="0" y="471488"/>
                    </a:cubicBezTo>
                    <a:cubicBezTo>
                      <a:pt x="1216" y="458110"/>
                      <a:pt x="364" y="423136"/>
                      <a:pt x="9525" y="404813"/>
                    </a:cubicBezTo>
                    <a:cubicBezTo>
                      <a:pt x="12085" y="399693"/>
                      <a:pt x="14196" y="393559"/>
                      <a:pt x="19050" y="390525"/>
                    </a:cubicBezTo>
                    <a:cubicBezTo>
                      <a:pt x="19058" y="390520"/>
                      <a:pt x="54765" y="378621"/>
                      <a:pt x="61913" y="376238"/>
                    </a:cubicBezTo>
                    <a:lnTo>
                      <a:pt x="76200" y="371475"/>
                    </a:lnTo>
                    <a:cubicBezTo>
                      <a:pt x="101348" y="379858"/>
                      <a:pt x="86312" y="373453"/>
                      <a:pt x="119063" y="395288"/>
                    </a:cubicBezTo>
                    <a:lnTo>
                      <a:pt x="133350" y="404813"/>
                    </a:lnTo>
                    <a:cubicBezTo>
                      <a:pt x="136525" y="409575"/>
                      <a:pt x="138406" y="415524"/>
                      <a:pt x="142875" y="419100"/>
                    </a:cubicBezTo>
                    <a:cubicBezTo>
                      <a:pt x="146795" y="422236"/>
                      <a:pt x="152858" y="421280"/>
                      <a:pt x="157163" y="423863"/>
                    </a:cubicBezTo>
                    <a:cubicBezTo>
                      <a:pt x="161013" y="426173"/>
                      <a:pt x="163513" y="430213"/>
                      <a:pt x="166688" y="433388"/>
                    </a:cubicBezTo>
                    <a:lnTo>
                      <a:pt x="166688" y="433388"/>
                    </a:lnTo>
                  </a:path>
                </a:pathLst>
              </a:custGeom>
              <a:solidFill>
                <a:schemeClr val="accent5">
                  <a:lumMod val="20000"/>
                  <a:lumOff val="80000"/>
                  <a:alpha val="79000"/>
                </a:schemeClr>
              </a:solidFill>
              <a:ln w="57150">
                <a:solidFill>
                  <a:srgbClr val="0FCED5">
                    <a:alpha val="4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Up Arrow 55"/>
              <p:cNvSpPr/>
              <p:nvPr/>
            </p:nvSpPr>
            <p:spPr>
              <a:xfrm>
                <a:off x="4731375" y="4319577"/>
                <a:ext cx="470947" cy="493251"/>
              </a:xfrm>
              <a:prstGeom prst="upArrow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7200000">
                  <a:rot lat="17699988" lon="67" rev="21599896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Up Arrow 56"/>
              <p:cNvSpPr/>
              <p:nvPr/>
            </p:nvSpPr>
            <p:spPr>
              <a:xfrm rot="10800000">
                <a:off x="4750840" y="3755152"/>
                <a:ext cx="470947" cy="493251"/>
              </a:xfrm>
              <a:prstGeom prst="upArrow">
                <a:avLst/>
              </a:prstGeom>
              <a:solidFill>
                <a:srgbClr val="FF6600"/>
              </a:solidFill>
              <a:ln w="2857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perspectiveFront" fov="7200000">
                  <a:rot lat="17699988" lon="67" rev="21599896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89"/>
              <p:cNvGrpSpPr/>
              <p:nvPr/>
            </p:nvGrpSpPr>
            <p:grpSpPr>
              <a:xfrm>
                <a:off x="4701465" y="3687374"/>
                <a:ext cx="495840" cy="490065"/>
                <a:chOff x="7795095" y="867624"/>
                <a:chExt cx="965617" cy="1158860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8003931" y="867624"/>
                  <a:ext cx="756781" cy="668796"/>
                </a:xfrm>
                <a:prstGeom prst="ellipse">
                  <a:avLst/>
                </a:prstGeom>
                <a:solidFill>
                  <a:srgbClr val="FFFF00"/>
                </a:solidFill>
                <a:ln w="28575" cmpd="sng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7769459" y="1513007"/>
                  <a:ext cx="400752" cy="34948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  <a:effectLst>
                  <a:outerShdw blurRad="40000" dist="20000" dir="5400000" sx="89000" sy="89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7975458" y="1702460"/>
                  <a:ext cx="457570" cy="152400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  <a:effectLst>
                  <a:outerShdw blurRad="40000" dist="20000" dir="5400000" sx="89000" sy="89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16200000" flipH="1">
                  <a:off x="8302174" y="1718312"/>
                  <a:ext cx="477521" cy="138823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  <a:effectLst>
                  <a:outerShdw blurRad="40000" dist="20000" dir="5400000" sx="89000" sy="89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" name="Group 146"/>
          <p:cNvGrpSpPr/>
          <p:nvPr/>
        </p:nvGrpSpPr>
        <p:grpSpPr>
          <a:xfrm>
            <a:off x="18104" y="2058064"/>
            <a:ext cx="9144000" cy="3054750"/>
            <a:chOff x="9785" y="2066532"/>
            <a:chExt cx="9144000" cy="3054750"/>
          </a:xfrm>
        </p:grpSpPr>
        <p:sp>
          <p:nvSpPr>
            <p:cNvPr id="144" name="Rectangle 143"/>
            <p:cNvSpPr/>
            <p:nvPr/>
          </p:nvSpPr>
          <p:spPr>
            <a:xfrm>
              <a:off x="2699242" y="2066532"/>
              <a:ext cx="2975824" cy="523220"/>
            </a:xfrm>
            <a:prstGeom prst="rect">
              <a:avLst/>
            </a:prstGeom>
            <a:solidFill>
              <a:srgbClr val="FFD59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800000"/>
                  </a:solidFill>
                </a:rPr>
                <a:t>Decay phase</a:t>
              </a:r>
              <a:endParaRPr lang="en-US" sz="2800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9785" y="2619446"/>
              <a:ext cx="9144000" cy="2501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124"/>
            <p:cNvGrpSpPr/>
            <p:nvPr/>
          </p:nvGrpSpPr>
          <p:grpSpPr>
            <a:xfrm>
              <a:off x="974392" y="2235282"/>
              <a:ext cx="6550855" cy="2866737"/>
              <a:chOff x="1705020" y="4934837"/>
              <a:chExt cx="5422985" cy="2335197"/>
            </a:xfrm>
          </p:grpSpPr>
          <p:grpSp>
            <p:nvGrpSpPr>
              <p:cNvPr id="30" name="Group 48"/>
              <p:cNvGrpSpPr/>
              <p:nvPr/>
            </p:nvGrpSpPr>
            <p:grpSpPr>
              <a:xfrm>
                <a:off x="1705020" y="4934837"/>
                <a:ext cx="5422985" cy="2335197"/>
                <a:chOff x="1705020" y="4934837"/>
                <a:chExt cx="5422985" cy="2335197"/>
              </a:xfrm>
            </p:grpSpPr>
            <p:pic>
              <p:nvPicPr>
                <p:cNvPr id="130" name="Picture 129" descr="fig4.echam5-slabs.sst.wind.mean.compo.on.eps"/>
                <p:cNvPicPr>
                  <a:picLocks noChangeAspect="1"/>
                </p:cNvPicPr>
                <p:nvPr/>
              </p:nvPicPr>
              <p:blipFill>
                <a:blip r:embed="rId3"/>
                <a:srcRect l="3863" t="16000" r="56733" b="4925"/>
                <a:stretch>
                  <a:fillRect/>
                </a:stretch>
              </p:blipFill>
              <p:spPr>
                <a:xfrm rot="5400000">
                  <a:off x="3248914" y="3390943"/>
                  <a:ext cx="2335197" cy="5422985"/>
                </a:xfrm>
                <a:prstGeom prst="rect">
                  <a:avLst/>
                </a:prstGeom>
                <a:scene3d>
                  <a:camera prst="perspectiveFront" fov="6300000">
                    <a:rot lat="0" lon="3600000" rev="0"/>
                  </a:camera>
                  <a:lightRig rig="threePt" dir="t"/>
                </a:scene3d>
              </p:spPr>
            </p:pic>
            <p:sp>
              <p:nvSpPr>
                <p:cNvPr id="131" name="Oval 130"/>
                <p:cNvSpPr/>
                <p:nvPr/>
              </p:nvSpPr>
              <p:spPr>
                <a:xfrm>
                  <a:off x="2740936" y="5860516"/>
                  <a:ext cx="2211547" cy="40623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 cmpd="sng">
                  <a:solidFill>
                    <a:srgbClr val="800000"/>
                  </a:solidFill>
                </a:ln>
                <a:scene3d>
                  <a:camera prst="perspectiveFront">
                    <a:rot lat="18599991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98"/>
                <p:cNvGrpSpPr/>
                <p:nvPr/>
              </p:nvGrpSpPr>
              <p:grpSpPr>
                <a:xfrm>
                  <a:off x="3239076" y="5637464"/>
                  <a:ext cx="337317" cy="882801"/>
                  <a:chOff x="3239076" y="5637464"/>
                  <a:chExt cx="337317" cy="882801"/>
                </a:xfrm>
              </p:grpSpPr>
              <p:sp>
                <p:nvSpPr>
                  <p:cNvPr id="142" name="Up Arrow 141"/>
                  <p:cNvSpPr/>
                  <p:nvPr/>
                </p:nvSpPr>
                <p:spPr>
                  <a:xfrm>
                    <a:off x="3239077" y="6162858"/>
                    <a:ext cx="337316" cy="357407"/>
                  </a:xfrm>
                  <a:prstGeom prst="upArrow">
                    <a:avLst/>
                  </a:prstGeom>
                  <a:solidFill>
                    <a:srgbClr val="FF6600"/>
                  </a:solidFill>
                  <a:ln w="28575" cap="flat" cmpd="sng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perspectiveFront" fov="7200000">
                      <a:rot lat="17699988" lon="67" rev="21599896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Up Arrow 142"/>
                  <p:cNvSpPr/>
                  <p:nvPr/>
                </p:nvSpPr>
                <p:spPr>
                  <a:xfrm rot="10800000">
                    <a:off x="3239076" y="5637464"/>
                    <a:ext cx="337316" cy="357407"/>
                  </a:xfrm>
                  <a:prstGeom prst="upArrow">
                    <a:avLst/>
                  </a:prstGeom>
                  <a:solidFill>
                    <a:srgbClr val="FF6600"/>
                  </a:solidFill>
                  <a:ln w="28575" cap="flat" cmpd="sng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perspectiveFront" fov="7200000">
                      <a:rot lat="17699988" lon="67" rev="21599896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3" name="Up Arrow 132"/>
                <p:cNvSpPr/>
                <p:nvPr/>
              </p:nvSpPr>
              <p:spPr>
                <a:xfrm rot="5400000" flipV="1">
                  <a:off x="4978156" y="5725277"/>
                  <a:ext cx="455057" cy="690976"/>
                </a:xfrm>
                <a:prstGeom prst="upArrow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28575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perspectiveFront" fov="2700000">
                    <a:rot lat="0" lon="3600000" rev="21599965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99"/>
                <p:cNvGrpSpPr/>
                <p:nvPr/>
              </p:nvGrpSpPr>
              <p:grpSpPr>
                <a:xfrm>
                  <a:off x="4213794" y="5637464"/>
                  <a:ext cx="337317" cy="882801"/>
                  <a:chOff x="3239076" y="5637464"/>
                  <a:chExt cx="337317" cy="882801"/>
                </a:xfrm>
              </p:grpSpPr>
              <p:sp>
                <p:nvSpPr>
                  <p:cNvPr id="140" name="Up Arrow 139"/>
                  <p:cNvSpPr/>
                  <p:nvPr/>
                </p:nvSpPr>
                <p:spPr>
                  <a:xfrm>
                    <a:off x="3239077" y="6162858"/>
                    <a:ext cx="337316" cy="357407"/>
                  </a:xfrm>
                  <a:prstGeom prst="upArrow">
                    <a:avLst/>
                  </a:prstGeom>
                  <a:solidFill>
                    <a:srgbClr val="FF6600"/>
                  </a:solidFill>
                  <a:ln w="28575" cap="flat" cmpd="sng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perspectiveFront" fov="7200000">
                      <a:rot lat="17699988" lon="67" rev="21599896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Up Arrow 140"/>
                  <p:cNvSpPr/>
                  <p:nvPr/>
                </p:nvSpPr>
                <p:spPr>
                  <a:xfrm rot="10800000">
                    <a:off x="3239076" y="5637464"/>
                    <a:ext cx="337316" cy="357407"/>
                  </a:xfrm>
                  <a:prstGeom prst="upArrow">
                    <a:avLst/>
                  </a:prstGeom>
                  <a:solidFill>
                    <a:srgbClr val="FF6600"/>
                  </a:solidFill>
                  <a:ln w="28575" cap="flat" cmpd="sng" algn="ctr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cene3d>
                    <a:camera prst="perspectiveFront" fov="7200000">
                      <a:rot lat="17699988" lon="67" rev="21599896"/>
                    </a:camera>
                    <a:lightRig rig="threePt" dir="t"/>
                  </a:scene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80"/>
                <p:cNvGrpSpPr/>
                <p:nvPr/>
              </p:nvGrpSpPr>
              <p:grpSpPr>
                <a:xfrm>
                  <a:off x="3899243" y="5518926"/>
                  <a:ext cx="365213" cy="311453"/>
                  <a:chOff x="7795095" y="867624"/>
                  <a:chExt cx="965617" cy="1158860"/>
                </a:xfrm>
              </p:grpSpPr>
              <p:sp>
                <p:nvSpPr>
                  <p:cNvPr id="136" name="Oval 135"/>
                  <p:cNvSpPr/>
                  <p:nvPr/>
                </p:nvSpPr>
                <p:spPr>
                  <a:xfrm>
                    <a:off x="8003931" y="867624"/>
                    <a:ext cx="756781" cy="66879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8575" cmpd="sng"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7" name="Straight Connector 136"/>
                  <p:cNvCxnSpPr/>
                  <p:nvPr/>
                </p:nvCxnSpPr>
                <p:spPr>
                  <a:xfrm rot="5400000">
                    <a:off x="7769459" y="1513007"/>
                    <a:ext cx="400752" cy="34948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 rot="5400000">
                    <a:off x="7975458" y="1702460"/>
                    <a:ext cx="457570" cy="15240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 rot="16200000" flipH="1">
                    <a:off x="8302174" y="1718312"/>
                    <a:ext cx="477521" cy="138823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  <a:effectLst>
                    <a:outerShdw blurRad="40000" dist="20000" dir="5400000" sx="89000" sy="89000" rotWithShape="0">
                      <a:srgbClr val="000000"/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7" name="Freihandform 35"/>
              <p:cNvSpPr/>
              <p:nvPr/>
            </p:nvSpPr>
            <p:spPr>
              <a:xfrm>
                <a:off x="2592159" y="5521339"/>
                <a:ext cx="603219" cy="182545"/>
              </a:xfrm>
              <a:custGeom>
                <a:avLst/>
                <a:gdLst>
                  <a:gd name="connsiteX0" fmla="*/ 95250 w 1399170"/>
                  <a:gd name="connsiteY0" fmla="*/ 390525 h 614363"/>
                  <a:gd name="connsiteX1" fmla="*/ 66675 w 1399170"/>
                  <a:gd name="connsiteY1" fmla="*/ 371475 h 614363"/>
                  <a:gd name="connsiteX2" fmla="*/ 28575 w 1399170"/>
                  <a:gd name="connsiteY2" fmla="*/ 328613 h 614363"/>
                  <a:gd name="connsiteX3" fmla="*/ 19050 w 1399170"/>
                  <a:gd name="connsiteY3" fmla="*/ 300038 h 614363"/>
                  <a:gd name="connsiteX4" fmla="*/ 14288 w 1399170"/>
                  <a:gd name="connsiteY4" fmla="*/ 285750 h 614363"/>
                  <a:gd name="connsiteX5" fmla="*/ 19050 w 1399170"/>
                  <a:gd name="connsiteY5" fmla="*/ 228600 h 614363"/>
                  <a:gd name="connsiteX6" fmla="*/ 38100 w 1399170"/>
                  <a:gd name="connsiteY6" fmla="*/ 200025 h 614363"/>
                  <a:gd name="connsiteX7" fmla="*/ 57150 w 1399170"/>
                  <a:gd name="connsiteY7" fmla="*/ 171450 h 614363"/>
                  <a:gd name="connsiteX8" fmla="*/ 66675 w 1399170"/>
                  <a:gd name="connsiteY8" fmla="*/ 152400 h 614363"/>
                  <a:gd name="connsiteX9" fmla="*/ 71438 w 1399170"/>
                  <a:gd name="connsiteY9" fmla="*/ 138113 h 614363"/>
                  <a:gd name="connsiteX10" fmla="*/ 114300 w 1399170"/>
                  <a:gd name="connsiteY10" fmla="*/ 119063 h 614363"/>
                  <a:gd name="connsiteX11" fmla="*/ 128588 w 1399170"/>
                  <a:gd name="connsiteY11" fmla="*/ 114300 h 614363"/>
                  <a:gd name="connsiteX12" fmla="*/ 142875 w 1399170"/>
                  <a:gd name="connsiteY12" fmla="*/ 104775 h 614363"/>
                  <a:gd name="connsiteX13" fmla="*/ 171450 w 1399170"/>
                  <a:gd name="connsiteY13" fmla="*/ 95250 h 614363"/>
                  <a:gd name="connsiteX14" fmla="*/ 185738 w 1399170"/>
                  <a:gd name="connsiteY14" fmla="*/ 90488 h 614363"/>
                  <a:gd name="connsiteX15" fmla="*/ 328613 w 1399170"/>
                  <a:gd name="connsiteY15" fmla="*/ 100013 h 614363"/>
                  <a:gd name="connsiteX16" fmla="*/ 357188 w 1399170"/>
                  <a:gd name="connsiteY16" fmla="*/ 109538 h 614363"/>
                  <a:gd name="connsiteX17" fmla="*/ 371475 w 1399170"/>
                  <a:gd name="connsiteY17" fmla="*/ 119063 h 614363"/>
                  <a:gd name="connsiteX18" fmla="*/ 400050 w 1399170"/>
                  <a:gd name="connsiteY18" fmla="*/ 142875 h 614363"/>
                  <a:gd name="connsiteX19" fmla="*/ 419100 w 1399170"/>
                  <a:gd name="connsiteY19" fmla="*/ 171450 h 614363"/>
                  <a:gd name="connsiteX20" fmla="*/ 447675 w 1399170"/>
                  <a:gd name="connsiteY20" fmla="*/ 195263 h 614363"/>
                  <a:gd name="connsiteX21" fmla="*/ 457200 w 1399170"/>
                  <a:gd name="connsiteY21" fmla="*/ 223838 h 614363"/>
                  <a:gd name="connsiteX22" fmla="*/ 447675 w 1399170"/>
                  <a:gd name="connsiteY22" fmla="*/ 238125 h 614363"/>
                  <a:gd name="connsiteX23" fmla="*/ 452438 w 1399170"/>
                  <a:gd name="connsiteY23" fmla="*/ 223838 h 614363"/>
                  <a:gd name="connsiteX24" fmla="*/ 438150 w 1399170"/>
                  <a:gd name="connsiteY24" fmla="*/ 180975 h 614363"/>
                  <a:gd name="connsiteX25" fmla="*/ 433388 w 1399170"/>
                  <a:gd name="connsiteY25" fmla="*/ 166688 h 614363"/>
                  <a:gd name="connsiteX26" fmla="*/ 447675 w 1399170"/>
                  <a:gd name="connsiteY26" fmla="*/ 71438 h 614363"/>
                  <a:gd name="connsiteX27" fmla="*/ 452438 w 1399170"/>
                  <a:gd name="connsiteY27" fmla="*/ 57150 h 614363"/>
                  <a:gd name="connsiteX28" fmla="*/ 457200 w 1399170"/>
                  <a:gd name="connsiteY28" fmla="*/ 42863 h 614363"/>
                  <a:gd name="connsiteX29" fmla="*/ 471488 w 1399170"/>
                  <a:gd name="connsiteY29" fmla="*/ 33338 h 614363"/>
                  <a:gd name="connsiteX30" fmla="*/ 490538 w 1399170"/>
                  <a:gd name="connsiteY30" fmla="*/ 19050 h 614363"/>
                  <a:gd name="connsiteX31" fmla="*/ 519113 w 1399170"/>
                  <a:gd name="connsiteY31" fmla="*/ 9525 h 614363"/>
                  <a:gd name="connsiteX32" fmla="*/ 533400 w 1399170"/>
                  <a:gd name="connsiteY32" fmla="*/ 4763 h 614363"/>
                  <a:gd name="connsiteX33" fmla="*/ 547688 w 1399170"/>
                  <a:gd name="connsiteY33" fmla="*/ 0 h 614363"/>
                  <a:gd name="connsiteX34" fmla="*/ 642938 w 1399170"/>
                  <a:gd name="connsiteY34" fmla="*/ 4763 h 614363"/>
                  <a:gd name="connsiteX35" fmla="*/ 666750 w 1399170"/>
                  <a:gd name="connsiteY35" fmla="*/ 9525 h 614363"/>
                  <a:gd name="connsiteX36" fmla="*/ 681038 w 1399170"/>
                  <a:gd name="connsiteY36" fmla="*/ 19050 h 614363"/>
                  <a:gd name="connsiteX37" fmla="*/ 709613 w 1399170"/>
                  <a:gd name="connsiteY37" fmla="*/ 28575 h 614363"/>
                  <a:gd name="connsiteX38" fmla="*/ 723900 w 1399170"/>
                  <a:gd name="connsiteY38" fmla="*/ 33338 h 614363"/>
                  <a:gd name="connsiteX39" fmla="*/ 752475 w 1399170"/>
                  <a:gd name="connsiteY39" fmla="*/ 52388 h 614363"/>
                  <a:gd name="connsiteX40" fmla="*/ 757238 w 1399170"/>
                  <a:gd name="connsiteY40" fmla="*/ 71438 h 614363"/>
                  <a:gd name="connsiteX41" fmla="*/ 771525 w 1399170"/>
                  <a:gd name="connsiteY41" fmla="*/ 80963 h 614363"/>
                  <a:gd name="connsiteX42" fmla="*/ 781050 w 1399170"/>
                  <a:gd name="connsiteY42" fmla="*/ 95250 h 614363"/>
                  <a:gd name="connsiteX43" fmla="*/ 795338 w 1399170"/>
                  <a:gd name="connsiteY43" fmla="*/ 109538 h 614363"/>
                  <a:gd name="connsiteX44" fmla="*/ 814388 w 1399170"/>
                  <a:gd name="connsiteY44" fmla="*/ 138113 h 614363"/>
                  <a:gd name="connsiteX45" fmla="*/ 833438 w 1399170"/>
                  <a:gd name="connsiteY45" fmla="*/ 161925 h 614363"/>
                  <a:gd name="connsiteX46" fmla="*/ 842963 w 1399170"/>
                  <a:gd name="connsiteY46" fmla="*/ 176213 h 614363"/>
                  <a:gd name="connsiteX47" fmla="*/ 857250 w 1399170"/>
                  <a:gd name="connsiteY47" fmla="*/ 190500 h 614363"/>
                  <a:gd name="connsiteX48" fmla="*/ 852488 w 1399170"/>
                  <a:gd name="connsiteY48" fmla="*/ 233363 h 614363"/>
                  <a:gd name="connsiteX49" fmla="*/ 847725 w 1399170"/>
                  <a:gd name="connsiteY49" fmla="*/ 247650 h 614363"/>
                  <a:gd name="connsiteX50" fmla="*/ 852488 w 1399170"/>
                  <a:gd name="connsiteY50" fmla="*/ 233363 h 614363"/>
                  <a:gd name="connsiteX51" fmla="*/ 857250 w 1399170"/>
                  <a:gd name="connsiteY51" fmla="*/ 171450 h 614363"/>
                  <a:gd name="connsiteX52" fmla="*/ 862013 w 1399170"/>
                  <a:gd name="connsiteY52" fmla="*/ 157163 h 614363"/>
                  <a:gd name="connsiteX53" fmla="*/ 866775 w 1399170"/>
                  <a:gd name="connsiteY53" fmla="*/ 119063 h 614363"/>
                  <a:gd name="connsiteX54" fmla="*/ 871538 w 1399170"/>
                  <a:gd name="connsiteY54" fmla="*/ 85725 h 614363"/>
                  <a:gd name="connsiteX55" fmla="*/ 876300 w 1399170"/>
                  <a:gd name="connsiteY55" fmla="*/ 71438 h 614363"/>
                  <a:gd name="connsiteX56" fmla="*/ 933450 w 1399170"/>
                  <a:gd name="connsiteY56" fmla="*/ 42863 h 614363"/>
                  <a:gd name="connsiteX57" fmla="*/ 976313 w 1399170"/>
                  <a:gd name="connsiteY57" fmla="*/ 28575 h 614363"/>
                  <a:gd name="connsiteX58" fmla="*/ 990600 w 1399170"/>
                  <a:gd name="connsiteY58" fmla="*/ 23813 h 614363"/>
                  <a:gd name="connsiteX59" fmla="*/ 1004888 w 1399170"/>
                  <a:gd name="connsiteY59" fmla="*/ 19050 h 614363"/>
                  <a:gd name="connsiteX60" fmla="*/ 1023938 w 1399170"/>
                  <a:gd name="connsiteY60" fmla="*/ 14288 h 614363"/>
                  <a:gd name="connsiteX61" fmla="*/ 1138238 w 1399170"/>
                  <a:gd name="connsiteY61" fmla="*/ 23813 h 614363"/>
                  <a:gd name="connsiteX62" fmla="*/ 1157288 w 1399170"/>
                  <a:gd name="connsiteY62" fmla="*/ 33338 h 614363"/>
                  <a:gd name="connsiteX63" fmla="*/ 1171575 w 1399170"/>
                  <a:gd name="connsiteY63" fmla="*/ 42863 h 614363"/>
                  <a:gd name="connsiteX64" fmla="*/ 1181100 w 1399170"/>
                  <a:gd name="connsiteY64" fmla="*/ 57150 h 614363"/>
                  <a:gd name="connsiteX65" fmla="*/ 1195388 w 1399170"/>
                  <a:gd name="connsiteY65" fmla="*/ 66675 h 614363"/>
                  <a:gd name="connsiteX66" fmla="*/ 1200150 w 1399170"/>
                  <a:gd name="connsiteY66" fmla="*/ 80963 h 614363"/>
                  <a:gd name="connsiteX67" fmla="*/ 1214438 w 1399170"/>
                  <a:gd name="connsiteY67" fmla="*/ 95250 h 614363"/>
                  <a:gd name="connsiteX68" fmla="*/ 1233488 w 1399170"/>
                  <a:gd name="connsiteY68" fmla="*/ 123825 h 614363"/>
                  <a:gd name="connsiteX69" fmla="*/ 1243013 w 1399170"/>
                  <a:gd name="connsiteY69" fmla="*/ 138113 h 614363"/>
                  <a:gd name="connsiteX70" fmla="*/ 1257300 w 1399170"/>
                  <a:gd name="connsiteY70" fmla="*/ 152400 h 614363"/>
                  <a:gd name="connsiteX71" fmla="*/ 1262063 w 1399170"/>
                  <a:gd name="connsiteY71" fmla="*/ 166688 h 614363"/>
                  <a:gd name="connsiteX72" fmla="*/ 1295400 w 1399170"/>
                  <a:gd name="connsiteY72" fmla="*/ 209550 h 614363"/>
                  <a:gd name="connsiteX73" fmla="*/ 1304925 w 1399170"/>
                  <a:gd name="connsiteY73" fmla="*/ 238125 h 614363"/>
                  <a:gd name="connsiteX74" fmla="*/ 1314450 w 1399170"/>
                  <a:gd name="connsiteY74" fmla="*/ 276225 h 614363"/>
                  <a:gd name="connsiteX75" fmla="*/ 1304925 w 1399170"/>
                  <a:gd name="connsiteY75" fmla="*/ 319088 h 614363"/>
                  <a:gd name="connsiteX76" fmla="*/ 1290638 w 1399170"/>
                  <a:gd name="connsiteY76" fmla="*/ 328613 h 614363"/>
                  <a:gd name="connsiteX77" fmla="*/ 1262063 w 1399170"/>
                  <a:gd name="connsiteY77" fmla="*/ 347663 h 614363"/>
                  <a:gd name="connsiteX78" fmla="*/ 1276350 w 1399170"/>
                  <a:gd name="connsiteY78" fmla="*/ 357188 h 614363"/>
                  <a:gd name="connsiteX79" fmla="*/ 1304925 w 1399170"/>
                  <a:gd name="connsiteY79" fmla="*/ 366713 h 614363"/>
                  <a:gd name="connsiteX80" fmla="*/ 1333500 w 1399170"/>
                  <a:gd name="connsiteY80" fmla="*/ 385763 h 614363"/>
                  <a:gd name="connsiteX81" fmla="*/ 1347788 w 1399170"/>
                  <a:gd name="connsiteY81" fmla="*/ 395288 h 614363"/>
                  <a:gd name="connsiteX82" fmla="*/ 1357313 w 1399170"/>
                  <a:gd name="connsiteY82" fmla="*/ 409575 h 614363"/>
                  <a:gd name="connsiteX83" fmla="*/ 1371600 w 1399170"/>
                  <a:gd name="connsiteY83" fmla="*/ 423863 h 614363"/>
                  <a:gd name="connsiteX84" fmla="*/ 1390650 w 1399170"/>
                  <a:gd name="connsiteY84" fmla="*/ 452438 h 614363"/>
                  <a:gd name="connsiteX85" fmla="*/ 1395413 w 1399170"/>
                  <a:gd name="connsiteY85" fmla="*/ 466725 h 614363"/>
                  <a:gd name="connsiteX86" fmla="*/ 1371600 w 1399170"/>
                  <a:gd name="connsiteY86" fmla="*/ 528638 h 614363"/>
                  <a:gd name="connsiteX87" fmla="*/ 1357313 w 1399170"/>
                  <a:gd name="connsiteY87" fmla="*/ 538163 h 614363"/>
                  <a:gd name="connsiteX88" fmla="*/ 1343025 w 1399170"/>
                  <a:gd name="connsiteY88" fmla="*/ 552450 h 614363"/>
                  <a:gd name="connsiteX89" fmla="*/ 1295400 w 1399170"/>
                  <a:gd name="connsiteY89" fmla="*/ 585788 h 614363"/>
                  <a:gd name="connsiteX90" fmla="*/ 1276350 w 1399170"/>
                  <a:gd name="connsiteY90" fmla="*/ 595313 h 614363"/>
                  <a:gd name="connsiteX91" fmla="*/ 1228725 w 1399170"/>
                  <a:gd name="connsiteY91" fmla="*/ 609600 h 614363"/>
                  <a:gd name="connsiteX92" fmla="*/ 1147763 w 1399170"/>
                  <a:gd name="connsiteY92" fmla="*/ 604838 h 614363"/>
                  <a:gd name="connsiteX93" fmla="*/ 1119188 w 1399170"/>
                  <a:gd name="connsiteY93" fmla="*/ 595313 h 614363"/>
                  <a:gd name="connsiteX94" fmla="*/ 1104900 w 1399170"/>
                  <a:gd name="connsiteY94" fmla="*/ 590550 h 614363"/>
                  <a:gd name="connsiteX95" fmla="*/ 1076325 w 1399170"/>
                  <a:gd name="connsiteY95" fmla="*/ 576263 h 614363"/>
                  <a:gd name="connsiteX96" fmla="*/ 900113 w 1399170"/>
                  <a:gd name="connsiteY96" fmla="*/ 590550 h 614363"/>
                  <a:gd name="connsiteX97" fmla="*/ 852488 w 1399170"/>
                  <a:gd name="connsiteY97" fmla="*/ 604838 h 614363"/>
                  <a:gd name="connsiteX98" fmla="*/ 804863 w 1399170"/>
                  <a:gd name="connsiteY98" fmla="*/ 614363 h 614363"/>
                  <a:gd name="connsiteX99" fmla="*/ 647700 w 1399170"/>
                  <a:gd name="connsiteY99" fmla="*/ 609600 h 614363"/>
                  <a:gd name="connsiteX100" fmla="*/ 614363 w 1399170"/>
                  <a:gd name="connsiteY100" fmla="*/ 600075 h 614363"/>
                  <a:gd name="connsiteX101" fmla="*/ 585788 w 1399170"/>
                  <a:gd name="connsiteY101" fmla="*/ 595313 h 614363"/>
                  <a:gd name="connsiteX102" fmla="*/ 528638 w 1399170"/>
                  <a:gd name="connsiteY102" fmla="*/ 585788 h 614363"/>
                  <a:gd name="connsiteX103" fmla="*/ 500063 w 1399170"/>
                  <a:gd name="connsiteY103" fmla="*/ 581025 h 614363"/>
                  <a:gd name="connsiteX104" fmla="*/ 476250 w 1399170"/>
                  <a:gd name="connsiteY104" fmla="*/ 576263 h 614363"/>
                  <a:gd name="connsiteX105" fmla="*/ 438150 w 1399170"/>
                  <a:gd name="connsiteY105" fmla="*/ 571500 h 614363"/>
                  <a:gd name="connsiteX106" fmla="*/ 414338 w 1399170"/>
                  <a:gd name="connsiteY106" fmla="*/ 566738 h 614363"/>
                  <a:gd name="connsiteX107" fmla="*/ 338138 w 1399170"/>
                  <a:gd name="connsiteY107" fmla="*/ 561975 h 614363"/>
                  <a:gd name="connsiteX108" fmla="*/ 295275 w 1399170"/>
                  <a:gd name="connsiteY108" fmla="*/ 557213 h 614363"/>
                  <a:gd name="connsiteX109" fmla="*/ 176213 w 1399170"/>
                  <a:gd name="connsiteY109" fmla="*/ 557213 h 614363"/>
                  <a:gd name="connsiteX110" fmla="*/ 157163 w 1399170"/>
                  <a:gd name="connsiteY110" fmla="*/ 552450 h 614363"/>
                  <a:gd name="connsiteX111" fmla="*/ 123825 w 1399170"/>
                  <a:gd name="connsiteY111" fmla="*/ 547688 h 614363"/>
                  <a:gd name="connsiteX112" fmla="*/ 47625 w 1399170"/>
                  <a:gd name="connsiteY112" fmla="*/ 538163 h 614363"/>
                  <a:gd name="connsiteX113" fmla="*/ 23813 w 1399170"/>
                  <a:gd name="connsiteY113" fmla="*/ 514350 h 614363"/>
                  <a:gd name="connsiteX114" fmla="*/ 9525 w 1399170"/>
                  <a:gd name="connsiteY114" fmla="*/ 485775 h 614363"/>
                  <a:gd name="connsiteX115" fmla="*/ 0 w 1399170"/>
                  <a:gd name="connsiteY115" fmla="*/ 471488 h 614363"/>
                  <a:gd name="connsiteX116" fmla="*/ 9525 w 1399170"/>
                  <a:gd name="connsiteY116" fmla="*/ 404813 h 614363"/>
                  <a:gd name="connsiteX117" fmla="*/ 19050 w 1399170"/>
                  <a:gd name="connsiteY117" fmla="*/ 390525 h 614363"/>
                  <a:gd name="connsiteX118" fmla="*/ 61913 w 1399170"/>
                  <a:gd name="connsiteY118" fmla="*/ 376238 h 614363"/>
                  <a:gd name="connsiteX119" fmla="*/ 76200 w 1399170"/>
                  <a:gd name="connsiteY119" fmla="*/ 371475 h 614363"/>
                  <a:gd name="connsiteX120" fmla="*/ 119063 w 1399170"/>
                  <a:gd name="connsiteY120" fmla="*/ 395288 h 614363"/>
                  <a:gd name="connsiteX121" fmla="*/ 133350 w 1399170"/>
                  <a:gd name="connsiteY121" fmla="*/ 404813 h 614363"/>
                  <a:gd name="connsiteX122" fmla="*/ 142875 w 1399170"/>
                  <a:gd name="connsiteY122" fmla="*/ 419100 h 614363"/>
                  <a:gd name="connsiteX123" fmla="*/ 157163 w 1399170"/>
                  <a:gd name="connsiteY123" fmla="*/ 423863 h 614363"/>
                  <a:gd name="connsiteX124" fmla="*/ 166688 w 1399170"/>
                  <a:gd name="connsiteY124" fmla="*/ 433388 h 614363"/>
                  <a:gd name="connsiteX125" fmla="*/ 166688 w 1399170"/>
                  <a:gd name="connsiteY125" fmla="*/ 433388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99170" h="614363">
                    <a:moveTo>
                      <a:pt x="95250" y="390525"/>
                    </a:moveTo>
                    <a:cubicBezTo>
                      <a:pt x="85725" y="384175"/>
                      <a:pt x="74770" y="379570"/>
                      <a:pt x="66675" y="371475"/>
                    </a:cubicBezTo>
                    <a:cubicBezTo>
                      <a:pt x="34053" y="338853"/>
                      <a:pt x="45572" y="354108"/>
                      <a:pt x="28575" y="328613"/>
                    </a:cubicBezTo>
                    <a:lnTo>
                      <a:pt x="19050" y="300038"/>
                    </a:lnTo>
                    <a:lnTo>
                      <a:pt x="14288" y="285750"/>
                    </a:lnTo>
                    <a:cubicBezTo>
                      <a:pt x="15875" y="266700"/>
                      <a:pt x="16524" y="247548"/>
                      <a:pt x="19050" y="228600"/>
                    </a:cubicBezTo>
                    <a:cubicBezTo>
                      <a:pt x="21562" y="209758"/>
                      <a:pt x="26141" y="215401"/>
                      <a:pt x="38100" y="200025"/>
                    </a:cubicBezTo>
                    <a:cubicBezTo>
                      <a:pt x="45128" y="190989"/>
                      <a:pt x="52030" y="181689"/>
                      <a:pt x="57150" y="171450"/>
                    </a:cubicBezTo>
                    <a:cubicBezTo>
                      <a:pt x="60325" y="165100"/>
                      <a:pt x="63878" y="158925"/>
                      <a:pt x="66675" y="152400"/>
                    </a:cubicBezTo>
                    <a:cubicBezTo>
                      <a:pt x="68653" y="147786"/>
                      <a:pt x="68302" y="142033"/>
                      <a:pt x="71438" y="138113"/>
                    </a:cubicBezTo>
                    <a:cubicBezTo>
                      <a:pt x="79672" y="127821"/>
                      <a:pt x="105567" y="121974"/>
                      <a:pt x="114300" y="119063"/>
                    </a:cubicBezTo>
                    <a:cubicBezTo>
                      <a:pt x="119063" y="117475"/>
                      <a:pt x="124411" y="117085"/>
                      <a:pt x="128588" y="114300"/>
                    </a:cubicBezTo>
                    <a:cubicBezTo>
                      <a:pt x="133350" y="111125"/>
                      <a:pt x="137645" y="107100"/>
                      <a:pt x="142875" y="104775"/>
                    </a:cubicBezTo>
                    <a:cubicBezTo>
                      <a:pt x="152050" y="100697"/>
                      <a:pt x="161925" y="98425"/>
                      <a:pt x="171450" y="95250"/>
                    </a:cubicBezTo>
                    <a:lnTo>
                      <a:pt x="185738" y="90488"/>
                    </a:lnTo>
                    <a:cubicBezTo>
                      <a:pt x="205152" y="91297"/>
                      <a:pt x="288895" y="90083"/>
                      <a:pt x="328613" y="100013"/>
                    </a:cubicBezTo>
                    <a:cubicBezTo>
                      <a:pt x="338353" y="102448"/>
                      <a:pt x="348834" y="103969"/>
                      <a:pt x="357188" y="109538"/>
                    </a:cubicBezTo>
                    <a:cubicBezTo>
                      <a:pt x="361950" y="112713"/>
                      <a:pt x="367078" y="115399"/>
                      <a:pt x="371475" y="119063"/>
                    </a:cubicBezTo>
                    <a:cubicBezTo>
                      <a:pt x="408144" y="149620"/>
                      <a:pt x="364578" y="119226"/>
                      <a:pt x="400050" y="142875"/>
                    </a:cubicBezTo>
                    <a:cubicBezTo>
                      <a:pt x="406400" y="152400"/>
                      <a:pt x="409575" y="165100"/>
                      <a:pt x="419100" y="171450"/>
                    </a:cubicBezTo>
                    <a:cubicBezTo>
                      <a:pt x="438992" y="184711"/>
                      <a:pt x="429341" y="176927"/>
                      <a:pt x="447675" y="195263"/>
                    </a:cubicBezTo>
                    <a:cubicBezTo>
                      <a:pt x="450850" y="204788"/>
                      <a:pt x="462769" y="215484"/>
                      <a:pt x="457200" y="223838"/>
                    </a:cubicBezTo>
                    <a:cubicBezTo>
                      <a:pt x="454025" y="228600"/>
                      <a:pt x="453399" y="238125"/>
                      <a:pt x="447675" y="238125"/>
                    </a:cubicBezTo>
                    <a:cubicBezTo>
                      <a:pt x="442655" y="238125"/>
                      <a:pt x="450850" y="228600"/>
                      <a:pt x="452438" y="223838"/>
                    </a:cubicBezTo>
                    <a:lnTo>
                      <a:pt x="438150" y="180975"/>
                    </a:lnTo>
                    <a:lnTo>
                      <a:pt x="433388" y="166688"/>
                    </a:lnTo>
                    <a:cubicBezTo>
                      <a:pt x="438865" y="90002"/>
                      <a:pt x="431104" y="121150"/>
                      <a:pt x="447675" y="71438"/>
                    </a:cubicBezTo>
                    <a:lnTo>
                      <a:pt x="452438" y="57150"/>
                    </a:lnTo>
                    <a:cubicBezTo>
                      <a:pt x="454025" y="52388"/>
                      <a:pt x="453023" y="45647"/>
                      <a:pt x="457200" y="42863"/>
                    </a:cubicBezTo>
                    <a:cubicBezTo>
                      <a:pt x="461963" y="39688"/>
                      <a:pt x="466830" y="36665"/>
                      <a:pt x="471488" y="33338"/>
                    </a:cubicBezTo>
                    <a:cubicBezTo>
                      <a:pt x="477947" y="28724"/>
                      <a:pt x="483438" y="22600"/>
                      <a:pt x="490538" y="19050"/>
                    </a:cubicBezTo>
                    <a:cubicBezTo>
                      <a:pt x="499518" y="14560"/>
                      <a:pt x="509588" y="12700"/>
                      <a:pt x="519113" y="9525"/>
                    </a:cubicBezTo>
                    <a:lnTo>
                      <a:pt x="533400" y="4763"/>
                    </a:lnTo>
                    <a:lnTo>
                      <a:pt x="547688" y="0"/>
                    </a:lnTo>
                    <a:cubicBezTo>
                      <a:pt x="579438" y="1588"/>
                      <a:pt x="611250" y="2228"/>
                      <a:pt x="642938" y="4763"/>
                    </a:cubicBezTo>
                    <a:cubicBezTo>
                      <a:pt x="651007" y="5409"/>
                      <a:pt x="659171" y="6683"/>
                      <a:pt x="666750" y="9525"/>
                    </a:cubicBezTo>
                    <a:cubicBezTo>
                      <a:pt x="672110" y="11535"/>
                      <a:pt x="675807" y="16725"/>
                      <a:pt x="681038" y="19050"/>
                    </a:cubicBezTo>
                    <a:cubicBezTo>
                      <a:pt x="690213" y="23128"/>
                      <a:pt x="700088" y="25400"/>
                      <a:pt x="709613" y="28575"/>
                    </a:cubicBezTo>
                    <a:cubicBezTo>
                      <a:pt x="714375" y="30163"/>
                      <a:pt x="719723" y="30553"/>
                      <a:pt x="723900" y="33338"/>
                    </a:cubicBezTo>
                    <a:lnTo>
                      <a:pt x="752475" y="52388"/>
                    </a:lnTo>
                    <a:cubicBezTo>
                      <a:pt x="754063" y="58738"/>
                      <a:pt x="753607" y="65992"/>
                      <a:pt x="757238" y="71438"/>
                    </a:cubicBezTo>
                    <a:cubicBezTo>
                      <a:pt x="760413" y="76200"/>
                      <a:pt x="767478" y="76916"/>
                      <a:pt x="771525" y="80963"/>
                    </a:cubicBezTo>
                    <a:cubicBezTo>
                      <a:pt x="775572" y="85010"/>
                      <a:pt x="777386" y="90853"/>
                      <a:pt x="781050" y="95250"/>
                    </a:cubicBezTo>
                    <a:cubicBezTo>
                      <a:pt x="785362" y="100424"/>
                      <a:pt x="791203" y="104221"/>
                      <a:pt x="795338" y="109538"/>
                    </a:cubicBezTo>
                    <a:cubicBezTo>
                      <a:pt x="802366" y="118574"/>
                      <a:pt x="814388" y="138113"/>
                      <a:pt x="814388" y="138113"/>
                    </a:cubicBezTo>
                    <a:cubicBezTo>
                      <a:pt x="823659" y="165927"/>
                      <a:pt x="811896" y="140383"/>
                      <a:pt x="833438" y="161925"/>
                    </a:cubicBezTo>
                    <a:cubicBezTo>
                      <a:pt x="837485" y="165972"/>
                      <a:pt x="839299" y="171816"/>
                      <a:pt x="842963" y="176213"/>
                    </a:cubicBezTo>
                    <a:cubicBezTo>
                      <a:pt x="847275" y="181387"/>
                      <a:pt x="852488" y="185738"/>
                      <a:pt x="857250" y="190500"/>
                    </a:cubicBezTo>
                    <a:cubicBezTo>
                      <a:pt x="865188" y="214313"/>
                      <a:pt x="863601" y="200026"/>
                      <a:pt x="852488" y="233363"/>
                    </a:cubicBezTo>
                    <a:lnTo>
                      <a:pt x="847725" y="247650"/>
                    </a:lnTo>
                    <a:lnTo>
                      <a:pt x="852488" y="233363"/>
                    </a:lnTo>
                    <a:cubicBezTo>
                      <a:pt x="854075" y="212725"/>
                      <a:pt x="854683" y="191989"/>
                      <a:pt x="857250" y="171450"/>
                    </a:cubicBezTo>
                    <a:cubicBezTo>
                      <a:pt x="857873" y="166469"/>
                      <a:pt x="861115" y="162102"/>
                      <a:pt x="862013" y="157163"/>
                    </a:cubicBezTo>
                    <a:cubicBezTo>
                      <a:pt x="864303" y="144571"/>
                      <a:pt x="865083" y="131750"/>
                      <a:pt x="866775" y="119063"/>
                    </a:cubicBezTo>
                    <a:cubicBezTo>
                      <a:pt x="868259" y="107936"/>
                      <a:pt x="869336" y="96733"/>
                      <a:pt x="871538" y="85725"/>
                    </a:cubicBezTo>
                    <a:cubicBezTo>
                      <a:pt x="872522" y="80803"/>
                      <a:pt x="872750" y="74988"/>
                      <a:pt x="876300" y="71438"/>
                    </a:cubicBezTo>
                    <a:cubicBezTo>
                      <a:pt x="894765" y="52973"/>
                      <a:pt x="910209" y="50610"/>
                      <a:pt x="933450" y="42863"/>
                    </a:cubicBezTo>
                    <a:lnTo>
                      <a:pt x="976313" y="28575"/>
                    </a:lnTo>
                    <a:lnTo>
                      <a:pt x="990600" y="23813"/>
                    </a:lnTo>
                    <a:cubicBezTo>
                      <a:pt x="995363" y="22225"/>
                      <a:pt x="1000018" y="20267"/>
                      <a:pt x="1004888" y="19050"/>
                    </a:cubicBezTo>
                    <a:lnTo>
                      <a:pt x="1023938" y="14288"/>
                    </a:lnTo>
                    <a:cubicBezTo>
                      <a:pt x="1052610" y="15653"/>
                      <a:pt x="1103773" y="9042"/>
                      <a:pt x="1138238" y="23813"/>
                    </a:cubicBezTo>
                    <a:cubicBezTo>
                      <a:pt x="1144763" y="26610"/>
                      <a:pt x="1151124" y="29816"/>
                      <a:pt x="1157288" y="33338"/>
                    </a:cubicBezTo>
                    <a:cubicBezTo>
                      <a:pt x="1162258" y="36178"/>
                      <a:pt x="1166813" y="39688"/>
                      <a:pt x="1171575" y="42863"/>
                    </a:cubicBezTo>
                    <a:cubicBezTo>
                      <a:pt x="1174750" y="47625"/>
                      <a:pt x="1177053" y="53103"/>
                      <a:pt x="1181100" y="57150"/>
                    </a:cubicBezTo>
                    <a:cubicBezTo>
                      <a:pt x="1185148" y="61197"/>
                      <a:pt x="1191812" y="62205"/>
                      <a:pt x="1195388" y="66675"/>
                    </a:cubicBezTo>
                    <a:cubicBezTo>
                      <a:pt x="1198524" y="70595"/>
                      <a:pt x="1197365" y="76786"/>
                      <a:pt x="1200150" y="80963"/>
                    </a:cubicBezTo>
                    <a:cubicBezTo>
                      <a:pt x="1203886" y="86567"/>
                      <a:pt x="1210303" y="89934"/>
                      <a:pt x="1214438" y="95250"/>
                    </a:cubicBezTo>
                    <a:cubicBezTo>
                      <a:pt x="1221466" y="104286"/>
                      <a:pt x="1227138" y="114300"/>
                      <a:pt x="1233488" y="123825"/>
                    </a:cubicBezTo>
                    <a:cubicBezTo>
                      <a:pt x="1236663" y="128588"/>
                      <a:pt x="1238966" y="134066"/>
                      <a:pt x="1243013" y="138113"/>
                    </a:cubicBezTo>
                    <a:lnTo>
                      <a:pt x="1257300" y="152400"/>
                    </a:lnTo>
                    <a:cubicBezTo>
                      <a:pt x="1258888" y="157163"/>
                      <a:pt x="1259278" y="162511"/>
                      <a:pt x="1262063" y="166688"/>
                    </a:cubicBezTo>
                    <a:cubicBezTo>
                      <a:pt x="1278500" y="191343"/>
                      <a:pt x="1282719" y="171507"/>
                      <a:pt x="1295400" y="209550"/>
                    </a:cubicBezTo>
                    <a:cubicBezTo>
                      <a:pt x="1298575" y="219075"/>
                      <a:pt x="1302956" y="228280"/>
                      <a:pt x="1304925" y="238125"/>
                    </a:cubicBezTo>
                    <a:cubicBezTo>
                      <a:pt x="1310673" y="266860"/>
                      <a:pt x="1307128" y="254258"/>
                      <a:pt x="1314450" y="276225"/>
                    </a:cubicBezTo>
                    <a:cubicBezTo>
                      <a:pt x="1314401" y="276521"/>
                      <a:pt x="1309863" y="312916"/>
                      <a:pt x="1304925" y="319088"/>
                    </a:cubicBezTo>
                    <a:cubicBezTo>
                      <a:pt x="1301349" y="323557"/>
                      <a:pt x="1295035" y="324949"/>
                      <a:pt x="1290638" y="328613"/>
                    </a:cubicBezTo>
                    <a:cubicBezTo>
                      <a:pt x="1266855" y="348431"/>
                      <a:pt x="1287170" y="339293"/>
                      <a:pt x="1262063" y="347663"/>
                    </a:cubicBezTo>
                    <a:cubicBezTo>
                      <a:pt x="1266825" y="350838"/>
                      <a:pt x="1271120" y="354863"/>
                      <a:pt x="1276350" y="357188"/>
                    </a:cubicBezTo>
                    <a:cubicBezTo>
                      <a:pt x="1285525" y="361266"/>
                      <a:pt x="1296571" y="361144"/>
                      <a:pt x="1304925" y="366713"/>
                    </a:cubicBezTo>
                    <a:lnTo>
                      <a:pt x="1333500" y="385763"/>
                    </a:lnTo>
                    <a:lnTo>
                      <a:pt x="1347788" y="395288"/>
                    </a:lnTo>
                    <a:cubicBezTo>
                      <a:pt x="1350963" y="400050"/>
                      <a:pt x="1353649" y="405178"/>
                      <a:pt x="1357313" y="409575"/>
                    </a:cubicBezTo>
                    <a:cubicBezTo>
                      <a:pt x="1361625" y="414749"/>
                      <a:pt x="1367864" y="418259"/>
                      <a:pt x="1371600" y="423863"/>
                    </a:cubicBezTo>
                    <a:cubicBezTo>
                      <a:pt x="1399170" y="465217"/>
                      <a:pt x="1345072" y="406857"/>
                      <a:pt x="1390650" y="452438"/>
                    </a:cubicBezTo>
                    <a:cubicBezTo>
                      <a:pt x="1392238" y="457200"/>
                      <a:pt x="1395413" y="461705"/>
                      <a:pt x="1395413" y="466725"/>
                    </a:cubicBezTo>
                    <a:cubicBezTo>
                      <a:pt x="1395413" y="486486"/>
                      <a:pt x="1390368" y="516125"/>
                      <a:pt x="1371600" y="528638"/>
                    </a:cubicBezTo>
                    <a:cubicBezTo>
                      <a:pt x="1366838" y="531813"/>
                      <a:pt x="1361710" y="534499"/>
                      <a:pt x="1357313" y="538163"/>
                    </a:cubicBezTo>
                    <a:cubicBezTo>
                      <a:pt x="1352139" y="542475"/>
                      <a:pt x="1348139" y="548067"/>
                      <a:pt x="1343025" y="552450"/>
                    </a:cubicBezTo>
                    <a:cubicBezTo>
                      <a:pt x="1334660" y="559620"/>
                      <a:pt x="1301961" y="582507"/>
                      <a:pt x="1295400" y="585788"/>
                    </a:cubicBezTo>
                    <a:cubicBezTo>
                      <a:pt x="1289050" y="588963"/>
                      <a:pt x="1282942" y="592676"/>
                      <a:pt x="1276350" y="595313"/>
                    </a:cubicBezTo>
                    <a:cubicBezTo>
                      <a:pt x="1257023" y="603044"/>
                      <a:pt x="1247439" y="604922"/>
                      <a:pt x="1228725" y="609600"/>
                    </a:cubicBezTo>
                    <a:cubicBezTo>
                      <a:pt x="1201738" y="608013"/>
                      <a:pt x="1174570" y="608334"/>
                      <a:pt x="1147763" y="604838"/>
                    </a:cubicBezTo>
                    <a:cubicBezTo>
                      <a:pt x="1137807" y="603539"/>
                      <a:pt x="1128713" y="598488"/>
                      <a:pt x="1119188" y="595313"/>
                    </a:cubicBezTo>
                    <a:cubicBezTo>
                      <a:pt x="1114425" y="593725"/>
                      <a:pt x="1109077" y="593335"/>
                      <a:pt x="1104900" y="590550"/>
                    </a:cubicBezTo>
                    <a:cubicBezTo>
                      <a:pt x="1086436" y="578240"/>
                      <a:pt x="1096043" y="582835"/>
                      <a:pt x="1076325" y="576263"/>
                    </a:cubicBezTo>
                    <a:cubicBezTo>
                      <a:pt x="918663" y="581348"/>
                      <a:pt x="975397" y="565455"/>
                      <a:pt x="900113" y="590550"/>
                    </a:cubicBezTo>
                    <a:cubicBezTo>
                      <a:pt x="883994" y="595923"/>
                      <a:pt x="869135" y="601271"/>
                      <a:pt x="852488" y="604838"/>
                    </a:cubicBezTo>
                    <a:cubicBezTo>
                      <a:pt x="836658" y="608230"/>
                      <a:pt x="804863" y="614363"/>
                      <a:pt x="804863" y="614363"/>
                    </a:cubicBezTo>
                    <a:cubicBezTo>
                      <a:pt x="752475" y="612775"/>
                      <a:pt x="700035" y="612429"/>
                      <a:pt x="647700" y="609600"/>
                    </a:cubicBezTo>
                    <a:cubicBezTo>
                      <a:pt x="633983" y="608859"/>
                      <a:pt x="627034" y="602891"/>
                      <a:pt x="614363" y="600075"/>
                    </a:cubicBezTo>
                    <a:cubicBezTo>
                      <a:pt x="604937" y="597980"/>
                      <a:pt x="595289" y="597040"/>
                      <a:pt x="585788" y="595313"/>
                    </a:cubicBezTo>
                    <a:cubicBezTo>
                      <a:pt x="516578" y="582730"/>
                      <a:pt x="617676" y="599486"/>
                      <a:pt x="528638" y="585788"/>
                    </a:cubicBezTo>
                    <a:cubicBezTo>
                      <a:pt x="519094" y="584320"/>
                      <a:pt x="509564" y="582752"/>
                      <a:pt x="500063" y="581025"/>
                    </a:cubicBezTo>
                    <a:cubicBezTo>
                      <a:pt x="492099" y="579577"/>
                      <a:pt x="484251" y="577494"/>
                      <a:pt x="476250" y="576263"/>
                    </a:cubicBezTo>
                    <a:cubicBezTo>
                      <a:pt x="463600" y="574317"/>
                      <a:pt x="450800" y="573446"/>
                      <a:pt x="438150" y="571500"/>
                    </a:cubicBezTo>
                    <a:cubicBezTo>
                      <a:pt x="430150" y="570269"/>
                      <a:pt x="422396" y="567505"/>
                      <a:pt x="414338" y="566738"/>
                    </a:cubicBezTo>
                    <a:cubicBezTo>
                      <a:pt x="389003" y="564325"/>
                      <a:pt x="363507" y="564004"/>
                      <a:pt x="338138" y="561975"/>
                    </a:cubicBezTo>
                    <a:cubicBezTo>
                      <a:pt x="323808" y="560829"/>
                      <a:pt x="309563" y="558800"/>
                      <a:pt x="295275" y="557213"/>
                    </a:cubicBezTo>
                    <a:cubicBezTo>
                      <a:pt x="241240" y="566218"/>
                      <a:pt x="262788" y="564741"/>
                      <a:pt x="176213" y="557213"/>
                    </a:cubicBezTo>
                    <a:cubicBezTo>
                      <a:pt x="169692" y="556646"/>
                      <a:pt x="163603" y="553621"/>
                      <a:pt x="157163" y="552450"/>
                    </a:cubicBezTo>
                    <a:cubicBezTo>
                      <a:pt x="146119" y="550442"/>
                      <a:pt x="134920" y="549395"/>
                      <a:pt x="123825" y="547688"/>
                    </a:cubicBezTo>
                    <a:cubicBezTo>
                      <a:pt x="68949" y="539246"/>
                      <a:pt x="122312" y="545631"/>
                      <a:pt x="47625" y="538163"/>
                    </a:cubicBezTo>
                    <a:cubicBezTo>
                      <a:pt x="22227" y="500065"/>
                      <a:pt x="55560" y="546097"/>
                      <a:pt x="23813" y="514350"/>
                    </a:cubicBezTo>
                    <a:cubicBezTo>
                      <a:pt x="10164" y="500701"/>
                      <a:pt x="17272" y="501269"/>
                      <a:pt x="9525" y="485775"/>
                    </a:cubicBezTo>
                    <a:cubicBezTo>
                      <a:pt x="6965" y="480656"/>
                      <a:pt x="3175" y="476250"/>
                      <a:pt x="0" y="471488"/>
                    </a:cubicBezTo>
                    <a:cubicBezTo>
                      <a:pt x="1216" y="458110"/>
                      <a:pt x="364" y="423136"/>
                      <a:pt x="9525" y="404813"/>
                    </a:cubicBezTo>
                    <a:cubicBezTo>
                      <a:pt x="12085" y="399693"/>
                      <a:pt x="14196" y="393559"/>
                      <a:pt x="19050" y="390525"/>
                    </a:cubicBezTo>
                    <a:cubicBezTo>
                      <a:pt x="19058" y="390520"/>
                      <a:pt x="54765" y="378621"/>
                      <a:pt x="61913" y="376238"/>
                    </a:cubicBezTo>
                    <a:lnTo>
                      <a:pt x="76200" y="371475"/>
                    </a:lnTo>
                    <a:cubicBezTo>
                      <a:pt x="101348" y="379858"/>
                      <a:pt x="86312" y="373453"/>
                      <a:pt x="119063" y="395288"/>
                    </a:cubicBezTo>
                    <a:lnTo>
                      <a:pt x="133350" y="404813"/>
                    </a:lnTo>
                    <a:cubicBezTo>
                      <a:pt x="136525" y="409575"/>
                      <a:pt x="138406" y="415524"/>
                      <a:pt x="142875" y="419100"/>
                    </a:cubicBezTo>
                    <a:cubicBezTo>
                      <a:pt x="146795" y="422236"/>
                      <a:pt x="152858" y="421280"/>
                      <a:pt x="157163" y="423863"/>
                    </a:cubicBezTo>
                    <a:cubicBezTo>
                      <a:pt x="161013" y="426173"/>
                      <a:pt x="163513" y="430213"/>
                      <a:pt x="166688" y="433388"/>
                    </a:cubicBezTo>
                    <a:lnTo>
                      <a:pt x="166688" y="433388"/>
                    </a:lnTo>
                  </a:path>
                </a:pathLst>
              </a:custGeom>
              <a:solidFill>
                <a:schemeClr val="accent5">
                  <a:lumMod val="20000"/>
                  <a:lumOff val="80000"/>
                  <a:alpha val="79000"/>
                </a:schemeClr>
              </a:solidFill>
              <a:ln w="57150">
                <a:solidFill>
                  <a:srgbClr val="0FCED5">
                    <a:alpha val="4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35"/>
              <p:cNvSpPr/>
              <p:nvPr/>
            </p:nvSpPr>
            <p:spPr>
              <a:xfrm>
                <a:off x="5326644" y="5521339"/>
                <a:ext cx="598939" cy="181794"/>
              </a:xfrm>
              <a:custGeom>
                <a:avLst/>
                <a:gdLst>
                  <a:gd name="connsiteX0" fmla="*/ 95250 w 1399170"/>
                  <a:gd name="connsiteY0" fmla="*/ 390525 h 614363"/>
                  <a:gd name="connsiteX1" fmla="*/ 66675 w 1399170"/>
                  <a:gd name="connsiteY1" fmla="*/ 371475 h 614363"/>
                  <a:gd name="connsiteX2" fmla="*/ 28575 w 1399170"/>
                  <a:gd name="connsiteY2" fmla="*/ 328613 h 614363"/>
                  <a:gd name="connsiteX3" fmla="*/ 19050 w 1399170"/>
                  <a:gd name="connsiteY3" fmla="*/ 300038 h 614363"/>
                  <a:gd name="connsiteX4" fmla="*/ 14288 w 1399170"/>
                  <a:gd name="connsiteY4" fmla="*/ 285750 h 614363"/>
                  <a:gd name="connsiteX5" fmla="*/ 19050 w 1399170"/>
                  <a:gd name="connsiteY5" fmla="*/ 228600 h 614363"/>
                  <a:gd name="connsiteX6" fmla="*/ 38100 w 1399170"/>
                  <a:gd name="connsiteY6" fmla="*/ 200025 h 614363"/>
                  <a:gd name="connsiteX7" fmla="*/ 57150 w 1399170"/>
                  <a:gd name="connsiteY7" fmla="*/ 171450 h 614363"/>
                  <a:gd name="connsiteX8" fmla="*/ 66675 w 1399170"/>
                  <a:gd name="connsiteY8" fmla="*/ 152400 h 614363"/>
                  <a:gd name="connsiteX9" fmla="*/ 71438 w 1399170"/>
                  <a:gd name="connsiteY9" fmla="*/ 138113 h 614363"/>
                  <a:gd name="connsiteX10" fmla="*/ 114300 w 1399170"/>
                  <a:gd name="connsiteY10" fmla="*/ 119063 h 614363"/>
                  <a:gd name="connsiteX11" fmla="*/ 128588 w 1399170"/>
                  <a:gd name="connsiteY11" fmla="*/ 114300 h 614363"/>
                  <a:gd name="connsiteX12" fmla="*/ 142875 w 1399170"/>
                  <a:gd name="connsiteY12" fmla="*/ 104775 h 614363"/>
                  <a:gd name="connsiteX13" fmla="*/ 171450 w 1399170"/>
                  <a:gd name="connsiteY13" fmla="*/ 95250 h 614363"/>
                  <a:gd name="connsiteX14" fmla="*/ 185738 w 1399170"/>
                  <a:gd name="connsiteY14" fmla="*/ 90488 h 614363"/>
                  <a:gd name="connsiteX15" fmla="*/ 328613 w 1399170"/>
                  <a:gd name="connsiteY15" fmla="*/ 100013 h 614363"/>
                  <a:gd name="connsiteX16" fmla="*/ 357188 w 1399170"/>
                  <a:gd name="connsiteY16" fmla="*/ 109538 h 614363"/>
                  <a:gd name="connsiteX17" fmla="*/ 371475 w 1399170"/>
                  <a:gd name="connsiteY17" fmla="*/ 119063 h 614363"/>
                  <a:gd name="connsiteX18" fmla="*/ 400050 w 1399170"/>
                  <a:gd name="connsiteY18" fmla="*/ 142875 h 614363"/>
                  <a:gd name="connsiteX19" fmla="*/ 419100 w 1399170"/>
                  <a:gd name="connsiteY19" fmla="*/ 171450 h 614363"/>
                  <a:gd name="connsiteX20" fmla="*/ 447675 w 1399170"/>
                  <a:gd name="connsiteY20" fmla="*/ 195263 h 614363"/>
                  <a:gd name="connsiteX21" fmla="*/ 457200 w 1399170"/>
                  <a:gd name="connsiteY21" fmla="*/ 223838 h 614363"/>
                  <a:gd name="connsiteX22" fmla="*/ 447675 w 1399170"/>
                  <a:gd name="connsiteY22" fmla="*/ 238125 h 614363"/>
                  <a:gd name="connsiteX23" fmla="*/ 452438 w 1399170"/>
                  <a:gd name="connsiteY23" fmla="*/ 223838 h 614363"/>
                  <a:gd name="connsiteX24" fmla="*/ 438150 w 1399170"/>
                  <a:gd name="connsiteY24" fmla="*/ 180975 h 614363"/>
                  <a:gd name="connsiteX25" fmla="*/ 433388 w 1399170"/>
                  <a:gd name="connsiteY25" fmla="*/ 166688 h 614363"/>
                  <a:gd name="connsiteX26" fmla="*/ 447675 w 1399170"/>
                  <a:gd name="connsiteY26" fmla="*/ 71438 h 614363"/>
                  <a:gd name="connsiteX27" fmla="*/ 452438 w 1399170"/>
                  <a:gd name="connsiteY27" fmla="*/ 57150 h 614363"/>
                  <a:gd name="connsiteX28" fmla="*/ 457200 w 1399170"/>
                  <a:gd name="connsiteY28" fmla="*/ 42863 h 614363"/>
                  <a:gd name="connsiteX29" fmla="*/ 471488 w 1399170"/>
                  <a:gd name="connsiteY29" fmla="*/ 33338 h 614363"/>
                  <a:gd name="connsiteX30" fmla="*/ 490538 w 1399170"/>
                  <a:gd name="connsiteY30" fmla="*/ 19050 h 614363"/>
                  <a:gd name="connsiteX31" fmla="*/ 519113 w 1399170"/>
                  <a:gd name="connsiteY31" fmla="*/ 9525 h 614363"/>
                  <a:gd name="connsiteX32" fmla="*/ 533400 w 1399170"/>
                  <a:gd name="connsiteY32" fmla="*/ 4763 h 614363"/>
                  <a:gd name="connsiteX33" fmla="*/ 547688 w 1399170"/>
                  <a:gd name="connsiteY33" fmla="*/ 0 h 614363"/>
                  <a:gd name="connsiteX34" fmla="*/ 642938 w 1399170"/>
                  <a:gd name="connsiteY34" fmla="*/ 4763 h 614363"/>
                  <a:gd name="connsiteX35" fmla="*/ 666750 w 1399170"/>
                  <a:gd name="connsiteY35" fmla="*/ 9525 h 614363"/>
                  <a:gd name="connsiteX36" fmla="*/ 681038 w 1399170"/>
                  <a:gd name="connsiteY36" fmla="*/ 19050 h 614363"/>
                  <a:gd name="connsiteX37" fmla="*/ 709613 w 1399170"/>
                  <a:gd name="connsiteY37" fmla="*/ 28575 h 614363"/>
                  <a:gd name="connsiteX38" fmla="*/ 723900 w 1399170"/>
                  <a:gd name="connsiteY38" fmla="*/ 33338 h 614363"/>
                  <a:gd name="connsiteX39" fmla="*/ 752475 w 1399170"/>
                  <a:gd name="connsiteY39" fmla="*/ 52388 h 614363"/>
                  <a:gd name="connsiteX40" fmla="*/ 757238 w 1399170"/>
                  <a:gd name="connsiteY40" fmla="*/ 71438 h 614363"/>
                  <a:gd name="connsiteX41" fmla="*/ 771525 w 1399170"/>
                  <a:gd name="connsiteY41" fmla="*/ 80963 h 614363"/>
                  <a:gd name="connsiteX42" fmla="*/ 781050 w 1399170"/>
                  <a:gd name="connsiteY42" fmla="*/ 95250 h 614363"/>
                  <a:gd name="connsiteX43" fmla="*/ 795338 w 1399170"/>
                  <a:gd name="connsiteY43" fmla="*/ 109538 h 614363"/>
                  <a:gd name="connsiteX44" fmla="*/ 814388 w 1399170"/>
                  <a:gd name="connsiteY44" fmla="*/ 138113 h 614363"/>
                  <a:gd name="connsiteX45" fmla="*/ 833438 w 1399170"/>
                  <a:gd name="connsiteY45" fmla="*/ 161925 h 614363"/>
                  <a:gd name="connsiteX46" fmla="*/ 842963 w 1399170"/>
                  <a:gd name="connsiteY46" fmla="*/ 176213 h 614363"/>
                  <a:gd name="connsiteX47" fmla="*/ 857250 w 1399170"/>
                  <a:gd name="connsiteY47" fmla="*/ 190500 h 614363"/>
                  <a:gd name="connsiteX48" fmla="*/ 852488 w 1399170"/>
                  <a:gd name="connsiteY48" fmla="*/ 233363 h 614363"/>
                  <a:gd name="connsiteX49" fmla="*/ 847725 w 1399170"/>
                  <a:gd name="connsiteY49" fmla="*/ 247650 h 614363"/>
                  <a:gd name="connsiteX50" fmla="*/ 852488 w 1399170"/>
                  <a:gd name="connsiteY50" fmla="*/ 233363 h 614363"/>
                  <a:gd name="connsiteX51" fmla="*/ 857250 w 1399170"/>
                  <a:gd name="connsiteY51" fmla="*/ 171450 h 614363"/>
                  <a:gd name="connsiteX52" fmla="*/ 862013 w 1399170"/>
                  <a:gd name="connsiteY52" fmla="*/ 157163 h 614363"/>
                  <a:gd name="connsiteX53" fmla="*/ 866775 w 1399170"/>
                  <a:gd name="connsiteY53" fmla="*/ 119063 h 614363"/>
                  <a:gd name="connsiteX54" fmla="*/ 871538 w 1399170"/>
                  <a:gd name="connsiteY54" fmla="*/ 85725 h 614363"/>
                  <a:gd name="connsiteX55" fmla="*/ 876300 w 1399170"/>
                  <a:gd name="connsiteY55" fmla="*/ 71438 h 614363"/>
                  <a:gd name="connsiteX56" fmla="*/ 933450 w 1399170"/>
                  <a:gd name="connsiteY56" fmla="*/ 42863 h 614363"/>
                  <a:gd name="connsiteX57" fmla="*/ 976313 w 1399170"/>
                  <a:gd name="connsiteY57" fmla="*/ 28575 h 614363"/>
                  <a:gd name="connsiteX58" fmla="*/ 990600 w 1399170"/>
                  <a:gd name="connsiteY58" fmla="*/ 23813 h 614363"/>
                  <a:gd name="connsiteX59" fmla="*/ 1004888 w 1399170"/>
                  <a:gd name="connsiteY59" fmla="*/ 19050 h 614363"/>
                  <a:gd name="connsiteX60" fmla="*/ 1023938 w 1399170"/>
                  <a:gd name="connsiteY60" fmla="*/ 14288 h 614363"/>
                  <a:gd name="connsiteX61" fmla="*/ 1138238 w 1399170"/>
                  <a:gd name="connsiteY61" fmla="*/ 23813 h 614363"/>
                  <a:gd name="connsiteX62" fmla="*/ 1157288 w 1399170"/>
                  <a:gd name="connsiteY62" fmla="*/ 33338 h 614363"/>
                  <a:gd name="connsiteX63" fmla="*/ 1171575 w 1399170"/>
                  <a:gd name="connsiteY63" fmla="*/ 42863 h 614363"/>
                  <a:gd name="connsiteX64" fmla="*/ 1181100 w 1399170"/>
                  <a:gd name="connsiteY64" fmla="*/ 57150 h 614363"/>
                  <a:gd name="connsiteX65" fmla="*/ 1195388 w 1399170"/>
                  <a:gd name="connsiteY65" fmla="*/ 66675 h 614363"/>
                  <a:gd name="connsiteX66" fmla="*/ 1200150 w 1399170"/>
                  <a:gd name="connsiteY66" fmla="*/ 80963 h 614363"/>
                  <a:gd name="connsiteX67" fmla="*/ 1214438 w 1399170"/>
                  <a:gd name="connsiteY67" fmla="*/ 95250 h 614363"/>
                  <a:gd name="connsiteX68" fmla="*/ 1233488 w 1399170"/>
                  <a:gd name="connsiteY68" fmla="*/ 123825 h 614363"/>
                  <a:gd name="connsiteX69" fmla="*/ 1243013 w 1399170"/>
                  <a:gd name="connsiteY69" fmla="*/ 138113 h 614363"/>
                  <a:gd name="connsiteX70" fmla="*/ 1257300 w 1399170"/>
                  <a:gd name="connsiteY70" fmla="*/ 152400 h 614363"/>
                  <a:gd name="connsiteX71" fmla="*/ 1262063 w 1399170"/>
                  <a:gd name="connsiteY71" fmla="*/ 166688 h 614363"/>
                  <a:gd name="connsiteX72" fmla="*/ 1295400 w 1399170"/>
                  <a:gd name="connsiteY72" fmla="*/ 209550 h 614363"/>
                  <a:gd name="connsiteX73" fmla="*/ 1304925 w 1399170"/>
                  <a:gd name="connsiteY73" fmla="*/ 238125 h 614363"/>
                  <a:gd name="connsiteX74" fmla="*/ 1314450 w 1399170"/>
                  <a:gd name="connsiteY74" fmla="*/ 276225 h 614363"/>
                  <a:gd name="connsiteX75" fmla="*/ 1304925 w 1399170"/>
                  <a:gd name="connsiteY75" fmla="*/ 319088 h 614363"/>
                  <a:gd name="connsiteX76" fmla="*/ 1290638 w 1399170"/>
                  <a:gd name="connsiteY76" fmla="*/ 328613 h 614363"/>
                  <a:gd name="connsiteX77" fmla="*/ 1262063 w 1399170"/>
                  <a:gd name="connsiteY77" fmla="*/ 347663 h 614363"/>
                  <a:gd name="connsiteX78" fmla="*/ 1276350 w 1399170"/>
                  <a:gd name="connsiteY78" fmla="*/ 357188 h 614363"/>
                  <a:gd name="connsiteX79" fmla="*/ 1304925 w 1399170"/>
                  <a:gd name="connsiteY79" fmla="*/ 366713 h 614363"/>
                  <a:gd name="connsiteX80" fmla="*/ 1333500 w 1399170"/>
                  <a:gd name="connsiteY80" fmla="*/ 385763 h 614363"/>
                  <a:gd name="connsiteX81" fmla="*/ 1347788 w 1399170"/>
                  <a:gd name="connsiteY81" fmla="*/ 395288 h 614363"/>
                  <a:gd name="connsiteX82" fmla="*/ 1357313 w 1399170"/>
                  <a:gd name="connsiteY82" fmla="*/ 409575 h 614363"/>
                  <a:gd name="connsiteX83" fmla="*/ 1371600 w 1399170"/>
                  <a:gd name="connsiteY83" fmla="*/ 423863 h 614363"/>
                  <a:gd name="connsiteX84" fmla="*/ 1390650 w 1399170"/>
                  <a:gd name="connsiteY84" fmla="*/ 452438 h 614363"/>
                  <a:gd name="connsiteX85" fmla="*/ 1395413 w 1399170"/>
                  <a:gd name="connsiteY85" fmla="*/ 466725 h 614363"/>
                  <a:gd name="connsiteX86" fmla="*/ 1371600 w 1399170"/>
                  <a:gd name="connsiteY86" fmla="*/ 528638 h 614363"/>
                  <a:gd name="connsiteX87" fmla="*/ 1357313 w 1399170"/>
                  <a:gd name="connsiteY87" fmla="*/ 538163 h 614363"/>
                  <a:gd name="connsiteX88" fmla="*/ 1343025 w 1399170"/>
                  <a:gd name="connsiteY88" fmla="*/ 552450 h 614363"/>
                  <a:gd name="connsiteX89" fmla="*/ 1295400 w 1399170"/>
                  <a:gd name="connsiteY89" fmla="*/ 585788 h 614363"/>
                  <a:gd name="connsiteX90" fmla="*/ 1276350 w 1399170"/>
                  <a:gd name="connsiteY90" fmla="*/ 595313 h 614363"/>
                  <a:gd name="connsiteX91" fmla="*/ 1228725 w 1399170"/>
                  <a:gd name="connsiteY91" fmla="*/ 609600 h 614363"/>
                  <a:gd name="connsiteX92" fmla="*/ 1147763 w 1399170"/>
                  <a:gd name="connsiteY92" fmla="*/ 604838 h 614363"/>
                  <a:gd name="connsiteX93" fmla="*/ 1119188 w 1399170"/>
                  <a:gd name="connsiteY93" fmla="*/ 595313 h 614363"/>
                  <a:gd name="connsiteX94" fmla="*/ 1104900 w 1399170"/>
                  <a:gd name="connsiteY94" fmla="*/ 590550 h 614363"/>
                  <a:gd name="connsiteX95" fmla="*/ 1076325 w 1399170"/>
                  <a:gd name="connsiteY95" fmla="*/ 576263 h 614363"/>
                  <a:gd name="connsiteX96" fmla="*/ 900113 w 1399170"/>
                  <a:gd name="connsiteY96" fmla="*/ 590550 h 614363"/>
                  <a:gd name="connsiteX97" fmla="*/ 852488 w 1399170"/>
                  <a:gd name="connsiteY97" fmla="*/ 604838 h 614363"/>
                  <a:gd name="connsiteX98" fmla="*/ 804863 w 1399170"/>
                  <a:gd name="connsiteY98" fmla="*/ 614363 h 614363"/>
                  <a:gd name="connsiteX99" fmla="*/ 647700 w 1399170"/>
                  <a:gd name="connsiteY99" fmla="*/ 609600 h 614363"/>
                  <a:gd name="connsiteX100" fmla="*/ 614363 w 1399170"/>
                  <a:gd name="connsiteY100" fmla="*/ 600075 h 614363"/>
                  <a:gd name="connsiteX101" fmla="*/ 585788 w 1399170"/>
                  <a:gd name="connsiteY101" fmla="*/ 595313 h 614363"/>
                  <a:gd name="connsiteX102" fmla="*/ 528638 w 1399170"/>
                  <a:gd name="connsiteY102" fmla="*/ 585788 h 614363"/>
                  <a:gd name="connsiteX103" fmla="*/ 500063 w 1399170"/>
                  <a:gd name="connsiteY103" fmla="*/ 581025 h 614363"/>
                  <a:gd name="connsiteX104" fmla="*/ 476250 w 1399170"/>
                  <a:gd name="connsiteY104" fmla="*/ 576263 h 614363"/>
                  <a:gd name="connsiteX105" fmla="*/ 438150 w 1399170"/>
                  <a:gd name="connsiteY105" fmla="*/ 571500 h 614363"/>
                  <a:gd name="connsiteX106" fmla="*/ 414338 w 1399170"/>
                  <a:gd name="connsiteY106" fmla="*/ 566738 h 614363"/>
                  <a:gd name="connsiteX107" fmla="*/ 338138 w 1399170"/>
                  <a:gd name="connsiteY107" fmla="*/ 561975 h 614363"/>
                  <a:gd name="connsiteX108" fmla="*/ 295275 w 1399170"/>
                  <a:gd name="connsiteY108" fmla="*/ 557213 h 614363"/>
                  <a:gd name="connsiteX109" fmla="*/ 176213 w 1399170"/>
                  <a:gd name="connsiteY109" fmla="*/ 557213 h 614363"/>
                  <a:gd name="connsiteX110" fmla="*/ 157163 w 1399170"/>
                  <a:gd name="connsiteY110" fmla="*/ 552450 h 614363"/>
                  <a:gd name="connsiteX111" fmla="*/ 123825 w 1399170"/>
                  <a:gd name="connsiteY111" fmla="*/ 547688 h 614363"/>
                  <a:gd name="connsiteX112" fmla="*/ 47625 w 1399170"/>
                  <a:gd name="connsiteY112" fmla="*/ 538163 h 614363"/>
                  <a:gd name="connsiteX113" fmla="*/ 23813 w 1399170"/>
                  <a:gd name="connsiteY113" fmla="*/ 514350 h 614363"/>
                  <a:gd name="connsiteX114" fmla="*/ 9525 w 1399170"/>
                  <a:gd name="connsiteY114" fmla="*/ 485775 h 614363"/>
                  <a:gd name="connsiteX115" fmla="*/ 0 w 1399170"/>
                  <a:gd name="connsiteY115" fmla="*/ 471488 h 614363"/>
                  <a:gd name="connsiteX116" fmla="*/ 9525 w 1399170"/>
                  <a:gd name="connsiteY116" fmla="*/ 404813 h 614363"/>
                  <a:gd name="connsiteX117" fmla="*/ 19050 w 1399170"/>
                  <a:gd name="connsiteY117" fmla="*/ 390525 h 614363"/>
                  <a:gd name="connsiteX118" fmla="*/ 61913 w 1399170"/>
                  <a:gd name="connsiteY118" fmla="*/ 376238 h 614363"/>
                  <a:gd name="connsiteX119" fmla="*/ 76200 w 1399170"/>
                  <a:gd name="connsiteY119" fmla="*/ 371475 h 614363"/>
                  <a:gd name="connsiteX120" fmla="*/ 119063 w 1399170"/>
                  <a:gd name="connsiteY120" fmla="*/ 395288 h 614363"/>
                  <a:gd name="connsiteX121" fmla="*/ 133350 w 1399170"/>
                  <a:gd name="connsiteY121" fmla="*/ 404813 h 614363"/>
                  <a:gd name="connsiteX122" fmla="*/ 142875 w 1399170"/>
                  <a:gd name="connsiteY122" fmla="*/ 419100 h 614363"/>
                  <a:gd name="connsiteX123" fmla="*/ 157163 w 1399170"/>
                  <a:gd name="connsiteY123" fmla="*/ 423863 h 614363"/>
                  <a:gd name="connsiteX124" fmla="*/ 166688 w 1399170"/>
                  <a:gd name="connsiteY124" fmla="*/ 433388 h 614363"/>
                  <a:gd name="connsiteX125" fmla="*/ 166688 w 1399170"/>
                  <a:gd name="connsiteY125" fmla="*/ 433388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99170" h="614363">
                    <a:moveTo>
                      <a:pt x="95250" y="390525"/>
                    </a:moveTo>
                    <a:cubicBezTo>
                      <a:pt x="85725" y="384175"/>
                      <a:pt x="74770" y="379570"/>
                      <a:pt x="66675" y="371475"/>
                    </a:cubicBezTo>
                    <a:cubicBezTo>
                      <a:pt x="34053" y="338853"/>
                      <a:pt x="45572" y="354108"/>
                      <a:pt x="28575" y="328613"/>
                    </a:cubicBezTo>
                    <a:lnTo>
                      <a:pt x="19050" y="300038"/>
                    </a:lnTo>
                    <a:lnTo>
                      <a:pt x="14288" y="285750"/>
                    </a:lnTo>
                    <a:cubicBezTo>
                      <a:pt x="15875" y="266700"/>
                      <a:pt x="16524" y="247548"/>
                      <a:pt x="19050" y="228600"/>
                    </a:cubicBezTo>
                    <a:cubicBezTo>
                      <a:pt x="21562" y="209758"/>
                      <a:pt x="26141" y="215401"/>
                      <a:pt x="38100" y="200025"/>
                    </a:cubicBezTo>
                    <a:cubicBezTo>
                      <a:pt x="45128" y="190989"/>
                      <a:pt x="52030" y="181689"/>
                      <a:pt x="57150" y="171450"/>
                    </a:cubicBezTo>
                    <a:cubicBezTo>
                      <a:pt x="60325" y="165100"/>
                      <a:pt x="63878" y="158925"/>
                      <a:pt x="66675" y="152400"/>
                    </a:cubicBezTo>
                    <a:cubicBezTo>
                      <a:pt x="68653" y="147786"/>
                      <a:pt x="68302" y="142033"/>
                      <a:pt x="71438" y="138113"/>
                    </a:cubicBezTo>
                    <a:cubicBezTo>
                      <a:pt x="79672" y="127821"/>
                      <a:pt x="105567" y="121974"/>
                      <a:pt x="114300" y="119063"/>
                    </a:cubicBezTo>
                    <a:cubicBezTo>
                      <a:pt x="119063" y="117475"/>
                      <a:pt x="124411" y="117085"/>
                      <a:pt x="128588" y="114300"/>
                    </a:cubicBezTo>
                    <a:cubicBezTo>
                      <a:pt x="133350" y="111125"/>
                      <a:pt x="137645" y="107100"/>
                      <a:pt x="142875" y="104775"/>
                    </a:cubicBezTo>
                    <a:cubicBezTo>
                      <a:pt x="152050" y="100697"/>
                      <a:pt x="161925" y="98425"/>
                      <a:pt x="171450" y="95250"/>
                    </a:cubicBezTo>
                    <a:lnTo>
                      <a:pt x="185738" y="90488"/>
                    </a:lnTo>
                    <a:cubicBezTo>
                      <a:pt x="205152" y="91297"/>
                      <a:pt x="288895" y="90083"/>
                      <a:pt x="328613" y="100013"/>
                    </a:cubicBezTo>
                    <a:cubicBezTo>
                      <a:pt x="338353" y="102448"/>
                      <a:pt x="348834" y="103969"/>
                      <a:pt x="357188" y="109538"/>
                    </a:cubicBezTo>
                    <a:cubicBezTo>
                      <a:pt x="361950" y="112713"/>
                      <a:pt x="367078" y="115399"/>
                      <a:pt x="371475" y="119063"/>
                    </a:cubicBezTo>
                    <a:cubicBezTo>
                      <a:pt x="408144" y="149620"/>
                      <a:pt x="364578" y="119226"/>
                      <a:pt x="400050" y="142875"/>
                    </a:cubicBezTo>
                    <a:cubicBezTo>
                      <a:pt x="406400" y="152400"/>
                      <a:pt x="409575" y="165100"/>
                      <a:pt x="419100" y="171450"/>
                    </a:cubicBezTo>
                    <a:cubicBezTo>
                      <a:pt x="438992" y="184711"/>
                      <a:pt x="429341" y="176927"/>
                      <a:pt x="447675" y="195263"/>
                    </a:cubicBezTo>
                    <a:cubicBezTo>
                      <a:pt x="450850" y="204788"/>
                      <a:pt x="462769" y="215484"/>
                      <a:pt x="457200" y="223838"/>
                    </a:cubicBezTo>
                    <a:cubicBezTo>
                      <a:pt x="454025" y="228600"/>
                      <a:pt x="453399" y="238125"/>
                      <a:pt x="447675" y="238125"/>
                    </a:cubicBezTo>
                    <a:cubicBezTo>
                      <a:pt x="442655" y="238125"/>
                      <a:pt x="450850" y="228600"/>
                      <a:pt x="452438" y="223838"/>
                    </a:cubicBezTo>
                    <a:lnTo>
                      <a:pt x="438150" y="180975"/>
                    </a:lnTo>
                    <a:lnTo>
                      <a:pt x="433388" y="166688"/>
                    </a:lnTo>
                    <a:cubicBezTo>
                      <a:pt x="438865" y="90002"/>
                      <a:pt x="431104" y="121150"/>
                      <a:pt x="447675" y="71438"/>
                    </a:cubicBezTo>
                    <a:lnTo>
                      <a:pt x="452438" y="57150"/>
                    </a:lnTo>
                    <a:cubicBezTo>
                      <a:pt x="454025" y="52388"/>
                      <a:pt x="453023" y="45647"/>
                      <a:pt x="457200" y="42863"/>
                    </a:cubicBezTo>
                    <a:cubicBezTo>
                      <a:pt x="461963" y="39688"/>
                      <a:pt x="466830" y="36665"/>
                      <a:pt x="471488" y="33338"/>
                    </a:cubicBezTo>
                    <a:cubicBezTo>
                      <a:pt x="477947" y="28724"/>
                      <a:pt x="483438" y="22600"/>
                      <a:pt x="490538" y="19050"/>
                    </a:cubicBezTo>
                    <a:cubicBezTo>
                      <a:pt x="499518" y="14560"/>
                      <a:pt x="509588" y="12700"/>
                      <a:pt x="519113" y="9525"/>
                    </a:cubicBezTo>
                    <a:lnTo>
                      <a:pt x="533400" y="4763"/>
                    </a:lnTo>
                    <a:lnTo>
                      <a:pt x="547688" y="0"/>
                    </a:lnTo>
                    <a:cubicBezTo>
                      <a:pt x="579438" y="1588"/>
                      <a:pt x="611250" y="2228"/>
                      <a:pt x="642938" y="4763"/>
                    </a:cubicBezTo>
                    <a:cubicBezTo>
                      <a:pt x="651007" y="5409"/>
                      <a:pt x="659171" y="6683"/>
                      <a:pt x="666750" y="9525"/>
                    </a:cubicBezTo>
                    <a:cubicBezTo>
                      <a:pt x="672110" y="11535"/>
                      <a:pt x="675807" y="16725"/>
                      <a:pt x="681038" y="19050"/>
                    </a:cubicBezTo>
                    <a:cubicBezTo>
                      <a:pt x="690213" y="23128"/>
                      <a:pt x="700088" y="25400"/>
                      <a:pt x="709613" y="28575"/>
                    </a:cubicBezTo>
                    <a:cubicBezTo>
                      <a:pt x="714375" y="30163"/>
                      <a:pt x="719723" y="30553"/>
                      <a:pt x="723900" y="33338"/>
                    </a:cubicBezTo>
                    <a:lnTo>
                      <a:pt x="752475" y="52388"/>
                    </a:lnTo>
                    <a:cubicBezTo>
                      <a:pt x="754063" y="58738"/>
                      <a:pt x="753607" y="65992"/>
                      <a:pt x="757238" y="71438"/>
                    </a:cubicBezTo>
                    <a:cubicBezTo>
                      <a:pt x="760413" y="76200"/>
                      <a:pt x="767478" y="76916"/>
                      <a:pt x="771525" y="80963"/>
                    </a:cubicBezTo>
                    <a:cubicBezTo>
                      <a:pt x="775572" y="85010"/>
                      <a:pt x="777386" y="90853"/>
                      <a:pt x="781050" y="95250"/>
                    </a:cubicBezTo>
                    <a:cubicBezTo>
                      <a:pt x="785362" y="100424"/>
                      <a:pt x="791203" y="104221"/>
                      <a:pt x="795338" y="109538"/>
                    </a:cubicBezTo>
                    <a:cubicBezTo>
                      <a:pt x="802366" y="118574"/>
                      <a:pt x="814388" y="138113"/>
                      <a:pt x="814388" y="138113"/>
                    </a:cubicBezTo>
                    <a:cubicBezTo>
                      <a:pt x="823659" y="165927"/>
                      <a:pt x="811896" y="140383"/>
                      <a:pt x="833438" y="161925"/>
                    </a:cubicBezTo>
                    <a:cubicBezTo>
                      <a:pt x="837485" y="165972"/>
                      <a:pt x="839299" y="171816"/>
                      <a:pt x="842963" y="176213"/>
                    </a:cubicBezTo>
                    <a:cubicBezTo>
                      <a:pt x="847275" y="181387"/>
                      <a:pt x="852488" y="185738"/>
                      <a:pt x="857250" y="190500"/>
                    </a:cubicBezTo>
                    <a:cubicBezTo>
                      <a:pt x="865188" y="214313"/>
                      <a:pt x="863601" y="200026"/>
                      <a:pt x="852488" y="233363"/>
                    </a:cubicBezTo>
                    <a:lnTo>
                      <a:pt x="847725" y="247650"/>
                    </a:lnTo>
                    <a:lnTo>
                      <a:pt x="852488" y="233363"/>
                    </a:lnTo>
                    <a:cubicBezTo>
                      <a:pt x="854075" y="212725"/>
                      <a:pt x="854683" y="191989"/>
                      <a:pt x="857250" y="171450"/>
                    </a:cubicBezTo>
                    <a:cubicBezTo>
                      <a:pt x="857873" y="166469"/>
                      <a:pt x="861115" y="162102"/>
                      <a:pt x="862013" y="157163"/>
                    </a:cubicBezTo>
                    <a:cubicBezTo>
                      <a:pt x="864303" y="144571"/>
                      <a:pt x="865083" y="131750"/>
                      <a:pt x="866775" y="119063"/>
                    </a:cubicBezTo>
                    <a:cubicBezTo>
                      <a:pt x="868259" y="107936"/>
                      <a:pt x="869336" y="96733"/>
                      <a:pt x="871538" y="85725"/>
                    </a:cubicBezTo>
                    <a:cubicBezTo>
                      <a:pt x="872522" y="80803"/>
                      <a:pt x="872750" y="74988"/>
                      <a:pt x="876300" y="71438"/>
                    </a:cubicBezTo>
                    <a:cubicBezTo>
                      <a:pt x="894765" y="52973"/>
                      <a:pt x="910209" y="50610"/>
                      <a:pt x="933450" y="42863"/>
                    </a:cubicBezTo>
                    <a:lnTo>
                      <a:pt x="976313" y="28575"/>
                    </a:lnTo>
                    <a:lnTo>
                      <a:pt x="990600" y="23813"/>
                    </a:lnTo>
                    <a:cubicBezTo>
                      <a:pt x="995363" y="22225"/>
                      <a:pt x="1000018" y="20267"/>
                      <a:pt x="1004888" y="19050"/>
                    </a:cubicBezTo>
                    <a:lnTo>
                      <a:pt x="1023938" y="14288"/>
                    </a:lnTo>
                    <a:cubicBezTo>
                      <a:pt x="1052610" y="15653"/>
                      <a:pt x="1103773" y="9042"/>
                      <a:pt x="1138238" y="23813"/>
                    </a:cubicBezTo>
                    <a:cubicBezTo>
                      <a:pt x="1144763" y="26610"/>
                      <a:pt x="1151124" y="29816"/>
                      <a:pt x="1157288" y="33338"/>
                    </a:cubicBezTo>
                    <a:cubicBezTo>
                      <a:pt x="1162258" y="36178"/>
                      <a:pt x="1166813" y="39688"/>
                      <a:pt x="1171575" y="42863"/>
                    </a:cubicBezTo>
                    <a:cubicBezTo>
                      <a:pt x="1174750" y="47625"/>
                      <a:pt x="1177053" y="53103"/>
                      <a:pt x="1181100" y="57150"/>
                    </a:cubicBezTo>
                    <a:cubicBezTo>
                      <a:pt x="1185148" y="61197"/>
                      <a:pt x="1191812" y="62205"/>
                      <a:pt x="1195388" y="66675"/>
                    </a:cubicBezTo>
                    <a:cubicBezTo>
                      <a:pt x="1198524" y="70595"/>
                      <a:pt x="1197365" y="76786"/>
                      <a:pt x="1200150" y="80963"/>
                    </a:cubicBezTo>
                    <a:cubicBezTo>
                      <a:pt x="1203886" y="86567"/>
                      <a:pt x="1210303" y="89934"/>
                      <a:pt x="1214438" y="95250"/>
                    </a:cubicBezTo>
                    <a:cubicBezTo>
                      <a:pt x="1221466" y="104286"/>
                      <a:pt x="1227138" y="114300"/>
                      <a:pt x="1233488" y="123825"/>
                    </a:cubicBezTo>
                    <a:cubicBezTo>
                      <a:pt x="1236663" y="128588"/>
                      <a:pt x="1238966" y="134066"/>
                      <a:pt x="1243013" y="138113"/>
                    </a:cubicBezTo>
                    <a:lnTo>
                      <a:pt x="1257300" y="152400"/>
                    </a:lnTo>
                    <a:cubicBezTo>
                      <a:pt x="1258888" y="157163"/>
                      <a:pt x="1259278" y="162511"/>
                      <a:pt x="1262063" y="166688"/>
                    </a:cubicBezTo>
                    <a:cubicBezTo>
                      <a:pt x="1278500" y="191343"/>
                      <a:pt x="1282719" y="171507"/>
                      <a:pt x="1295400" y="209550"/>
                    </a:cubicBezTo>
                    <a:cubicBezTo>
                      <a:pt x="1298575" y="219075"/>
                      <a:pt x="1302956" y="228280"/>
                      <a:pt x="1304925" y="238125"/>
                    </a:cubicBezTo>
                    <a:cubicBezTo>
                      <a:pt x="1310673" y="266860"/>
                      <a:pt x="1307128" y="254258"/>
                      <a:pt x="1314450" y="276225"/>
                    </a:cubicBezTo>
                    <a:cubicBezTo>
                      <a:pt x="1314401" y="276521"/>
                      <a:pt x="1309863" y="312916"/>
                      <a:pt x="1304925" y="319088"/>
                    </a:cubicBezTo>
                    <a:cubicBezTo>
                      <a:pt x="1301349" y="323557"/>
                      <a:pt x="1295035" y="324949"/>
                      <a:pt x="1290638" y="328613"/>
                    </a:cubicBezTo>
                    <a:cubicBezTo>
                      <a:pt x="1266855" y="348431"/>
                      <a:pt x="1287170" y="339293"/>
                      <a:pt x="1262063" y="347663"/>
                    </a:cubicBezTo>
                    <a:cubicBezTo>
                      <a:pt x="1266825" y="350838"/>
                      <a:pt x="1271120" y="354863"/>
                      <a:pt x="1276350" y="357188"/>
                    </a:cubicBezTo>
                    <a:cubicBezTo>
                      <a:pt x="1285525" y="361266"/>
                      <a:pt x="1296571" y="361144"/>
                      <a:pt x="1304925" y="366713"/>
                    </a:cubicBezTo>
                    <a:lnTo>
                      <a:pt x="1333500" y="385763"/>
                    </a:lnTo>
                    <a:lnTo>
                      <a:pt x="1347788" y="395288"/>
                    </a:lnTo>
                    <a:cubicBezTo>
                      <a:pt x="1350963" y="400050"/>
                      <a:pt x="1353649" y="405178"/>
                      <a:pt x="1357313" y="409575"/>
                    </a:cubicBezTo>
                    <a:cubicBezTo>
                      <a:pt x="1361625" y="414749"/>
                      <a:pt x="1367864" y="418259"/>
                      <a:pt x="1371600" y="423863"/>
                    </a:cubicBezTo>
                    <a:cubicBezTo>
                      <a:pt x="1399170" y="465217"/>
                      <a:pt x="1345072" y="406857"/>
                      <a:pt x="1390650" y="452438"/>
                    </a:cubicBezTo>
                    <a:cubicBezTo>
                      <a:pt x="1392238" y="457200"/>
                      <a:pt x="1395413" y="461705"/>
                      <a:pt x="1395413" y="466725"/>
                    </a:cubicBezTo>
                    <a:cubicBezTo>
                      <a:pt x="1395413" y="486486"/>
                      <a:pt x="1390368" y="516125"/>
                      <a:pt x="1371600" y="528638"/>
                    </a:cubicBezTo>
                    <a:cubicBezTo>
                      <a:pt x="1366838" y="531813"/>
                      <a:pt x="1361710" y="534499"/>
                      <a:pt x="1357313" y="538163"/>
                    </a:cubicBezTo>
                    <a:cubicBezTo>
                      <a:pt x="1352139" y="542475"/>
                      <a:pt x="1348139" y="548067"/>
                      <a:pt x="1343025" y="552450"/>
                    </a:cubicBezTo>
                    <a:cubicBezTo>
                      <a:pt x="1334660" y="559620"/>
                      <a:pt x="1301961" y="582507"/>
                      <a:pt x="1295400" y="585788"/>
                    </a:cubicBezTo>
                    <a:cubicBezTo>
                      <a:pt x="1289050" y="588963"/>
                      <a:pt x="1282942" y="592676"/>
                      <a:pt x="1276350" y="595313"/>
                    </a:cubicBezTo>
                    <a:cubicBezTo>
                      <a:pt x="1257023" y="603044"/>
                      <a:pt x="1247439" y="604922"/>
                      <a:pt x="1228725" y="609600"/>
                    </a:cubicBezTo>
                    <a:cubicBezTo>
                      <a:pt x="1201738" y="608013"/>
                      <a:pt x="1174570" y="608334"/>
                      <a:pt x="1147763" y="604838"/>
                    </a:cubicBezTo>
                    <a:cubicBezTo>
                      <a:pt x="1137807" y="603539"/>
                      <a:pt x="1128713" y="598488"/>
                      <a:pt x="1119188" y="595313"/>
                    </a:cubicBezTo>
                    <a:cubicBezTo>
                      <a:pt x="1114425" y="593725"/>
                      <a:pt x="1109077" y="593335"/>
                      <a:pt x="1104900" y="590550"/>
                    </a:cubicBezTo>
                    <a:cubicBezTo>
                      <a:pt x="1086436" y="578240"/>
                      <a:pt x="1096043" y="582835"/>
                      <a:pt x="1076325" y="576263"/>
                    </a:cubicBezTo>
                    <a:cubicBezTo>
                      <a:pt x="918663" y="581348"/>
                      <a:pt x="975397" y="565455"/>
                      <a:pt x="900113" y="590550"/>
                    </a:cubicBezTo>
                    <a:cubicBezTo>
                      <a:pt x="883994" y="595923"/>
                      <a:pt x="869135" y="601271"/>
                      <a:pt x="852488" y="604838"/>
                    </a:cubicBezTo>
                    <a:cubicBezTo>
                      <a:pt x="836658" y="608230"/>
                      <a:pt x="804863" y="614363"/>
                      <a:pt x="804863" y="614363"/>
                    </a:cubicBezTo>
                    <a:cubicBezTo>
                      <a:pt x="752475" y="612775"/>
                      <a:pt x="700035" y="612429"/>
                      <a:pt x="647700" y="609600"/>
                    </a:cubicBezTo>
                    <a:cubicBezTo>
                      <a:pt x="633983" y="608859"/>
                      <a:pt x="627034" y="602891"/>
                      <a:pt x="614363" y="600075"/>
                    </a:cubicBezTo>
                    <a:cubicBezTo>
                      <a:pt x="604937" y="597980"/>
                      <a:pt x="595289" y="597040"/>
                      <a:pt x="585788" y="595313"/>
                    </a:cubicBezTo>
                    <a:cubicBezTo>
                      <a:pt x="516578" y="582730"/>
                      <a:pt x="617676" y="599486"/>
                      <a:pt x="528638" y="585788"/>
                    </a:cubicBezTo>
                    <a:cubicBezTo>
                      <a:pt x="519094" y="584320"/>
                      <a:pt x="509564" y="582752"/>
                      <a:pt x="500063" y="581025"/>
                    </a:cubicBezTo>
                    <a:cubicBezTo>
                      <a:pt x="492099" y="579577"/>
                      <a:pt x="484251" y="577494"/>
                      <a:pt x="476250" y="576263"/>
                    </a:cubicBezTo>
                    <a:cubicBezTo>
                      <a:pt x="463600" y="574317"/>
                      <a:pt x="450800" y="573446"/>
                      <a:pt x="438150" y="571500"/>
                    </a:cubicBezTo>
                    <a:cubicBezTo>
                      <a:pt x="430150" y="570269"/>
                      <a:pt x="422396" y="567505"/>
                      <a:pt x="414338" y="566738"/>
                    </a:cubicBezTo>
                    <a:cubicBezTo>
                      <a:pt x="389003" y="564325"/>
                      <a:pt x="363507" y="564004"/>
                      <a:pt x="338138" y="561975"/>
                    </a:cubicBezTo>
                    <a:cubicBezTo>
                      <a:pt x="323808" y="560829"/>
                      <a:pt x="309563" y="558800"/>
                      <a:pt x="295275" y="557213"/>
                    </a:cubicBezTo>
                    <a:cubicBezTo>
                      <a:pt x="241240" y="566218"/>
                      <a:pt x="262788" y="564741"/>
                      <a:pt x="176213" y="557213"/>
                    </a:cubicBezTo>
                    <a:cubicBezTo>
                      <a:pt x="169692" y="556646"/>
                      <a:pt x="163603" y="553621"/>
                      <a:pt x="157163" y="552450"/>
                    </a:cubicBezTo>
                    <a:cubicBezTo>
                      <a:pt x="146119" y="550442"/>
                      <a:pt x="134920" y="549395"/>
                      <a:pt x="123825" y="547688"/>
                    </a:cubicBezTo>
                    <a:cubicBezTo>
                      <a:pt x="68949" y="539246"/>
                      <a:pt x="122312" y="545631"/>
                      <a:pt x="47625" y="538163"/>
                    </a:cubicBezTo>
                    <a:cubicBezTo>
                      <a:pt x="22227" y="500065"/>
                      <a:pt x="55560" y="546097"/>
                      <a:pt x="23813" y="514350"/>
                    </a:cubicBezTo>
                    <a:cubicBezTo>
                      <a:pt x="10164" y="500701"/>
                      <a:pt x="17272" y="501269"/>
                      <a:pt x="9525" y="485775"/>
                    </a:cubicBezTo>
                    <a:cubicBezTo>
                      <a:pt x="6965" y="480656"/>
                      <a:pt x="3175" y="476250"/>
                      <a:pt x="0" y="471488"/>
                    </a:cubicBezTo>
                    <a:cubicBezTo>
                      <a:pt x="1216" y="458110"/>
                      <a:pt x="364" y="423136"/>
                      <a:pt x="9525" y="404813"/>
                    </a:cubicBezTo>
                    <a:cubicBezTo>
                      <a:pt x="12085" y="399693"/>
                      <a:pt x="14196" y="393559"/>
                      <a:pt x="19050" y="390525"/>
                    </a:cubicBezTo>
                    <a:cubicBezTo>
                      <a:pt x="19058" y="390520"/>
                      <a:pt x="54765" y="378621"/>
                      <a:pt x="61913" y="376238"/>
                    </a:cubicBezTo>
                    <a:lnTo>
                      <a:pt x="76200" y="371475"/>
                    </a:lnTo>
                    <a:cubicBezTo>
                      <a:pt x="101348" y="379858"/>
                      <a:pt x="86312" y="373453"/>
                      <a:pt x="119063" y="395288"/>
                    </a:cubicBezTo>
                    <a:lnTo>
                      <a:pt x="133350" y="404813"/>
                    </a:lnTo>
                    <a:cubicBezTo>
                      <a:pt x="136525" y="409575"/>
                      <a:pt x="138406" y="415524"/>
                      <a:pt x="142875" y="419100"/>
                    </a:cubicBezTo>
                    <a:cubicBezTo>
                      <a:pt x="146795" y="422236"/>
                      <a:pt x="152858" y="421280"/>
                      <a:pt x="157163" y="423863"/>
                    </a:cubicBezTo>
                    <a:cubicBezTo>
                      <a:pt x="161013" y="426173"/>
                      <a:pt x="163513" y="430213"/>
                      <a:pt x="166688" y="433388"/>
                    </a:cubicBezTo>
                    <a:lnTo>
                      <a:pt x="166688" y="433388"/>
                    </a:lnTo>
                  </a:path>
                </a:pathLst>
              </a:custGeom>
              <a:solidFill>
                <a:schemeClr val="accent5">
                  <a:lumMod val="20000"/>
                  <a:lumOff val="80000"/>
                  <a:alpha val="79000"/>
                </a:schemeClr>
              </a:solidFill>
              <a:ln w="57150">
                <a:solidFill>
                  <a:srgbClr val="0FCED5">
                    <a:alpha val="4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9" name="Freihandform 35"/>
              <p:cNvSpPr/>
              <p:nvPr/>
            </p:nvSpPr>
            <p:spPr>
              <a:xfrm>
                <a:off x="3774298" y="5539330"/>
                <a:ext cx="359418" cy="139154"/>
              </a:xfrm>
              <a:custGeom>
                <a:avLst/>
                <a:gdLst>
                  <a:gd name="connsiteX0" fmla="*/ 95250 w 1399170"/>
                  <a:gd name="connsiteY0" fmla="*/ 390525 h 614363"/>
                  <a:gd name="connsiteX1" fmla="*/ 66675 w 1399170"/>
                  <a:gd name="connsiteY1" fmla="*/ 371475 h 614363"/>
                  <a:gd name="connsiteX2" fmla="*/ 28575 w 1399170"/>
                  <a:gd name="connsiteY2" fmla="*/ 328613 h 614363"/>
                  <a:gd name="connsiteX3" fmla="*/ 19050 w 1399170"/>
                  <a:gd name="connsiteY3" fmla="*/ 300038 h 614363"/>
                  <a:gd name="connsiteX4" fmla="*/ 14288 w 1399170"/>
                  <a:gd name="connsiteY4" fmla="*/ 285750 h 614363"/>
                  <a:gd name="connsiteX5" fmla="*/ 19050 w 1399170"/>
                  <a:gd name="connsiteY5" fmla="*/ 228600 h 614363"/>
                  <a:gd name="connsiteX6" fmla="*/ 38100 w 1399170"/>
                  <a:gd name="connsiteY6" fmla="*/ 200025 h 614363"/>
                  <a:gd name="connsiteX7" fmla="*/ 57150 w 1399170"/>
                  <a:gd name="connsiteY7" fmla="*/ 171450 h 614363"/>
                  <a:gd name="connsiteX8" fmla="*/ 66675 w 1399170"/>
                  <a:gd name="connsiteY8" fmla="*/ 152400 h 614363"/>
                  <a:gd name="connsiteX9" fmla="*/ 71438 w 1399170"/>
                  <a:gd name="connsiteY9" fmla="*/ 138113 h 614363"/>
                  <a:gd name="connsiteX10" fmla="*/ 114300 w 1399170"/>
                  <a:gd name="connsiteY10" fmla="*/ 119063 h 614363"/>
                  <a:gd name="connsiteX11" fmla="*/ 128588 w 1399170"/>
                  <a:gd name="connsiteY11" fmla="*/ 114300 h 614363"/>
                  <a:gd name="connsiteX12" fmla="*/ 142875 w 1399170"/>
                  <a:gd name="connsiteY12" fmla="*/ 104775 h 614363"/>
                  <a:gd name="connsiteX13" fmla="*/ 171450 w 1399170"/>
                  <a:gd name="connsiteY13" fmla="*/ 95250 h 614363"/>
                  <a:gd name="connsiteX14" fmla="*/ 185738 w 1399170"/>
                  <a:gd name="connsiteY14" fmla="*/ 90488 h 614363"/>
                  <a:gd name="connsiteX15" fmla="*/ 328613 w 1399170"/>
                  <a:gd name="connsiteY15" fmla="*/ 100013 h 614363"/>
                  <a:gd name="connsiteX16" fmla="*/ 357188 w 1399170"/>
                  <a:gd name="connsiteY16" fmla="*/ 109538 h 614363"/>
                  <a:gd name="connsiteX17" fmla="*/ 371475 w 1399170"/>
                  <a:gd name="connsiteY17" fmla="*/ 119063 h 614363"/>
                  <a:gd name="connsiteX18" fmla="*/ 400050 w 1399170"/>
                  <a:gd name="connsiteY18" fmla="*/ 142875 h 614363"/>
                  <a:gd name="connsiteX19" fmla="*/ 419100 w 1399170"/>
                  <a:gd name="connsiteY19" fmla="*/ 171450 h 614363"/>
                  <a:gd name="connsiteX20" fmla="*/ 447675 w 1399170"/>
                  <a:gd name="connsiteY20" fmla="*/ 195263 h 614363"/>
                  <a:gd name="connsiteX21" fmla="*/ 457200 w 1399170"/>
                  <a:gd name="connsiteY21" fmla="*/ 223838 h 614363"/>
                  <a:gd name="connsiteX22" fmla="*/ 447675 w 1399170"/>
                  <a:gd name="connsiteY22" fmla="*/ 238125 h 614363"/>
                  <a:gd name="connsiteX23" fmla="*/ 452438 w 1399170"/>
                  <a:gd name="connsiteY23" fmla="*/ 223838 h 614363"/>
                  <a:gd name="connsiteX24" fmla="*/ 438150 w 1399170"/>
                  <a:gd name="connsiteY24" fmla="*/ 180975 h 614363"/>
                  <a:gd name="connsiteX25" fmla="*/ 433388 w 1399170"/>
                  <a:gd name="connsiteY25" fmla="*/ 166688 h 614363"/>
                  <a:gd name="connsiteX26" fmla="*/ 447675 w 1399170"/>
                  <a:gd name="connsiteY26" fmla="*/ 71438 h 614363"/>
                  <a:gd name="connsiteX27" fmla="*/ 452438 w 1399170"/>
                  <a:gd name="connsiteY27" fmla="*/ 57150 h 614363"/>
                  <a:gd name="connsiteX28" fmla="*/ 457200 w 1399170"/>
                  <a:gd name="connsiteY28" fmla="*/ 42863 h 614363"/>
                  <a:gd name="connsiteX29" fmla="*/ 471488 w 1399170"/>
                  <a:gd name="connsiteY29" fmla="*/ 33338 h 614363"/>
                  <a:gd name="connsiteX30" fmla="*/ 490538 w 1399170"/>
                  <a:gd name="connsiteY30" fmla="*/ 19050 h 614363"/>
                  <a:gd name="connsiteX31" fmla="*/ 519113 w 1399170"/>
                  <a:gd name="connsiteY31" fmla="*/ 9525 h 614363"/>
                  <a:gd name="connsiteX32" fmla="*/ 533400 w 1399170"/>
                  <a:gd name="connsiteY32" fmla="*/ 4763 h 614363"/>
                  <a:gd name="connsiteX33" fmla="*/ 547688 w 1399170"/>
                  <a:gd name="connsiteY33" fmla="*/ 0 h 614363"/>
                  <a:gd name="connsiteX34" fmla="*/ 642938 w 1399170"/>
                  <a:gd name="connsiteY34" fmla="*/ 4763 h 614363"/>
                  <a:gd name="connsiteX35" fmla="*/ 666750 w 1399170"/>
                  <a:gd name="connsiteY35" fmla="*/ 9525 h 614363"/>
                  <a:gd name="connsiteX36" fmla="*/ 681038 w 1399170"/>
                  <a:gd name="connsiteY36" fmla="*/ 19050 h 614363"/>
                  <a:gd name="connsiteX37" fmla="*/ 709613 w 1399170"/>
                  <a:gd name="connsiteY37" fmla="*/ 28575 h 614363"/>
                  <a:gd name="connsiteX38" fmla="*/ 723900 w 1399170"/>
                  <a:gd name="connsiteY38" fmla="*/ 33338 h 614363"/>
                  <a:gd name="connsiteX39" fmla="*/ 752475 w 1399170"/>
                  <a:gd name="connsiteY39" fmla="*/ 52388 h 614363"/>
                  <a:gd name="connsiteX40" fmla="*/ 757238 w 1399170"/>
                  <a:gd name="connsiteY40" fmla="*/ 71438 h 614363"/>
                  <a:gd name="connsiteX41" fmla="*/ 771525 w 1399170"/>
                  <a:gd name="connsiteY41" fmla="*/ 80963 h 614363"/>
                  <a:gd name="connsiteX42" fmla="*/ 781050 w 1399170"/>
                  <a:gd name="connsiteY42" fmla="*/ 95250 h 614363"/>
                  <a:gd name="connsiteX43" fmla="*/ 795338 w 1399170"/>
                  <a:gd name="connsiteY43" fmla="*/ 109538 h 614363"/>
                  <a:gd name="connsiteX44" fmla="*/ 814388 w 1399170"/>
                  <a:gd name="connsiteY44" fmla="*/ 138113 h 614363"/>
                  <a:gd name="connsiteX45" fmla="*/ 833438 w 1399170"/>
                  <a:gd name="connsiteY45" fmla="*/ 161925 h 614363"/>
                  <a:gd name="connsiteX46" fmla="*/ 842963 w 1399170"/>
                  <a:gd name="connsiteY46" fmla="*/ 176213 h 614363"/>
                  <a:gd name="connsiteX47" fmla="*/ 857250 w 1399170"/>
                  <a:gd name="connsiteY47" fmla="*/ 190500 h 614363"/>
                  <a:gd name="connsiteX48" fmla="*/ 852488 w 1399170"/>
                  <a:gd name="connsiteY48" fmla="*/ 233363 h 614363"/>
                  <a:gd name="connsiteX49" fmla="*/ 847725 w 1399170"/>
                  <a:gd name="connsiteY49" fmla="*/ 247650 h 614363"/>
                  <a:gd name="connsiteX50" fmla="*/ 852488 w 1399170"/>
                  <a:gd name="connsiteY50" fmla="*/ 233363 h 614363"/>
                  <a:gd name="connsiteX51" fmla="*/ 857250 w 1399170"/>
                  <a:gd name="connsiteY51" fmla="*/ 171450 h 614363"/>
                  <a:gd name="connsiteX52" fmla="*/ 862013 w 1399170"/>
                  <a:gd name="connsiteY52" fmla="*/ 157163 h 614363"/>
                  <a:gd name="connsiteX53" fmla="*/ 866775 w 1399170"/>
                  <a:gd name="connsiteY53" fmla="*/ 119063 h 614363"/>
                  <a:gd name="connsiteX54" fmla="*/ 871538 w 1399170"/>
                  <a:gd name="connsiteY54" fmla="*/ 85725 h 614363"/>
                  <a:gd name="connsiteX55" fmla="*/ 876300 w 1399170"/>
                  <a:gd name="connsiteY55" fmla="*/ 71438 h 614363"/>
                  <a:gd name="connsiteX56" fmla="*/ 933450 w 1399170"/>
                  <a:gd name="connsiteY56" fmla="*/ 42863 h 614363"/>
                  <a:gd name="connsiteX57" fmla="*/ 976313 w 1399170"/>
                  <a:gd name="connsiteY57" fmla="*/ 28575 h 614363"/>
                  <a:gd name="connsiteX58" fmla="*/ 990600 w 1399170"/>
                  <a:gd name="connsiteY58" fmla="*/ 23813 h 614363"/>
                  <a:gd name="connsiteX59" fmla="*/ 1004888 w 1399170"/>
                  <a:gd name="connsiteY59" fmla="*/ 19050 h 614363"/>
                  <a:gd name="connsiteX60" fmla="*/ 1023938 w 1399170"/>
                  <a:gd name="connsiteY60" fmla="*/ 14288 h 614363"/>
                  <a:gd name="connsiteX61" fmla="*/ 1138238 w 1399170"/>
                  <a:gd name="connsiteY61" fmla="*/ 23813 h 614363"/>
                  <a:gd name="connsiteX62" fmla="*/ 1157288 w 1399170"/>
                  <a:gd name="connsiteY62" fmla="*/ 33338 h 614363"/>
                  <a:gd name="connsiteX63" fmla="*/ 1171575 w 1399170"/>
                  <a:gd name="connsiteY63" fmla="*/ 42863 h 614363"/>
                  <a:gd name="connsiteX64" fmla="*/ 1181100 w 1399170"/>
                  <a:gd name="connsiteY64" fmla="*/ 57150 h 614363"/>
                  <a:gd name="connsiteX65" fmla="*/ 1195388 w 1399170"/>
                  <a:gd name="connsiteY65" fmla="*/ 66675 h 614363"/>
                  <a:gd name="connsiteX66" fmla="*/ 1200150 w 1399170"/>
                  <a:gd name="connsiteY66" fmla="*/ 80963 h 614363"/>
                  <a:gd name="connsiteX67" fmla="*/ 1214438 w 1399170"/>
                  <a:gd name="connsiteY67" fmla="*/ 95250 h 614363"/>
                  <a:gd name="connsiteX68" fmla="*/ 1233488 w 1399170"/>
                  <a:gd name="connsiteY68" fmla="*/ 123825 h 614363"/>
                  <a:gd name="connsiteX69" fmla="*/ 1243013 w 1399170"/>
                  <a:gd name="connsiteY69" fmla="*/ 138113 h 614363"/>
                  <a:gd name="connsiteX70" fmla="*/ 1257300 w 1399170"/>
                  <a:gd name="connsiteY70" fmla="*/ 152400 h 614363"/>
                  <a:gd name="connsiteX71" fmla="*/ 1262063 w 1399170"/>
                  <a:gd name="connsiteY71" fmla="*/ 166688 h 614363"/>
                  <a:gd name="connsiteX72" fmla="*/ 1295400 w 1399170"/>
                  <a:gd name="connsiteY72" fmla="*/ 209550 h 614363"/>
                  <a:gd name="connsiteX73" fmla="*/ 1304925 w 1399170"/>
                  <a:gd name="connsiteY73" fmla="*/ 238125 h 614363"/>
                  <a:gd name="connsiteX74" fmla="*/ 1314450 w 1399170"/>
                  <a:gd name="connsiteY74" fmla="*/ 276225 h 614363"/>
                  <a:gd name="connsiteX75" fmla="*/ 1304925 w 1399170"/>
                  <a:gd name="connsiteY75" fmla="*/ 319088 h 614363"/>
                  <a:gd name="connsiteX76" fmla="*/ 1290638 w 1399170"/>
                  <a:gd name="connsiteY76" fmla="*/ 328613 h 614363"/>
                  <a:gd name="connsiteX77" fmla="*/ 1262063 w 1399170"/>
                  <a:gd name="connsiteY77" fmla="*/ 347663 h 614363"/>
                  <a:gd name="connsiteX78" fmla="*/ 1276350 w 1399170"/>
                  <a:gd name="connsiteY78" fmla="*/ 357188 h 614363"/>
                  <a:gd name="connsiteX79" fmla="*/ 1304925 w 1399170"/>
                  <a:gd name="connsiteY79" fmla="*/ 366713 h 614363"/>
                  <a:gd name="connsiteX80" fmla="*/ 1333500 w 1399170"/>
                  <a:gd name="connsiteY80" fmla="*/ 385763 h 614363"/>
                  <a:gd name="connsiteX81" fmla="*/ 1347788 w 1399170"/>
                  <a:gd name="connsiteY81" fmla="*/ 395288 h 614363"/>
                  <a:gd name="connsiteX82" fmla="*/ 1357313 w 1399170"/>
                  <a:gd name="connsiteY82" fmla="*/ 409575 h 614363"/>
                  <a:gd name="connsiteX83" fmla="*/ 1371600 w 1399170"/>
                  <a:gd name="connsiteY83" fmla="*/ 423863 h 614363"/>
                  <a:gd name="connsiteX84" fmla="*/ 1390650 w 1399170"/>
                  <a:gd name="connsiteY84" fmla="*/ 452438 h 614363"/>
                  <a:gd name="connsiteX85" fmla="*/ 1395413 w 1399170"/>
                  <a:gd name="connsiteY85" fmla="*/ 466725 h 614363"/>
                  <a:gd name="connsiteX86" fmla="*/ 1371600 w 1399170"/>
                  <a:gd name="connsiteY86" fmla="*/ 528638 h 614363"/>
                  <a:gd name="connsiteX87" fmla="*/ 1357313 w 1399170"/>
                  <a:gd name="connsiteY87" fmla="*/ 538163 h 614363"/>
                  <a:gd name="connsiteX88" fmla="*/ 1343025 w 1399170"/>
                  <a:gd name="connsiteY88" fmla="*/ 552450 h 614363"/>
                  <a:gd name="connsiteX89" fmla="*/ 1295400 w 1399170"/>
                  <a:gd name="connsiteY89" fmla="*/ 585788 h 614363"/>
                  <a:gd name="connsiteX90" fmla="*/ 1276350 w 1399170"/>
                  <a:gd name="connsiteY90" fmla="*/ 595313 h 614363"/>
                  <a:gd name="connsiteX91" fmla="*/ 1228725 w 1399170"/>
                  <a:gd name="connsiteY91" fmla="*/ 609600 h 614363"/>
                  <a:gd name="connsiteX92" fmla="*/ 1147763 w 1399170"/>
                  <a:gd name="connsiteY92" fmla="*/ 604838 h 614363"/>
                  <a:gd name="connsiteX93" fmla="*/ 1119188 w 1399170"/>
                  <a:gd name="connsiteY93" fmla="*/ 595313 h 614363"/>
                  <a:gd name="connsiteX94" fmla="*/ 1104900 w 1399170"/>
                  <a:gd name="connsiteY94" fmla="*/ 590550 h 614363"/>
                  <a:gd name="connsiteX95" fmla="*/ 1076325 w 1399170"/>
                  <a:gd name="connsiteY95" fmla="*/ 576263 h 614363"/>
                  <a:gd name="connsiteX96" fmla="*/ 900113 w 1399170"/>
                  <a:gd name="connsiteY96" fmla="*/ 590550 h 614363"/>
                  <a:gd name="connsiteX97" fmla="*/ 852488 w 1399170"/>
                  <a:gd name="connsiteY97" fmla="*/ 604838 h 614363"/>
                  <a:gd name="connsiteX98" fmla="*/ 804863 w 1399170"/>
                  <a:gd name="connsiteY98" fmla="*/ 614363 h 614363"/>
                  <a:gd name="connsiteX99" fmla="*/ 647700 w 1399170"/>
                  <a:gd name="connsiteY99" fmla="*/ 609600 h 614363"/>
                  <a:gd name="connsiteX100" fmla="*/ 614363 w 1399170"/>
                  <a:gd name="connsiteY100" fmla="*/ 600075 h 614363"/>
                  <a:gd name="connsiteX101" fmla="*/ 585788 w 1399170"/>
                  <a:gd name="connsiteY101" fmla="*/ 595313 h 614363"/>
                  <a:gd name="connsiteX102" fmla="*/ 528638 w 1399170"/>
                  <a:gd name="connsiteY102" fmla="*/ 585788 h 614363"/>
                  <a:gd name="connsiteX103" fmla="*/ 500063 w 1399170"/>
                  <a:gd name="connsiteY103" fmla="*/ 581025 h 614363"/>
                  <a:gd name="connsiteX104" fmla="*/ 476250 w 1399170"/>
                  <a:gd name="connsiteY104" fmla="*/ 576263 h 614363"/>
                  <a:gd name="connsiteX105" fmla="*/ 438150 w 1399170"/>
                  <a:gd name="connsiteY105" fmla="*/ 571500 h 614363"/>
                  <a:gd name="connsiteX106" fmla="*/ 414338 w 1399170"/>
                  <a:gd name="connsiteY106" fmla="*/ 566738 h 614363"/>
                  <a:gd name="connsiteX107" fmla="*/ 338138 w 1399170"/>
                  <a:gd name="connsiteY107" fmla="*/ 561975 h 614363"/>
                  <a:gd name="connsiteX108" fmla="*/ 295275 w 1399170"/>
                  <a:gd name="connsiteY108" fmla="*/ 557213 h 614363"/>
                  <a:gd name="connsiteX109" fmla="*/ 176213 w 1399170"/>
                  <a:gd name="connsiteY109" fmla="*/ 557213 h 614363"/>
                  <a:gd name="connsiteX110" fmla="*/ 157163 w 1399170"/>
                  <a:gd name="connsiteY110" fmla="*/ 552450 h 614363"/>
                  <a:gd name="connsiteX111" fmla="*/ 123825 w 1399170"/>
                  <a:gd name="connsiteY111" fmla="*/ 547688 h 614363"/>
                  <a:gd name="connsiteX112" fmla="*/ 47625 w 1399170"/>
                  <a:gd name="connsiteY112" fmla="*/ 538163 h 614363"/>
                  <a:gd name="connsiteX113" fmla="*/ 23813 w 1399170"/>
                  <a:gd name="connsiteY113" fmla="*/ 514350 h 614363"/>
                  <a:gd name="connsiteX114" fmla="*/ 9525 w 1399170"/>
                  <a:gd name="connsiteY114" fmla="*/ 485775 h 614363"/>
                  <a:gd name="connsiteX115" fmla="*/ 0 w 1399170"/>
                  <a:gd name="connsiteY115" fmla="*/ 471488 h 614363"/>
                  <a:gd name="connsiteX116" fmla="*/ 9525 w 1399170"/>
                  <a:gd name="connsiteY116" fmla="*/ 404813 h 614363"/>
                  <a:gd name="connsiteX117" fmla="*/ 19050 w 1399170"/>
                  <a:gd name="connsiteY117" fmla="*/ 390525 h 614363"/>
                  <a:gd name="connsiteX118" fmla="*/ 61913 w 1399170"/>
                  <a:gd name="connsiteY118" fmla="*/ 376238 h 614363"/>
                  <a:gd name="connsiteX119" fmla="*/ 76200 w 1399170"/>
                  <a:gd name="connsiteY119" fmla="*/ 371475 h 614363"/>
                  <a:gd name="connsiteX120" fmla="*/ 119063 w 1399170"/>
                  <a:gd name="connsiteY120" fmla="*/ 395288 h 614363"/>
                  <a:gd name="connsiteX121" fmla="*/ 133350 w 1399170"/>
                  <a:gd name="connsiteY121" fmla="*/ 404813 h 614363"/>
                  <a:gd name="connsiteX122" fmla="*/ 142875 w 1399170"/>
                  <a:gd name="connsiteY122" fmla="*/ 419100 h 614363"/>
                  <a:gd name="connsiteX123" fmla="*/ 157163 w 1399170"/>
                  <a:gd name="connsiteY123" fmla="*/ 423863 h 614363"/>
                  <a:gd name="connsiteX124" fmla="*/ 166688 w 1399170"/>
                  <a:gd name="connsiteY124" fmla="*/ 433388 h 614363"/>
                  <a:gd name="connsiteX125" fmla="*/ 166688 w 1399170"/>
                  <a:gd name="connsiteY125" fmla="*/ 433388 h 61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1399170" h="614363">
                    <a:moveTo>
                      <a:pt x="95250" y="390525"/>
                    </a:moveTo>
                    <a:cubicBezTo>
                      <a:pt x="85725" y="384175"/>
                      <a:pt x="74770" y="379570"/>
                      <a:pt x="66675" y="371475"/>
                    </a:cubicBezTo>
                    <a:cubicBezTo>
                      <a:pt x="34053" y="338853"/>
                      <a:pt x="45572" y="354108"/>
                      <a:pt x="28575" y="328613"/>
                    </a:cubicBezTo>
                    <a:lnTo>
                      <a:pt x="19050" y="300038"/>
                    </a:lnTo>
                    <a:lnTo>
                      <a:pt x="14288" y="285750"/>
                    </a:lnTo>
                    <a:cubicBezTo>
                      <a:pt x="15875" y="266700"/>
                      <a:pt x="16524" y="247548"/>
                      <a:pt x="19050" y="228600"/>
                    </a:cubicBezTo>
                    <a:cubicBezTo>
                      <a:pt x="21562" y="209758"/>
                      <a:pt x="26141" y="215401"/>
                      <a:pt x="38100" y="200025"/>
                    </a:cubicBezTo>
                    <a:cubicBezTo>
                      <a:pt x="45128" y="190989"/>
                      <a:pt x="52030" y="181689"/>
                      <a:pt x="57150" y="171450"/>
                    </a:cubicBezTo>
                    <a:cubicBezTo>
                      <a:pt x="60325" y="165100"/>
                      <a:pt x="63878" y="158925"/>
                      <a:pt x="66675" y="152400"/>
                    </a:cubicBezTo>
                    <a:cubicBezTo>
                      <a:pt x="68653" y="147786"/>
                      <a:pt x="68302" y="142033"/>
                      <a:pt x="71438" y="138113"/>
                    </a:cubicBezTo>
                    <a:cubicBezTo>
                      <a:pt x="79672" y="127821"/>
                      <a:pt x="105567" y="121974"/>
                      <a:pt x="114300" y="119063"/>
                    </a:cubicBezTo>
                    <a:cubicBezTo>
                      <a:pt x="119063" y="117475"/>
                      <a:pt x="124411" y="117085"/>
                      <a:pt x="128588" y="114300"/>
                    </a:cubicBezTo>
                    <a:cubicBezTo>
                      <a:pt x="133350" y="111125"/>
                      <a:pt x="137645" y="107100"/>
                      <a:pt x="142875" y="104775"/>
                    </a:cubicBezTo>
                    <a:cubicBezTo>
                      <a:pt x="152050" y="100697"/>
                      <a:pt x="161925" y="98425"/>
                      <a:pt x="171450" y="95250"/>
                    </a:cubicBezTo>
                    <a:lnTo>
                      <a:pt x="185738" y="90488"/>
                    </a:lnTo>
                    <a:cubicBezTo>
                      <a:pt x="205152" y="91297"/>
                      <a:pt x="288895" y="90083"/>
                      <a:pt x="328613" y="100013"/>
                    </a:cubicBezTo>
                    <a:cubicBezTo>
                      <a:pt x="338353" y="102448"/>
                      <a:pt x="348834" y="103969"/>
                      <a:pt x="357188" y="109538"/>
                    </a:cubicBezTo>
                    <a:cubicBezTo>
                      <a:pt x="361950" y="112713"/>
                      <a:pt x="367078" y="115399"/>
                      <a:pt x="371475" y="119063"/>
                    </a:cubicBezTo>
                    <a:cubicBezTo>
                      <a:pt x="408144" y="149620"/>
                      <a:pt x="364578" y="119226"/>
                      <a:pt x="400050" y="142875"/>
                    </a:cubicBezTo>
                    <a:cubicBezTo>
                      <a:pt x="406400" y="152400"/>
                      <a:pt x="409575" y="165100"/>
                      <a:pt x="419100" y="171450"/>
                    </a:cubicBezTo>
                    <a:cubicBezTo>
                      <a:pt x="438992" y="184711"/>
                      <a:pt x="429341" y="176927"/>
                      <a:pt x="447675" y="195263"/>
                    </a:cubicBezTo>
                    <a:cubicBezTo>
                      <a:pt x="450850" y="204788"/>
                      <a:pt x="462769" y="215484"/>
                      <a:pt x="457200" y="223838"/>
                    </a:cubicBezTo>
                    <a:cubicBezTo>
                      <a:pt x="454025" y="228600"/>
                      <a:pt x="453399" y="238125"/>
                      <a:pt x="447675" y="238125"/>
                    </a:cubicBezTo>
                    <a:cubicBezTo>
                      <a:pt x="442655" y="238125"/>
                      <a:pt x="450850" y="228600"/>
                      <a:pt x="452438" y="223838"/>
                    </a:cubicBezTo>
                    <a:lnTo>
                      <a:pt x="438150" y="180975"/>
                    </a:lnTo>
                    <a:lnTo>
                      <a:pt x="433388" y="166688"/>
                    </a:lnTo>
                    <a:cubicBezTo>
                      <a:pt x="438865" y="90002"/>
                      <a:pt x="431104" y="121150"/>
                      <a:pt x="447675" y="71438"/>
                    </a:cubicBezTo>
                    <a:lnTo>
                      <a:pt x="452438" y="57150"/>
                    </a:lnTo>
                    <a:cubicBezTo>
                      <a:pt x="454025" y="52388"/>
                      <a:pt x="453023" y="45647"/>
                      <a:pt x="457200" y="42863"/>
                    </a:cubicBezTo>
                    <a:cubicBezTo>
                      <a:pt x="461963" y="39688"/>
                      <a:pt x="466830" y="36665"/>
                      <a:pt x="471488" y="33338"/>
                    </a:cubicBezTo>
                    <a:cubicBezTo>
                      <a:pt x="477947" y="28724"/>
                      <a:pt x="483438" y="22600"/>
                      <a:pt x="490538" y="19050"/>
                    </a:cubicBezTo>
                    <a:cubicBezTo>
                      <a:pt x="499518" y="14560"/>
                      <a:pt x="509588" y="12700"/>
                      <a:pt x="519113" y="9525"/>
                    </a:cubicBezTo>
                    <a:lnTo>
                      <a:pt x="533400" y="4763"/>
                    </a:lnTo>
                    <a:lnTo>
                      <a:pt x="547688" y="0"/>
                    </a:lnTo>
                    <a:cubicBezTo>
                      <a:pt x="579438" y="1588"/>
                      <a:pt x="611250" y="2228"/>
                      <a:pt x="642938" y="4763"/>
                    </a:cubicBezTo>
                    <a:cubicBezTo>
                      <a:pt x="651007" y="5409"/>
                      <a:pt x="659171" y="6683"/>
                      <a:pt x="666750" y="9525"/>
                    </a:cubicBezTo>
                    <a:cubicBezTo>
                      <a:pt x="672110" y="11535"/>
                      <a:pt x="675807" y="16725"/>
                      <a:pt x="681038" y="19050"/>
                    </a:cubicBezTo>
                    <a:cubicBezTo>
                      <a:pt x="690213" y="23128"/>
                      <a:pt x="700088" y="25400"/>
                      <a:pt x="709613" y="28575"/>
                    </a:cubicBezTo>
                    <a:cubicBezTo>
                      <a:pt x="714375" y="30163"/>
                      <a:pt x="719723" y="30553"/>
                      <a:pt x="723900" y="33338"/>
                    </a:cubicBezTo>
                    <a:lnTo>
                      <a:pt x="752475" y="52388"/>
                    </a:lnTo>
                    <a:cubicBezTo>
                      <a:pt x="754063" y="58738"/>
                      <a:pt x="753607" y="65992"/>
                      <a:pt x="757238" y="71438"/>
                    </a:cubicBezTo>
                    <a:cubicBezTo>
                      <a:pt x="760413" y="76200"/>
                      <a:pt x="767478" y="76916"/>
                      <a:pt x="771525" y="80963"/>
                    </a:cubicBezTo>
                    <a:cubicBezTo>
                      <a:pt x="775572" y="85010"/>
                      <a:pt x="777386" y="90853"/>
                      <a:pt x="781050" y="95250"/>
                    </a:cubicBezTo>
                    <a:cubicBezTo>
                      <a:pt x="785362" y="100424"/>
                      <a:pt x="791203" y="104221"/>
                      <a:pt x="795338" y="109538"/>
                    </a:cubicBezTo>
                    <a:cubicBezTo>
                      <a:pt x="802366" y="118574"/>
                      <a:pt x="814388" y="138113"/>
                      <a:pt x="814388" y="138113"/>
                    </a:cubicBezTo>
                    <a:cubicBezTo>
                      <a:pt x="823659" y="165927"/>
                      <a:pt x="811896" y="140383"/>
                      <a:pt x="833438" y="161925"/>
                    </a:cubicBezTo>
                    <a:cubicBezTo>
                      <a:pt x="837485" y="165972"/>
                      <a:pt x="839299" y="171816"/>
                      <a:pt x="842963" y="176213"/>
                    </a:cubicBezTo>
                    <a:cubicBezTo>
                      <a:pt x="847275" y="181387"/>
                      <a:pt x="852488" y="185738"/>
                      <a:pt x="857250" y="190500"/>
                    </a:cubicBezTo>
                    <a:cubicBezTo>
                      <a:pt x="865188" y="214313"/>
                      <a:pt x="863601" y="200026"/>
                      <a:pt x="852488" y="233363"/>
                    </a:cubicBezTo>
                    <a:lnTo>
                      <a:pt x="847725" y="247650"/>
                    </a:lnTo>
                    <a:lnTo>
                      <a:pt x="852488" y="233363"/>
                    </a:lnTo>
                    <a:cubicBezTo>
                      <a:pt x="854075" y="212725"/>
                      <a:pt x="854683" y="191989"/>
                      <a:pt x="857250" y="171450"/>
                    </a:cubicBezTo>
                    <a:cubicBezTo>
                      <a:pt x="857873" y="166469"/>
                      <a:pt x="861115" y="162102"/>
                      <a:pt x="862013" y="157163"/>
                    </a:cubicBezTo>
                    <a:cubicBezTo>
                      <a:pt x="864303" y="144571"/>
                      <a:pt x="865083" y="131750"/>
                      <a:pt x="866775" y="119063"/>
                    </a:cubicBezTo>
                    <a:cubicBezTo>
                      <a:pt x="868259" y="107936"/>
                      <a:pt x="869336" y="96733"/>
                      <a:pt x="871538" y="85725"/>
                    </a:cubicBezTo>
                    <a:cubicBezTo>
                      <a:pt x="872522" y="80803"/>
                      <a:pt x="872750" y="74988"/>
                      <a:pt x="876300" y="71438"/>
                    </a:cubicBezTo>
                    <a:cubicBezTo>
                      <a:pt x="894765" y="52973"/>
                      <a:pt x="910209" y="50610"/>
                      <a:pt x="933450" y="42863"/>
                    </a:cubicBezTo>
                    <a:lnTo>
                      <a:pt x="976313" y="28575"/>
                    </a:lnTo>
                    <a:lnTo>
                      <a:pt x="990600" y="23813"/>
                    </a:lnTo>
                    <a:cubicBezTo>
                      <a:pt x="995363" y="22225"/>
                      <a:pt x="1000018" y="20267"/>
                      <a:pt x="1004888" y="19050"/>
                    </a:cubicBezTo>
                    <a:lnTo>
                      <a:pt x="1023938" y="14288"/>
                    </a:lnTo>
                    <a:cubicBezTo>
                      <a:pt x="1052610" y="15653"/>
                      <a:pt x="1103773" y="9042"/>
                      <a:pt x="1138238" y="23813"/>
                    </a:cubicBezTo>
                    <a:cubicBezTo>
                      <a:pt x="1144763" y="26610"/>
                      <a:pt x="1151124" y="29816"/>
                      <a:pt x="1157288" y="33338"/>
                    </a:cubicBezTo>
                    <a:cubicBezTo>
                      <a:pt x="1162258" y="36178"/>
                      <a:pt x="1166813" y="39688"/>
                      <a:pt x="1171575" y="42863"/>
                    </a:cubicBezTo>
                    <a:cubicBezTo>
                      <a:pt x="1174750" y="47625"/>
                      <a:pt x="1177053" y="53103"/>
                      <a:pt x="1181100" y="57150"/>
                    </a:cubicBezTo>
                    <a:cubicBezTo>
                      <a:pt x="1185148" y="61197"/>
                      <a:pt x="1191812" y="62205"/>
                      <a:pt x="1195388" y="66675"/>
                    </a:cubicBezTo>
                    <a:cubicBezTo>
                      <a:pt x="1198524" y="70595"/>
                      <a:pt x="1197365" y="76786"/>
                      <a:pt x="1200150" y="80963"/>
                    </a:cubicBezTo>
                    <a:cubicBezTo>
                      <a:pt x="1203886" y="86567"/>
                      <a:pt x="1210303" y="89934"/>
                      <a:pt x="1214438" y="95250"/>
                    </a:cubicBezTo>
                    <a:cubicBezTo>
                      <a:pt x="1221466" y="104286"/>
                      <a:pt x="1227138" y="114300"/>
                      <a:pt x="1233488" y="123825"/>
                    </a:cubicBezTo>
                    <a:cubicBezTo>
                      <a:pt x="1236663" y="128588"/>
                      <a:pt x="1238966" y="134066"/>
                      <a:pt x="1243013" y="138113"/>
                    </a:cubicBezTo>
                    <a:lnTo>
                      <a:pt x="1257300" y="152400"/>
                    </a:lnTo>
                    <a:cubicBezTo>
                      <a:pt x="1258888" y="157163"/>
                      <a:pt x="1259278" y="162511"/>
                      <a:pt x="1262063" y="166688"/>
                    </a:cubicBezTo>
                    <a:cubicBezTo>
                      <a:pt x="1278500" y="191343"/>
                      <a:pt x="1282719" y="171507"/>
                      <a:pt x="1295400" y="209550"/>
                    </a:cubicBezTo>
                    <a:cubicBezTo>
                      <a:pt x="1298575" y="219075"/>
                      <a:pt x="1302956" y="228280"/>
                      <a:pt x="1304925" y="238125"/>
                    </a:cubicBezTo>
                    <a:cubicBezTo>
                      <a:pt x="1310673" y="266860"/>
                      <a:pt x="1307128" y="254258"/>
                      <a:pt x="1314450" y="276225"/>
                    </a:cubicBezTo>
                    <a:cubicBezTo>
                      <a:pt x="1314401" y="276521"/>
                      <a:pt x="1309863" y="312916"/>
                      <a:pt x="1304925" y="319088"/>
                    </a:cubicBezTo>
                    <a:cubicBezTo>
                      <a:pt x="1301349" y="323557"/>
                      <a:pt x="1295035" y="324949"/>
                      <a:pt x="1290638" y="328613"/>
                    </a:cubicBezTo>
                    <a:cubicBezTo>
                      <a:pt x="1266855" y="348431"/>
                      <a:pt x="1287170" y="339293"/>
                      <a:pt x="1262063" y="347663"/>
                    </a:cubicBezTo>
                    <a:cubicBezTo>
                      <a:pt x="1266825" y="350838"/>
                      <a:pt x="1271120" y="354863"/>
                      <a:pt x="1276350" y="357188"/>
                    </a:cubicBezTo>
                    <a:cubicBezTo>
                      <a:pt x="1285525" y="361266"/>
                      <a:pt x="1296571" y="361144"/>
                      <a:pt x="1304925" y="366713"/>
                    </a:cubicBezTo>
                    <a:lnTo>
                      <a:pt x="1333500" y="385763"/>
                    </a:lnTo>
                    <a:lnTo>
                      <a:pt x="1347788" y="395288"/>
                    </a:lnTo>
                    <a:cubicBezTo>
                      <a:pt x="1350963" y="400050"/>
                      <a:pt x="1353649" y="405178"/>
                      <a:pt x="1357313" y="409575"/>
                    </a:cubicBezTo>
                    <a:cubicBezTo>
                      <a:pt x="1361625" y="414749"/>
                      <a:pt x="1367864" y="418259"/>
                      <a:pt x="1371600" y="423863"/>
                    </a:cubicBezTo>
                    <a:cubicBezTo>
                      <a:pt x="1399170" y="465217"/>
                      <a:pt x="1345072" y="406857"/>
                      <a:pt x="1390650" y="452438"/>
                    </a:cubicBezTo>
                    <a:cubicBezTo>
                      <a:pt x="1392238" y="457200"/>
                      <a:pt x="1395413" y="461705"/>
                      <a:pt x="1395413" y="466725"/>
                    </a:cubicBezTo>
                    <a:cubicBezTo>
                      <a:pt x="1395413" y="486486"/>
                      <a:pt x="1390368" y="516125"/>
                      <a:pt x="1371600" y="528638"/>
                    </a:cubicBezTo>
                    <a:cubicBezTo>
                      <a:pt x="1366838" y="531813"/>
                      <a:pt x="1361710" y="534499"/>
                      <a:pt x="1357313" y="538163"/>
                    </a:cubicBezTo>
                    <a:cubicBezTo>
                      <a:pt x="1352139" y="542475"/>
                      <a:pt x="1348139" y="548067"/>
                      <a:pt x="1343025" y="552450"/>
                    </a:cubicBezTo>
                    <a:cubicBezTo>
                      <a:pt x="1334660" y="559620"/>
                      <a:pt x="1301961" y="582507"/>
                      <a:pt x="1295400" y="585788"/>
                    </a:cubicBezTo>
                    <a:cubicBezTo>
                      <a:pt x="1289050" y="588963"/>
                      <a:pt x="1282942" y="592676"/>
                      <a:pt x="1276350" y="595313"/>
                    </a:cubicBezTo>
                    <a:cubicBezTo>
                      <a:pt x="1257023" y="603044"/>
                      <a:pt x="1247439" y="604922"/>
                      <a:pt x="1228725" y="609600"/>
                    </a:cubicBezTo>
                    <a:cubicBezTo>
                      <a:pt x="1201738" y="608013"/>
                      <a:pt x="1174570" y="608334"/>
                      <a:pt x="1147763" y="604838"/>
                    </a:cubicBezTo>
                    <a:cubicBezTo>
                      <a:pt x="1137807" y="603539"/>
                      <a:pt x="1128713" y="598488"/>
                      <a:pt x="1119188" y="595313"/>
                    </a:cubicBezTo>
                    <a:cubicBezTo>
                      <a:pt x="1114425" y="593725"/>
                      <a:pt x="1109077" y="593335"/>
                      <a:pt x="1104900" y="590550"/>
                    </a:cubicBezTo>
                    <a:cubicBezTo>
                      <a:pt x="1086436" y="578240"/>
                      <a:pt x="1096043" y="582835"/>
                      <a:pt x="1076325" y="576263"/>
                    </a:cubicBezTo>
                    <a:cubicBezTo>
                      <a:pt x="918663" y="581348"/>
                      <a:pt x="975397" y="565455"/>
                      <a:pt x="900113" y="590550"/>
                    </a:cubicBezTo>
                    <a:cubicBezTo>
                      <a:pt x="883994" y="595923"/>
                      <a:pt x="869135" y="601271"/>
                      <a:pt x="852488" y="604838"/>
                    </a:cubicBezTo>
                    <a:cubicBezTo>
                      <a:pt x="836658" y="608230"/>
                      <a:pt x="804863" y="614363"/>
                      <a:pt x="804863" y="614363"/>
                    </a:cubicBezTo>
                    <a:cubicBezTo>
                      <a:pt x="752475" y="612775"/>
                      <a:pt x="700035" y="612429"/>
                      <a:pt x="647700" y="609600"/>
                    </a:cubicBezTo>
                    <a:cubicBezTo>
                      <a:pt x="633983" y="608859"/>
                      <a:pt x="627034" y="602891"/>
                      <a:pt x="614363" y="600075"/>
                    </a:cubicBezTo>
                    <a:cubicBezTo>
                      <a:pt x="604937" y="597980"/>
                      <a:pt x="595289" y="597040"/>
                      <a:pt x="585788" y="595313"/>
                    </a:cubicBezTo>
                    <a:cubicBezTo>
                      <a:pt x="516578" y="582730"/>
                      <a:pt x="617676" y="599486"/>
                      <a:pt x="528638" y="585788"/>
                    </a:cubicBezTo>
                    <a:cubicBezTo>
                      <a:pt x="519094" y="584320"/>
                      <a:pt x="509564" y="582752"/>
                      <a:pt x="500063" y="581025"/>
                    </a:cubicBezTo>
                    <a:cubicBezTo>
                      <a:pt x="492099" y="579577"/>
                      <a:pt x="484251" y="577494"/>
                      <a:pt x="476250" y="576263"/>
                    </a:cubicBezTo>
                    <a:cubicBezTo>
                      <a:pt x="463600" y="574317"/>
                      <a:pt x="450800" y="573446"/>
                      <a:pt x="438150" y="571500"/>
                    </a:cubicBezTo>
                    <a:cubicBezTo>
                      <a:pt x="430150" y="570269"/>
                      <a:pt x="422396" y="567505"/>
                      <a:pt x="414338" y="566738"/>
                    </a:cubicBezTo>
                    <a:cubicBezTo>
                      <a:pt x="389003" y="564325"/>
                      <a:pt x="363507" y="564004"/>
                      <a:pt x="338138" y="561975"/>
                    </a:cubicBezTo>
                    <a:cubicBezTo>
                      <a:pt x="323808" y="560829"/>
                      <a:pt x="309563" y="558800"/>
                      <a:pt x="295275" y="557213"/>
                    </a:cubicBezTo>
                    <a:cubicBezTo>
                      <a:pt x="241240" y="566218"/>
                      <a:pt x="262788" y="564741"/>
                      <a:pt x="176213" y="557213"/>
                    </a:cubicBezTo>
                    <a:cubicBezTo>
                      <a:pt x="169692" y="556646"/>
                      <a:pt x="163603" y="553621"/>
                      <a:pt x="157163" y="552450"/>
                    </a:cubicBezTo>
                    <a:cubicBezTo>
                      <a:pt x="146119" y="550442"/>
                      <a:pt x="134920" y="549395"/>
                      <a:pt x="123825" y="547688"/>
                    </a:cubicBezTo>
                    <a:cubicBezTo>
                      <a:pt x="68949" y="539246"/>
                      <a:pt x="122312" y="545631"/>
                      <a:pt x="47625" y="538163"/>
                    </a:cubicBezTo>
                    <a:cubicBezTo>
                      <a:pt x="22227" y="500065"/>
                      <a:pt x="55560" y="546097"/>
                      <a:pt x="23813" y="514350"/>
                    </a:cubicBezTo>
                    <a:cubicBezTo>
                      <a:pt x="10164" y="500701"/>
                      <a:pt x="17272" y="501269"/>
                      <a:pt x="9525" y="485775"/>
                    </a:cubicBezTo>
                    <a:cubicBezTo>
                      <a:pt x="6965" y="480656"/>
                      <a:pt x="3175" y="476250"/>
                      <a:pt x="0" y="471488"/>
                    </a:cubicBezTo>
                    <a:cubicBezTo>
                      <a:pt x="1216" y="458110"/>
                      <a:pt x="364" y="423136"/>
                      <a:pt x="9525" y="404813"/>
                    </a:cubicBezTo>
                    <a:cubicBezTo>
                      <a:pt x="12085" y="399693"/>
                      <a:pt x="14196" y="393559"/>
                      <a:pt x="19050" y="390525"/>
                    </a:cubicBezTo>
                    <a:cubicBezTo>
                      <a:pt x="19058" y="390520"/>
                      <a:pt x="54765" y="378621"/>
                      <a:pt x="61913" y="376238"/>
                    </a:cubicBezTo>
                    <a:lnTo>
                      <a:pt x="76200" y="371475"/>
                    </a:lnTo>
                    <a:cubicBezTo>
                      <a:pt x="101348" y="379858"/>
                      <a:pt x="86312" y="373453"/>
                      <a:pt x="119063" y="395288"/>
                    </a:cubicBezTo>
                    <a:lnTo>
                      <a:pt x="133350" y="404813"/>
                    </a:lnTo>
                    <a:cubicBezTo>
                      <a:pt x="136525" y="409575"/>
                      <a:pt x="138406" y="415524"/>
                      <a:pt x="142875" y="419100"/>
                    </a:cubicBezTo>
                    <a:cubicBezTo>
                      <a:pt x="146795" y="422236"/>
                      <a:pt x="152858" y="421280"/>
                      <a:pt x="157163" y="423863"/>
                    </a:cubicBezTo>
                    <a:cubicBezTo>
                      <a:pt x="161013" y="426173"/>
                      <a:pt x="163513" y="430213"/>
                      <a:pt x="166688" y="433388"/>
                    </a:cubicBezTo>
                    <a:lnTo>
                      <a:pt x="166688" y="433388"/>
                    </a:lnTo>
                  </a:path>
                </a:pathLst>
              </a:custGeom>
              <a:solidFill>
                <a:schemeClr val="accent5">
                  <a:lumMod val="20000"/>
                  <a:lumOff val="80000"/>
                  <a:alpha val="79000"/>
                </a:schemeClr>
              </a:solidFill>
              <a:ln w="57150">
                <a:solidFill>
                  <a:srgbClr val="0FCED5">
                    <a:alpha val="43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67" name="Oval 66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69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159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95" name="Cube 194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Cube 195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Cube 196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Cube 197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0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89" name="Cube 188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Cube 189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Cube 190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Cube 191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Cube 192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Cube 193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83" name="Cube 182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Cube 183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Cube 184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Cube 185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Cube 186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Cube 187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77" name="Up-Down Arrow 17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8" name="Up-Down Arrow 17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9" name="Up-Down Arrow 17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0" name="Up-Down Arrow 17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1" name="Up-Down Arrow 18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82" name="Up-Down Arrow 18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63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71" name="Up-Down Arrow 17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2" name="Up-Down Arrow 17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3" name="Up-Down Arrow 17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4" name="Up-Down Arrow 17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5" name="Up-Down Arrow 17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Up-Down Arrow 17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64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65" name="Up-Down Arrow 16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6" name="Up-Down Arrow 16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7" name="Up-Down Arrow 16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8" name="Up-Down Arrow 16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69" name="Up-Down Arrow 16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0" name="Up-Down Arrow 16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70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71" name="Cube 7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ube 9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Cube 10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Cube 10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Cube 107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Cube 108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Cube 109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Cube 110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Cube 111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ube 112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Cube 113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Cube 115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Cube 117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Cube 119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Cube 120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Cube 121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Cube 122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Cube 123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Cube 125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Cube 131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Cube 133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Cube 134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Cube 144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Cube 146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Cube 147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Cube 148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Cube 149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Cube 150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Cube 151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Cube 152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Cube 153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Cube 154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Cube 155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Cube 156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Cube 157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8365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22860" y="123977"/>
            <a:ext cx="624634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SST mean state dependence</a:t>
            </a:r>
            <a:endParaRPr lang="en-US" sz="40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1" y="1895967"/>
            <a:ext cx="8491133" cy="1952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3607" y="1073082"/>
            <a:ext cx="2302621" cy="446276"/>
          </a:xfrm>
          <a:prstGeom prst="rect">
            <a:avLst/>
          </a:prstGeom>
          <a:solidFill>
            <a:srgbClr val="FADB7B"/>
          </a:solidFill>
        </p:spPr>
        <p:txBody>
          <a:bodyPr wrap="none" rtlCol="0">
            <a:spAutoFit/>
          </a:bodyPr>
          <a:lstStyle/>
          <a:p>
            <a:r>
              <a:rPr lang="en-US" sz="2300" dirty="0" smtClean="0"/>
              <a:t>Mean SST climate</a:t>
            </a:r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5881030" y="1553990"/>
            <a:ext cx="22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slab ocean models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85141" y="1553990"/>
            <a:ext cx="208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slab ocean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107" y="4075782"/>
            <a:ext cx="5024500" cy="2224285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12" name="Picture 11" descr="tail.wags.the.dog.carto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3" name="Oval 12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6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90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6" name="Cube 12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0" name="Cube 119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4" name="Cube 113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4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5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8" name="Cube 17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293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71087" y="123977"/>
            <a:ext cx="618554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rgbClr val="800000"/>
                </a:solidFill>
              </a:rPr>
              <a:t>The Slab Ocean El Niño Inertia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12" name="Picture 11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 5" descr="echam5-slab.spectra.pdf.nino3.mlds.eps"/>
          <p:cNvPicPr/>
          <p:nvPr/>
        </p:nvPicPr>
        <p:blipFill>
          <a:blip r:embed="rId3"/>
          <a:srcRect t="10486" r="49394"/>
          <a:stretch>
            <a:fillRect/>
          </a:stretch>
        </p:blipFill>
        <p:spPr>
          <a:xfrm>
            <a:off x="1167888" y="1889531"/>
            <a:ext cx="6463593" cy="478985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3240524" y="1366311"/>
            <a:ext cx="2975824" cy="523220"/>
          </a:xfrm>
          <a:prstGeom prst="rect">
            <a:avLst/>
          </a:prstGeom>
          <a:solidFill>
            <a:srgbClr val="FFD5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NINO3 SST Spectra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9" name="Oval 8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1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89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5" name="Cube 124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0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9" name="Cube 118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3" name="Cube 112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Cube 113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3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4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5" name="Up-Down Arrow 9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4" name="Cube 13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ube 17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52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1381" y="123977"/>
            <a:ext cx="6110099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Coupled GCM</a:t>
            </a:r>
            <a:r>
              <a:rPr kumimoji="0" lang="en-US" sz="4000" b="0" i="0" u="none" strike="noStrike" kern="1200" cap="none" spc="0" normalizeH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766400" y="1238857"/>
            <a:ext cx="7288712" cy="400110"/>
          </a:xfrm>
          <a:prstGeom prst="rect">
            <a:avLst/>
          </a:prstGeom>
          <a:solidFill>
            <a:srgbClr val="FFD5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Have the Slab El Nino dynamics any relevance for coupled </a:t>
            </a:r>
            <a:r>
              <a:rPr lang="en-US" sz="2000" dirty="0" err="1" smtClean="0">
                <a:solidFill>
                  <a:srgbClr val="800000"/>
                </a:solidFill>
              </a:rPr>
              <a:t>GCMs</a:t>
            </a:r>
            <a:r>
              <a:rPr lang="en-US" sz="2000" dirty="0" smtClean="0">
                <a:solidFill>
                  <a:srgbClr val="800000"/>
                </a:solidFill>
              </a:rPr>
              <a:t>?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4" name="Oval 13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6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90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6" name="Cube 12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0" name="Cube 119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4" name="Cube 113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4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5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8" name="Cube 17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4811003" y="2828759"/>
            <a:ext cx="4077156" cy="2673682"/>
            <a:chOff x="468078" y="1018232"/>
            <a:chExt cx="8986872" cy="5982469"/>
          </a:xfrm>
        </p:grpSpPr>
        <p:grpSp>
          <p:nvGrpSpPr>
            <p:cNvPr id="132" name="Group 131"/>
            <p:cNvGrpSpPr/>
            <p:nvPr/>
          </p:nvGrpSpPr>
          <p:grpSpPr>
            <a:xfrm>
              <a:off x="468078" y="1555439"/>
              <a:ext cx="6567251" cy="4901348"/>
              <a:chOff x="0" y="0"/>
              <a:chExt cx="8925739" cy="6858000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0" y="0"/>
                <a:ext cx="8925739" cy="6858000"/>
                <a:chOff x="0" y="0"/>
                <a:chExt cx="8925739" cy="6858000"/>
              </a:xfrm>
            </p:grpSpPr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8925739" cy="6858000"/>
                </a:xfrm>
                <a:prstGeom prst="rect">
                  <a:avLst/>
                </a:prstGeom>
              </p:spPr>
            </p:pic>
            <p:sp>
              <p:nvSpPr>
                <p:cNvPr id="140" name="Rectangle 139"/>
                <p:cNvSpPr/>
                <p:nvPr/>
              </p:nvSpPr>
              <p:spPr>
                <a:xfrm>
                  <a:off x="6085522" y="389820"/>
                  <a:ext cx="1860862" cy="4778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957097" y="389819"/>
                  <a:ext cx="2840068" cy="82993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919378" y="5369454"/>
                  <a:ext cx="3468736" cy="95718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829844" y="2324394"/>
                <a:ext cx="7937546" cy="1965781"/>
                <a:chOff x="829844" y="2324394"/>
                <a:chExt cx="7937546" cy="1965781"/>
              </a:xfrm>
            </p:grpSpPr>
            <p:sp>
              <p:nvSpPr>
                <p:cNvPr id="136" name="Freeform 135"/>
                <p:cNvSpPr/>
                <p:nvPr/>
              </p:nvSpPr>
              <p:spPr>
                <a:xfrm>
                  <a:off x="829844" y="2359119"/>
                  <a:ext cx="7909352" cy="1891831"/>
                </a:xfrm>
                <a:custGeom>
                  <a:avLst/>
                  <a:gdLst>
                    <a:gd name="connsiteX0" fmla="*/ 0 w 7909352"/>
                    <a:gd name="connsiteY0" fmla="*/ 922913 h 1891831"/>
                    <a:gd name="connsiteX1" fmla="*/ 150881 w 7909352"/>
                    <a:gd name="connsiteY1" fmla="*/ 935487 h 1891831"/>
                    <a:gd name="connsiteX2" fmla="*/ 440069 w 7909352"/>
                    <a:gd name="connsiteY2" fmla="*/ 948062 h 1891831"/>
                    <a:gd name="connsiteX3" fmla="*/ 741830 w 7909352"/>
                    <a:gd name="connsiteY3" fmla="*/ 998362 h 1891831"/>
                    <a:gd name="connsiteX4" fmla="*/ 1081312 w 7909352"/>
                    <a:gd name="connsiteY4" fmla="*/ 1023511 h 1891831"/>
                    <a:gd name="connsiteX5" fmla="*/ 1445940 w 7909352"/>
                    <a:gd name="connsiteY5" fmla="*/ 1036086 h 1891831"/>
                    <a:gd name="connsiteX6" fmla="*/ 1697408 w 7909352"/>
                    <a:gd name="connsiteY6" fmla="*/ 1023511 h 1891831"/>
                    <a:gd name="connsiteX7" fmla="*/ 1961449 w 7909352"/>
                    <a:gd name="connsiteY7" fmla="*/ 948062 h 1891831"/>
                    <a:gd name="connsiteX8" fmla="*/ 2238064 w 7909352"/>
                    <a:gd name="connsiteY8" fmla="*/ 809739 h 1891831"/>
                    <a:gd name="connsiteX9" fmla="*/ 2514679 w 7909352"/>
                    <a:gd name="connsiteY9" fmla="*/ 608542 h 1891831"/>
                    <a:gd name="connsiteX10" fmla="*/ 2829013 w 7909352"/>
                    <a:gd name="connsiteY10" fmla="*/ 331895 h 1891831"/>
                    <a:gd name="connsiteX11" fmla="*/ 3030188 w 7909352"/>
                    <a:gd name="connsiteY11" fmla="*/ 143273 h 1891831"/>
                    <a:gd name="connsiteX12" fmla="*/ 3231362 w 7909352"/>
                    <a:gd name="connsiteY12" fmla="*/ 17525 h 1891831"/>
                    <a:gd name="connsiteX13" fmla="*/ 3344522 w 7909352"/>
                    <a:gd name="connsiteY13" fmla="*/ 4950 h 1891831"/>
                    <a:gd name="connsiteX14" fmla="*/ 3545697 w 7909352"/>
                    <a:gd name="connsiteY14" fmla="*/ 55249 h 1891831"/>
                    <a:gd name="connsiteX15" fmla="*/ 3658857 w 7909352"/>
                    <a:gd name="connsiteY15" fmla="*/ 206147 h 1891831"/>
                    <a:gd name="connsiteX16" fmla="*/ 3797165 w 7909352"/>
                    <a:gd name="connsiteY16" fmla="*/ 382195 h 1891831"/>
                    <a:gd name="connsiteX17" fmla="*/ 3897752 w 7909352"/>
                    <a:gd name="connsiteY17" fmla="*/ 621117 h 1891831"/>
                    <a:gd name="connsiteX18" fmla="*/ 3935472 w 7909352"/>
                    <a:gd name="connsiteY18" fmla="*/ 847464 h 1891831"/>
                    <a:gd name="connsiteX19" fmla="*/ 3985765 w 7909352"/>
                    <a:gd name="connsiteY19" fmla="*/ 1086385 h 1891831"/>
                    <a:gd name="connsiteX20" fmla="*/ 4023486 w 7909352"/>
                    <a:gd name="connsiteY20" fmla="*/ 1262433 h 1891831"/>
                    <a:gd name="connsiteX21" fmla="*/ 4161793 w 7909352"/>
                    <a:gd name="connsiteY21" fmla="*/ 1551654 h 1891831"/>
                    <a:gd name="connsiteX22" fmla="*/ 4249807 w 7909352"/>
                    <a:gd name="connsiteY22" fmla="*/ 1702552 h 1891831"/>
                    <a:gd name="connsiteX23" fmla="*/ 4362967 w 7909352"/>
                    <a:gd name="connsiteY23" fmla="*/ 1815726 h 1891831"/>
                    <a:gd name="connsiteX24" fmla="*/ 4488701 w 7909352"/>
                    <a:gd name="connsiteY24" fmla="*/ 1866025 h 1891831"/>
                    <a:gd name="connsiteX25" fmla="*/ 4576715 w 7909352"/>
                    <a:gd name="connsiteY25" fmla="*/ 1891175 h 1891831"/>
                    <a:gd name="connsiteX26" fmla="*/ 4727596 w 7909352"/>
                    <a:gd name="connsiteY26" fmla="*/ 1840875 h 1891831"/>
                    <a:gd name="connsiteX27" fmla="*/ 4928770 w 7909352"/>
                    <a:gd name="connsiteY27" fmla="*/ 1677403 h 1891831"/>
                    <a:gd name="connsiteX28" fmla="*/ 5142518 w 7909352"/>
                    <a:gd name="connsiteY28" fmla="*/ 1488780 h 1891831"/>
                    <a:gd name="connsiteX29" fmla="*/ 5318545 w 7909352"/>
                    <a:gd name="connsiteY29" fmla="*/ 1337882 h 1891831"/>
                    <a:gd name="connsiteX30" fmla="*/ 5494573 w 7909352"/>
                    <a:gd name="connsiteY30" fmla="*/ 1199559 h 1891831"/>
                    <a:gd name="connsiteX31" fmla="*/ 5695747 w 7909352"/>
                    <a:gd name="connsiteY31" fmla="*/ 1036086 h 1891831"/>
                    <a:gd name="connsiteX32" fmla="*/ 5984935 w 7909352"/>
                    <a:gd name="connsiteY32" fmla="*/ 885188 h 1891831"/>
                    <a:gd name="connsiteX33" fmla="*/ 6223829 w 7909352"/>
                    <a:gd name="connsiteY33" fmla="*/ 860038 h 1891831"/>
                    <a:gd name="connsiteX34" fmla="*/ 6538164 w 7909352"/>
                    <a:gd name="connsiteY34" fmla="*/ 834889 h 1891831"/>
                    <a:gd name="connsiteX35" fmla="*/ 6927939 w 7909352"/>
                    <a:gd name="connsiteY35" fmla="*/ 872613 h 1891831"/>
                    <a:gd name="connsiteX36" fmla="*/ 7317715 w 7909352"/>
                    <a:gd name="connsiteY36" fmla="*/ 922913 h 1891831"/>
                    <a:gd name="connsiteX37" fmla="*/ 7544036 w 7909352"/>
                    <a:gd name="connsiteY37" fmla="*/ 948062 h 1891831"/>
                    <a:gd name="connsiteX38" fmla="*/ 7858371 w 7909352"/>
                    <a:gd name="connsiteY38" fmla="*/ 960637 h 1891831"/>
                    <a:gd name="connsiteX39" fmla="*/ 7908664 w 7909352"/>
                    <a:gd name="connsiteY39" fmla="*/ 948062 h 1891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7909352" h="1891831">
                      <a:moveTo>
                        <a:pt x="0" y="922913"/>
                      </a:moveTo>
                      <a:cubicBezTo>
                        <a:pt x="38768" y="927104"/>
                        <a:pt x="77536" y="931296"/>
                        <a:pt x="150881" y="935487"/>
                      </a:cubicBezTo>
                      <a:cubicBezTo>
                        <a:pt x="224226" y="939678"/>
                        <a:pt x="341578" y="937583"/>
                        <a:pt x="440069" y="948062"/>
                      </a:cubicBezTo>
                      <a:cubicBezTo>
                        <a:pt x="538561" y="958541"/>
                        <a:pt x="634956" y="985787"/>
                        <a:pt x="741830" y="998362"/>
                      </a:cubicBezTo>
                      <a:cubicBezTo>
                        <a:pt x="848704" y="1010937"/>
                        <a:pt x="963960" y="1017224"/>
                        <a:pt x="1081312" y="1023511"/>
                      </a:cubicBezTo>
                      <a:cubicBezTo>
                        <a:pt x="1198664" y="1029798"/>
                        <a:pt x="1343257" y="1036086"/>
                        <a:pt x="1445940" y="1036086"/>
                      </a:cubicBezTo>
                      <a:cubicBezTo>
                        <a:pt x="1548623" y="1036086"/>
                        <a:pt x="1611490" y="1038182"/>
                        <a:pt x="1697408" y="1023511"/>
                      </a:cubicBezTo>
                      <a:cubicBezTo>
                        <a:pt x="1783326" y="1008840"/>
                        <a:pt x="1871340" y="983691"/>
                        <a:pt x="1961449" y="948062"/>
                      </a:cubicBezTo>
                      <a:cubicBezTo>
                        <a:pt x="2051558" y="912433"/>
                        <a:pt x="2145859" y="866326"/>
                        <a:pt x="2238064" y="809739"/>
                      </a:cubicBezTo>
                      <a:cubicBezTo>
                        <a:pt x="2330269" y="753152"/>
                        <a:pt x="2416188" y="688183"/>
                        <a:pt x="2514679" y="608542"/>
                      </a:cubicBezTo>
                      <a:cubicBezTo>
                        <a:pt x="2613170" y="528901"/>
                        <a:pt x="2743095" y="409440"/>
                        <a:pt x="2829013" y="331895"/>
                      </a:cubicBezTo>
                      <a:cubicBezTo>
                        <a:pt x="2914931" y="254350"/>
                        <a:pt x="2963130" y="195668"/>
                        <a:pt x="3030188" y="143273"/>
                      </a:cubicBezTo>
                      <a:cubicBezTo>
                        <a:pt x="3097246" y="90878"/>
                        <a:pt x="3178973" y="40579"/>
                        <a:pt x="3231362" y="17525"/>
                      </a:cubicBezTo>
                      <a:cubicBezTo>
                        <a:pt x="3283751" y="-5529"/>
                        <a:pt x="3292133" y="-1337"/>
                        <a:pt x="3344522" y="4950"/>
                      </a:cubicBezTo>
                      <a:cubicBezTo>
                        <a:pt x="3396911" y="11237"/>
                        <a:pt x="3493308" y="21716"/>
                        <a:pt x="3545697" y="55249"/>
                      </a:cubicBezTo>
                      <a:cubicBezTo>
                        <a:pt x="3598086" y="88782"/>
                        <a:pt x="3616946" y="151656"/>
                        <a:pt x="3658857" y="206147"/>
                      </a:cubicBezTo>
                      <a:cubicBezTo>
                        <a:pt x="3700768" y="260638"/>
                        <a:pt x="3757349" y="313033"/>
                        <a:pt x="3797165" y="382195"/>
                      </a:cubicBezTo>
                      <a:cubicBezTo>
                        <a:pt x="3836981" y="451357"/>
                        <a:pt x="3874701" y="543572"/>
                        <a:pt x="3897752" y="621117"/>
                      </a:cubicBezTo>
                      <a:cubicBezTo>
                        <a:pt x="3920803" y="698662"/>
                        <a:pt x="3920803" y="769919"/>
                        <a:pt x="3935472" y="847464"/>
                      </a:cubicBezTo>
                      <a:cubicBezTo>
                        <a:pt x="3950141" y="925009"/>
                        <a:pt x="3971096" y="1017224"/>
                        <a:pt x="3985765" y="1086385"/>
                      </a:cubicBezTo>
                      <a:cubicBezTo>
                        <a:pt x="4000434" y="1155546"/>
                        <a:pt x="3994148" y="1184888"/>
                        <a:pt x="4023486" y="1262433"/>
                      </a:cubicBezTo>
                      <a:cubicBezTo>
                        <a:pt x="4052824" y="1339978"/>
                        <a:pt x="4124073" y="1478301"/>
                        <a:pt x="4161793" y="1551654"/>
                      </a:cubicBezTo>
                      <a:cubicBezTo>
                        <a:pt x="4199513" y="1625007"/>
                        <a:pt x="4216278" y="1658540"/>
                        <a:pt x="4249807" y="1702552"/>
                      </a:cubicBezTo>
                      <a:cubicBezTo>
                        <a:pt x="4283336" y="1746564"/>
                        <a:pt x="4323151" y="1788480"/>
                        <a:pt x="4362967" y="1815726"/>
                      </a:cubicBezTo>
                      <a:cubicBezTo>
                        <a:pt x="4402783" y="1842972"/>
                        <a:pt x="4453076" y="1853450"/>
                        <a:pt x="4488701" y="1866025"/>
                      </a:cubicBezTo>
                      <a:cubicBezTo>
                        <a:pt x="4524326" y="1878600"/>
                        <a:pt x="4536899" y="1895367"/>
                        <a:pt x="4576715" y="1891175"/>
                      </a:cubicBezTo>
                      <a:cubicBezTo>
                        <a:pt x="4616531" y="1886983"/>
                        <a:pt x="4668920" y="1876504"/>
                        <a:pt x="4727596" y="1840875"/>
                      </a:cubicBezTo>
                      <a:cubicBezTo>
                        <a:pt x="4786272" y="1805246"/>
                        <a:pt x="4859616" y="1736086"/>
                        <a:pt x="4928770" y="1677403"/>
                      </a:cubicBezTo>
                      <a:cubicBezTo>
                        <a:pt x="4997924" y="1618721"/>
                        <a:pt x="5077556" y="1545367"/>
                        <a:pt x="5142518" y="1488780"/>
                      </a:cubicBezTo>
                      <a:cubicBezTo>
                        <a:pt x="5207480" y="1432193"/>
                        <a:pt x="5259869" y="1386085"/>
                        <a:pt x="5318545" y="1337882"/>
                      </a:cubicBezTo>
                      <a:cubicBezTo>
                        <a:pt x="5377221" y="1289679"/>
                        <a:pt x="5431706" y="1249858"/>
                        <a:pt x="5494573" y="1199559"/>
                      </a:cubicBezTo>
                      <a:cubicBezTo>
                        <a:pt x="5557440" y="1149260"/>
                        <a:pt x="5614020" y="1088481"/>
                        <a:pt x="5695747" y="1036086"/>
                      </a:cubicBezTo>
                      <a:cubicBezTo>
                        <a:pt x="5777474" y="983691"/>
                        <a:pt x="5896921" y="914529"/>
                        <a:pt x="5984935" y="885188"/>
                      </a:cubicBezTo>
                      <a:cubicBezTo>
                        <a:pt x="6072949" y="855847"/>
                        <a:pt x="6131624" y="868421"/>
                        <a:pt x="6223829" y="860038"/>
                      </a:cubicBezTo>
                      <a:cubicBezTo>
                        <a:pt x="6316034" y="851655"/>
                        <a:pt x="6420812" y="832793"/>
                        <a:pt x="6538164" y="834889"/>
                      </a:cubicBezTo>
                      <a:cubicBezTo>
                        <a:pt x="6655516" y="836985"/>
                        <a:pt x="6798014" y="857942"/>
                        <a:pt x="6927939" y="872613"/>
                      </a:cubicBezTo>
                      <a:cubicBezTo>
                        <a:pt x="7057864" y="887284"/>
                        <a:pt x="7215032" y="910338"/>
                        <a:pt x="7317715" y="922913"/>
                      </a:cubicBezTo>
                      <a:cubicBezTo>
                        <a:pt x="7420398" y="935488"/>
                        <a:pt x="7453927" y="941775"/>
                        <a:pt x="7544036" y="948062"/>
                      </a:cubicBezTo>
                      <a:cubicBezTo>
                        <a:pt x="7634145" y="954349"/>
                        <a:pt x="7797600" y="960637"/>
                        <a:pt x="7858371" y="960637"/>
                      </a:cubicBezTo>
                      <a:cubicBezTo>
                        <a:pt x="7919142" y="960637"/>
                        <a:pt x="7908664" y="948062"/>
                        <a:pt x="7908664" y="948062"/>
                      </a:cubicBezTo>
                    </a:path>
                  </a:pathLst>
                </a:custGeom>
                <a:noFill/>
                <a:ln w="762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7" name="Freeform 136"/>
                <p:cNvSpPr/>
                <p:nvPr/>
              </p:nvSpPr>
              <p:spPr>
                <a:xfrm>
                  <a:off x="831368" y="2398344"/>
                  <a:ext cx="7909352" cy="1891831"/>
                </a:xfrm>
                <a:custGeom>
                  <a:avLst/>
                  <a:gdLst>
                    <a:gd name="connsiteX0" fmla="*/ 0 w 7909352"/>
                    <a:gd name="connsiteY0" fmla="*/ 922913 h 1891831"/>
                    <a:gd name="connsiteX1" fmla="*/ 150881 w 7909352"/>
                    <a:gd name="connsiteY1" fmla="*/ 935487 h 1891831"/>
                    <a:gd name="connsiteX2" fmla="*/ 440069 w 7909352"/>
                    <a:gd name="connsiteY2" fmla="*/ 948062 h 1891831"/>
                    <a:gd name="connsiteX3" fmla="*/ 741830 w 7909352"/>
                    <a:gd name="connsiteY3" fmla="*/ 998362 h 1891831"/>
                    <a:gd name="connsiteX4" fmla="*/ 1081312 w 7909352"/>
                    <a:gd name="connsiteY4" fmla="*/ 1023511 h 1891831"/>
                    <a:gd name="connsiteX5" fmla="*/ 1445940 w 7909352"/>
                    <a:gd name="connsiteY5" fmla="*/ 1036086 h 1891831"/>
                    <a:gd name="connsiteX6" fmla="*/ 1697408 w 7909352"/>
                    <a:gd name="connsiteY6" fmla="*/ 1023511 h 1891831"/>
                    <a:gd name="connsiteX7" fmla="*/ 1961449 w 7909352"/>
                    <a:gd name="connsiteY7" fmla="*/ 948062 h 1891831"/>
                    <a:gd name="connsiteX8" fmla="*/ 2238064 w 7909352"/>
                    <a:gd name="connsiteY8" fmla="*/ 809739 h 1891831"/>
                    <a:gd name="connsiteX9" fmla="*/ 2514679 w 7909352"/>
                    <a:gd name="connsiteY9" fmla="*/ 608542 h 1891831"/>
                    <a:gd name="connsiteX10" fmla="*/ 2829013 w 7909352"/>
                    <a:gd name="connsiteY10" fmla="*/ 331895 h 1891831"/>
                    <a:gd name="connsiteX11" fmla="*/ 3030188 w 7909352"/>
                    <a:gd name="connsiteY11" fmla="*/ 143273 h 1891831"/>
                    <a:gd name="connsiteX12" fmla="*/ 3231362 w 7909352"/>
                    <a:gd name="connsiteY12" fmla="*/ 17525 h 1891831"/>
                    <a:gd name="connsiteX13" fmla="*/ 3344522 w 7909352"/>
                    <a:gd name="connsiteY13" fmla="*/ 4950 h 1891831"/>
                    <a:gd name="connsiteX14" fmla="*/ 3545697 w 7909352"/>
                    <a:gd name="connsiteY14" fmla="*/ 55249 h 1891831"/>
                    <a:gd name="connsiteX15" fmla="*/ 3658857 w 7909352"/>
                    <a:gd name="connsiteY15" fmla="*/ 206147 h 1891831"/>
                    <a:gd name="connsiteX16" fmla="*/ 3797165 w 7909352"/>
                    <a:gd name="connsiteY16" fmla="*/ 382195 h 1891831"/>
                    <a:gd name="connsiteX17" fmla="*/ 3897752 w 7909352"/>
                    <a:gd name="connsiteY17" fmla="*/ 621117 h 1891831"/>
                    <a:gd name="connsiteX18" fmla="*/ 3935472 w 7909352"/>
                    <a:gd name="connsiteY18" fmla="*/ 847464 h 1891831"/>
                    <a:gd name="connsiteX19" fmla="*/ 3985765 w 7909352"/>
                    <a:gd name="connsiteY19" fmla="*/ 1086385 h 1891831"/>
                    <a:gd name="connsiteX20" fmla="*/ 4023486 w 7909352"/>
                    <a:gd name="connsiteY20" fmla="*/ 1262433 h 1891831"/>
                    <a:gd name="connsiteX21" fmla="*/ 4161793 w 7909352"/>
                    <a:gd name="connsiteY21" fmla="*/ 1551654 h 1891831"/>
                    <a:gd name="connsiteX22" fmla="*/ 4249807 w 7909352"/>
                    <a:gd name="connsiteY22" fmla="*/ 1702552 h 1891831"/>
                    <a:gd name="connsiteX23" fmla="*/ 4362967 w 7909352"/>
                    <a:gd name="connsiteY23" fmla="*/ 1815726 h 1891831"/>
                    <a:gd name="connsiteX24" fmla="*/ 4488701 w 7909352"/>
                    <a:gd name="connsiteY24" fmla="*/ 1866025 h 1891831"/>
                    <a:gd name="connsiteX25" fmla="*/ 4576715 w 7909352"/>
                    <a:gd name="connsiteY25" fmla="*/ 1891175 h 1891831"/>
                    <a:gd name="connsiteX26" fmla="*/ 4727596 w 7909352"/>
                    <a:gd name="connsiteY26" fmla="*/ 1840875 h 1891831"/>
                    <a:gd name="connsiteX27" fmla="*/ 4928770 w 7909352"/>
                    <a:gd name="connsiteY27" fmla="*/ 1677403 h 1891831"/>
                    <a:gd name="connsiteX28" fmla="*/ 5142518 w 7909352"/>
                    <a:gd name="connsiteY28" fmla="*/ 1488780 h 1891831"/>
                    <a:gd name="connsiteX29" fmla="*/ 5318545 w 7909352"/>
                    <a:gd name="connsiteY29" fmla="*/ 1337882 h 1891831"/>
                    <a:gd name="connsiteX30" fmla="*/ 5494573 w 7909352"/>
                    <a:gd name="connsiteY30" fmla="*/ 1199559 h 1891831"/>
                    <a:gd name="connsiteX31" fmla="*/ 5695747 w 7909352"/>
                    <a:gd name="connsiteY31" fmla="*/ 1036086 h 1891831"/>
                    <a:gd name="connsiteX32" fmla="*/ 5984935 w 7909352"/>
                    <a:gd name="connsiteY32" fmla="*/ 885188 h 1891831"/>
                    <a:gd name="connsiteX33" fmla="*/ 6223829 w 7909352"/>
                    <a:gd name="connsiteY33" fmla="*/ 860038 h 1891831"/>
                    <a:gd name="connsiteX34" fmla="*/ 6538164 w 7909352"/>
                    <a:gd name="connsiteY34" fmla="*/ 834889 h 1891831"/>
                    <a:gd name="connsiteX35" fmla="*/ 6927939 w 7909352"/>
                    <a:gd name="connsiteY35" fmla="*/ 872613 h 1891831"/>
                    <a:gd name="connsiteX36" fmla="*/ 7317715 w 7909352"/>
                    <a:gd name="connsiteY36" fmla="*/ 922913 h 1891831"/>
                    <a:gd name="connsiteX37" fmla="*/ 7544036 w 7909352"/>
                    <a:gd name="connsiteY37" fmla="*/ 948062 h 1891831"/>
                    <a:gd name="connsiteX38" fmla="*/ 7858371 w 7909352"/>
                    <a:gd name="connsiteY38" fmla="*/ 960637 h 1891831"/>
                    <a:gd name="connsiteX39" fmla="*/ 7908664 w 7909352"/>
                    <a:gd name="connsiteY39" fmla="*/ 948062 h 1891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7909352" h="1891831">
                      <a:moveTo>
                        <a:pt x="0" y="922913"/>
                      </a:moveTo>
                      <a:cubicBezTo>
                        <a:pt x="38768" y="927104"/>
                        <a:pt x="77536" y="931296"/>
                        <a:pt x="150881" y="935487"/>
                      </a:cubicBezTo>
                      <a:cubicBezTo>
                        <a:pt x="224226" y="939678"/>
                        <a:pt x="341578" y="937583"/>
                        <a:pt x="440069" y="948062"/>
                      </a:cubicBezTo>
                      <a:cubicBezTo>
                        <a:pt x="538561" y="958541"/>
                        <a:pt x="634956" y="985787"/>
                        <a:pt x="741830" y="998362"/>
                      </a:cubicBezTo>
                      <a:cubicBezTo>
                        <a:pt x="848704" y="1010937"/>
                        <a:pt x="963960" y="1017224"/>
                        <a:pt x="1081312" y="1023511"/>
                      </a:cubicBezTo>
                      <a:cubicBezTo>
                        <a:pt x="1198664" y="1029798"/>
                        <a:pt x="1343257" y="1036086"/>
                        <a:pt x="1445940" y="1036086"/>
                      </a:cubicBezTo>
                      <a:cubicBezTo>
                        <a:pt x="1548623" y="1036086"/>
                        <a:pt x="1611490" y="1038182"/>
                        <a:pt x="1697408" y="1023511"/>
                      </a:cubicBezTo>
                      <a:cubicBezTo>
                        <a:pt x="1783326" y="1008840"/>
                        <a:pt x="1871340" y="983691"/>
                        <a:pt x="1961449" y="948062"/>
                      </a:cubicBezTo>
                      <a:cubicBezTo>
                        <a:pt x="2051558" y="912433"/>
                        <a:pt x="2145859" y="866326"/>
                        <a:pt x="2238064" y="809739"/>
                      </a:cubicBezTo>
                      <a:cubicBezTo>
                        <a:pt x="2330269" y="753152"/>
                        <a:pt x="2416188" y="688183"/>
                        <a:pt x="2514679" y="608542"/>
                      </a:cubicBezTo>
                      <a:cubicBezTo>
                        <a:pt x="2613170" y="528901"/>
                        <a:pt x="2743095" y="409440"/>
                        <a:pt x="2829013" y="331895"/>
                      </a:cubicBezTo>
                      <a:cubicBezTo>
                        <a:pt x="2914931" y="254350"/>
                        <a:pt x="2963130" y="195668"/>
                        <a:pt x="3030188" y="143273"/>
                      </a:cubicBezTo>
                      <a:cubicBezTo>
                        <a:pt x="3097246" y="90878"/>
                        <a:pt x="3178973" y="40579"/>
                        <a:pt x="3231362" y="17525"/>
                      </a:cubicBezTo>
                      <a:cubicBezTo>
                        <a:pt x="3283751" y="-5529"/>
                        <a:pt x="3292133" y="-1337"/>
                        <a:pt x="3344522" y="4950"/>
                      </a:cubicBezTo>
                      <a:cubicBezTo>
                        <a:pt x="3396911" y="11237"/>
                        <a:pt x="3493308" y="21716"/>
                        <a:pt x="3545697" y="55249"/>
                      </a:cubicBezTo>
                      <a:cubicBezTo>
                        <a:pt x="3598086" y="88782"/>
                        <a:pt x="3616946" y="151656"/>
                        <a:pt x="3658857" y="206147"/>
                      </a:cubicBezTo>
                      <a:cubicBezTo>
                        <a:pt x="3700768" y="260638"/>
                        <a:pt x="3757349" y="313033"/>
                        <a:pt x="3797165" y="382195"/>
                      </a:cubicBezTo>
                      <a:cubicBezTo>
                        <a:pt x="3836981" y="451357"/>
                        <a:pt x="3874701" y="543572"/>
                        <a:pt x="3897752" y="621117"/>
                      </a:cubicBezTo>
                      <a:cubicBezTo>
                        <a:pt x="3920803" y="698662"/>
                        <a:pt x="3920803" y="769919"/>
                        <a:pt x="3935472" y="847464"/>
                      </a:cubicBezTo>
                      <a:cubicBezTo>
                        <a:pt x="3950141" y="925009"/>
                        <a:pt x="3971096" y="1017224"/>
                        <a:pt x="3985765" y="1086385"/>
                      </a:cubicBezTo>
                      <a:cubicBezTo>
                        <a:pt x="4000434" y="1155546"/>
                        <a:pt x="3994148" y="1184888"/>
                        <a:pt x="4023486" y="1262433"/>
                      </a:cubicBezTo>
                      <a:cubicBezTo>
                        <a:pt x="4052824" y="1339978"/>
                        <a:pt x="4124073" y="1478301"/>
                        <a:pt x="4161793" y="1551654"/>
                      </a:cubicBezTo>
                      <a:cubicBezTo>
                        <a:pt x="4199513" y="1625007"/>
                        <a:pt x="4216278" y="1658540"/>
                        <a:pt x="4249807" y="1702552"/>
                      </a:cubicBezTo>
                      <a:cubicBezTo>
                        <a:pt x="4283336" y="1746564"/>
                        <a:pt x="4323151" y="1788480"/>
                        <a:pt x="4362967" y="1815726"/>
                      </a:cubicBezTo>
                      <a:cubicBezTo>
                        <a:pt x="4402783" y="1842972"/>
                        <a:pt x="4453076" y="1853450"/>
                        <a:pt x="4488701" y="1866025"/>
                      </a:cubicBezTo>
                      <a:cubicBezTo>
                        <a:pt x="4524326" y="1878600"/>
                        <a:pt x="4536899" y="1895367"/>
                        <a:pt x="4576715" y="1891175"/>
                      </a:cubicBezTo>
                      <a:cubicBezTo>
                        <a:pt x="4616531" y="1886983"/>
                        <a:pt x="4668920" y="1876504"/>
                        <a:pt x="4727596" y="1840875"/>
                      </a:cubicBezTo>
                      <a:cubicBezTo>
                        <a:pt x="4786272" y="1805246"/>
                        <a:pt x="4859616" y="1736086"/>
                        <a:pt x="4928770" y="1677403"/>
                      </a:cubicBezTo>
                      <a:cubicBezTo>
                        <a:pt x="4997924" y="1618721"/>
                        <a:pt x="5077556" y="1545367"/>
                        <a:pt x="5142518" y="1488780"/>
                      </a:cubicBezTo>
                      <a:cubicBezTo>
                        <a:pt x="5207480" y="1432193"/>
                        <a:pt x="5259869" y="1386085"/>
                        <a:pt x="5318545" y="1337882"/>
                      </a:cubicBezTo>
                      <a:cubicBezTo>
                        <a:pt x="5377221" y="1289679"/>
                        <a:pt x="5431706" y="1249858"/>
                        <a:pt x="5494573" y="1199559"/>
                      </a:cubicBezTo>
                      <a:cubicBezTo>
                        <a:pt x="5557440" y="1149260"/>
                        <a:pt x="5614020" y="1088481"/>
                        <a:pt x="5695747" y="1036086"/>
                      </a:cubicBezTo>
                      <a:cubicBezTo>
                        <a:pt x="5777474" y="983691"/>
                        <a:pt x="5896921" y="914529"/>
                        <a:pt x="5984935" y="885188"/>
                      </a:cubicBezTo>
                      <a:cubicBezTo>
                        <a:pt x="6072949" y="855847"/>
                        <a:pt x="6131624" y="868421"/>
                        <a:pt x="6223829" y="860038"/>
                      </a:cubicBezTo>
                      <a:cubicBezTo>
                        <a:pt x="6316034" y="851655"/>
                        <a:pt x="6420812" y="832793"/>
                        <a:pt x="6538164" y="834889"/>
                      </a:cubicBezTo>
                      <a:cubicBezTo>
                        <a:pt x="6655516" y="836985"/>
                        <a:pt x="6798014" y="857942"/>
                        <a:pt x="6927939" y="872613"/>
                      </a:cubicBezTo>
                      <a:cubicBezTo>
                        <a:pt x="7057864" y="887284"/>
                        <a:pt x="7215032" y="910338"/>
                        <a:pt x="7317715" y="922913"/>
                      </a:cubicBezTo>
                      <a:cubicBezTo>
                        <a:pt x="7420398" y="935488"/>
                        <a:pt x="7453927" y="941775"/>
                        <a:pt x="7544036" y="948062"/>
                      </a:cubicBezTo>
                      <a:cubicBezTo>
                        <a:pt x="7634145" y="954349"/>
                        <a:pt x="7797600" y="960637"/>
                        <a:pt x="7858371" y="960637"/>
                      </a:cubicBezTo>
                      <a:cubicBezTo>
                        <a:pt x="7919142" y="960637"/>
                        <a:pt x="7908664" y="948062"/>
                        <a:pt x="7908664" y="948062"/>
                      </a:cubicBezTo>
                    </a:path>
                  </a:pathLst>
                </a:custGeom>
                <a:noFill/>
                <a:ln w="762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8" name="Freeform 137"/>
                <p:cNvSpPr/>
                <p:nvPr/>
              </p:nvSpPr>
              <p:spPr>
                <a:xfrm>
                  <a:off x="858038" y="2324394"/>
                  <a:ext cx="7909352" cy="1891831"/>
                </a:xfrm>
                <a:custGeom>
                  <a:avLst/>
                  <a:gdLst>
                    <a:gd name="connsiteX0" fmla="*/ 0 w 7909352"/>
                    <a:gd name="connsiteY0" fmla="*/ 922913 h 1891831"/>
                    <a:gd name="connsiteX1" fmla="*/ 150881 w 7909352"/>
                    <a:gd name="connsiteY1" fmla="*/ 935487 h 1891831"/>
                    <a:gd name="connsiteX2" fmla="*/ 440069 w 7909352"/>
                    <a:gd name="connsiteY2" fmla="*/ 948062 h 1891831"/>
                    <a:gd name="connsiteX3" fmla="*/ 741830 w 7909352"/>
                    <a:gd name="connsiteY3" fmla="*/ 998362 h 1891831"/>
                    <a:gd name="connsiteX4" fmla="*/ 1081312 w 7909352"/>
                    <a:gd name="connsiteY4" fmla="*/ 1023511 h 1891831"/>
                    <a:gd name="connsiteX5" fmla="*/ 1445940 w 7909352"/>
                    <a:gd name="connsiteY5" fmla="*/ 1036086 h 1891831"/>
                    <a:gd name="connsiteX6" fmla="*/ 1697408 w 7909352"/>
                    <a:gd name="connsiteY6" fmla="*/ 1023511 h 1891831"/>
                    <a:gd name="connsiteX7" fmla="*/ 1961449 w 7909352"/>
                    <a:gd name="connsiteY7" fmla="*/ 948062 h 1891831"/>
                    <a:gd name="connsiteX8" fmla="*/ 2238064 w 7909352"/>
                    <a:gd name="connsiteY8" fmla="*/ 809739 h 1891831"/>
                    <a:gd name="connsiteX9" fmla="*/ 2514679 w 7909352"/>
                    <a:gd name="connsiteY9" fmla="*/ 608542 h 1891831"/>
                    <a:gd name="connsiteX10" fmla="*/ 2829013 w 7909352"/>
                    <a:gd name="connsiteY10" fmla="*/ 331895 h 1891831"/>
                    <a:gd name="connsiteX11" fmla="*/ 3030188 w 7909352"/>
                    <a:gd name="connsiteY11" fmla="*/ 143273 h 1891831"/>
                    <a:gd name="connsiteX12" fmla="*/ 3231362 w 7909352"/>
                    <a:gd name="connsiteY12" fmla="*/ 17525 h 1891831"/>
                    <a:gd name="connsiteX13" fmla="*/ 3344522 w 7909352"/>
                    <a:gd name="connsiteY13" fmla="*/ 4950 h 1891831"/>
                    <a:gd name="connsiteX14" fmla="*/ 3545697 w 7909352"/>
                    <a:gd name="connsiteY14" fmla="*/ 55249 h 1891831"/>
                    <a:gd name="connsiteX15" fmla="*/ 3658857 w 7909352"/>
                    <a:gd name="connsiteY15" fmla="*/ 206147 h 1891831"/>
                    <a:gd name="connsiteX16" fmla="*/ 3797165 w 7909352"/>
                    <a:gd name="connsiteY16" fmla="*/ 382195 h 1891831"/>
                    <a:gd name="connsiteX17" fmla="*/ 3897752 w 7909352"/>
                    <a:gd name="connsiteY17" fmla="*/ 621117 h 1891831"/>
                    <a:gd name="connsiteX18" fmla="*/ 3935472 w 7909352"/>
                    <a:gd name="connsiteY18" fmla="*/ 847464 h 1891831"/>
                    <a:gd name="connsiteX19" fmla="*/ 3985765 w 7909352"/>
                    <a:gd name="connsiteY19" fmla="*/ 1086385 h 1891831"/>
                    <a:gd name="connsiteX20" fmla="*/ 4023486 w 7909352"/>
                    <a:gd name="connsiteY20" fmla="*/ 1262433 h 1891831"/>
                    <a:gd name="connsiteX21" fmla="*/ 4161793 w 7909352"/>
                    <a:gd name="connsiteY21" fmla="*/ 1551654 h 1891831"/>
                    <a:gd name="connsiteX22" fmla="*/ 4249807 w 7909352"/>
                    <a:gd name="connsiteY22" fmla="*/ 1702552 h 1891831"/>
                    <a:gd name="connsiteX23" fmla="*/ 4362967 w 7909352"/>
                    <a:gd name="connsiteY23" fmla="*/ 1815726 h 1891831"/>
                    <a:gd name="connsiteX24" fmla="*/ 4488701 w 7909352"/>
                    <a:gd name="connsiteY24" fmla="*/ 1866025 h 1891831"/>
                    <a:gd name="connsiteX25" fmla="*/ 4576715 w 7909352"/>
                    <a:gd name="connsiteY25" fmla="*/ 1891175 h 1891831"/>
                    <a:gd name="connsiteX26" fmla="*/ 4727596 w 7909352"/>
                    <a:gd name="connsiteY26" fmla="*/ 1840875 h 1891831"/>
                    <a:gd name="connsiteX27" fmla="*/ 4928770 w 7909352"/>
                    <a:gd name="connsiteY27" fmla="*/ 1677403 h 1891831"/>
                    <a:gd name="connsiteX28" fmla="*/ 5142518 w 7909352"/>
                    <a:gd name="connsiteY28" fmla="*/ 1488780 h 1891831"/>
                    <a:gd name="connsiteX29" fmla="*/ 5318545 w 7909352"/>
                    <a:gd name="connsiteY29" fmla="*/ 1337882 h 1891831"/>
                    <a:gd name="connsiteX30" fmla="*/ 5494573 w 7909352"/>
                    <a:gd name="connsiteY30" fmla="*/ 1199559 h 1891831"/>
                    <a:gd name="connsiteX31" fmla="*/ 5695747 w 7909352"/>
                    <a:gd name="connsiteY31" fmla="*/ 1036086 h 1891831"/>
                    <a:gd name="connsiteX32" fmla="*/ 5984935 w 7909352"/>
                    <a:gd name="connsiteY32" fmla="*/ 885188 h 1891831"/>
                    <a:gd name="connsiteX33" fmla="*/ 6223829 w 7909352"/>
                    <a:gd name="connsiteY33" fmla="*/ 860038 h 1891831"/>
                    <a:gd name="connsiteX34" fmla="*/ 6538164 w 7909352"/>
                    <a:gd name="connsiteY34" fmla="*/ 834889 h 1891831"/>
                    <a:gd name="connsiteX35" fmla="*/ 6927939 w 7909352"/>
                    <a:gd name="connsiteY35" fmla="*/ 872613 h 1891831"/>
                    <a:gd name="connsiteX36" fmla="*/ 7317715 w 7909352"/>
                    <a:gd name="connsiteY36" fmla="*/ 922913 h 1891831"/>
                    <a:gd name="connsiteX37" fmla="*/ 7544036 w 7909352"/>
                    <a:gd name="connsiteY37" fmla="*/ 948062 h 1891831"/>
                    <a:gd name="connsiteX38" fmla="*/ 7858371 w 7909352"/>
                    <a:gd name="connsiteY38" fmla="*/ 960637 h 1891831"/>
                    <a:gd name="connsiteX39" fmla="*/ 7908664 w 7909352"/>
                    <a:gd name="connsiteY39" fmla="*/ 948062 h 1891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7909352" h="1891831">
                      <a:moveTo>
                        <a:pt x="0" y="922913"/>
                      </a:moveTo>
                      <a:cubicBezTo>
                        <a:pt x="38768" y="927104"/>
                        <a:pt x="77536" y="931296"/>
                        <a:pt x="150881" y="935487"/>
                      </a:cubicBezTo>
                      <a:cubicBezTo>
                        <a:pt x="224226" y="939678"/>
                        <a:pt x="341578" y="937583"/>
                        <a:pt x="440069" y="948062"/>
                      </a:cubicBezTo>
                      <a:cubicBezTo>
                        <a:pt x="538561" y="958541"/>
                        <a:pt x="634956" y="985787"/>
                        <a:pt x="741830" y="998362"/>
                      </a:cubicBezTo>
                      <a:cubicBezTo>
                        <a:pt x="848704" y="1010937"/>
                        <a:pt x="963960" y="1017224"/>
                        <a:pt x="1081312" y="1023511"/>
                      </a:cubicBezTo>
                      <a:cubicBezTo>
                        <a:pt x="1198664" y="1029798"/>
                        <a:pt x="1343257" y="1036086"/>
                        <a:pt x="1445940" y="1036086"/>
                      </a:cubicBezTo>
                      <a:cubicBezTo>
                        <a:pt x="1548623" y="1036086"/>
                        <a:pt x="1611490" y="1038182"/>
                        <a:pt x="1697408" y="1023511"/>
                      </a:cubicBezTo>
                      <a:cubicBezTo>
                        <a:pt x="1783326" y="1008840"/>
                        <a:pt x="1871340" y="983691"/>
                        <a:pt x="1961449" y="948062"/>
                      </a:cubicBezTo>
                      <a:cubicBezTo>
                        <a:pt x="2051558" y="912433"/>
                        <a:pt x="2145859" y="866326"/>
                        <a:pt x="2238064" y="809739"/>
                      </a:cubicBezTo>
                      <a:cubicBezTo>
                        <a:pt x="2330269" y="753152"/>
                        <a:pt x="2416188" y="688183"/>
                        <a:pt x="2514679" y="608542"/>
                      </a:cubicBezTo>
                      <a:cubicBezTo>
                        <a:pt x="2613170" y="528901"/>
                        <a:pt x="2743095" y="409440"/>
                        <a:pt x="2829013" y="331895"/>
                      </a:cubicBezTo>
                      <a:cubicBezTo>
                        <a:pt x="2914931" y="254350"/>
                        <a:pt x="2963130" y="195668"/>
                        <a:pt x="3030188" y="143273"/>
                      </a:cubicBezTo>
                      <a:cubicBezTo>
                        <a:pt x="3097246" y="90878"/>
                        <a:pt x="3178973" y="40579"/>
                        <a:pt x="3231362" y="17525"/>
                      </a:cubicBezTo>
                      <a:cubicBezTo>
                        <a:pt x="3283751" y="-5529"/>
                        <a:pt x="3292133" y="-1337"/>
                        <a:pt x="3344522" y="4950"/>
                      </a:cubicBezTo>
                      <a:cubicBezTo>
                        <a:pt x="3396911" y="11237"/>
                        <a:pt x="3493308" y="21716"/>
                        <a:pt x="3545697" y="55249"/>
                      </a:cubicBezTo>
                      <a:cubicBezTo>
                        <a:pt x="3598086" y="88782"/>
                        <a:pt x="3616946" y="151656"/>
                        <a:pt x="3658857" y="206147"/>
                      </a:cubicBezTo>
                      <a:cubicBezTo>
                        <a:pt x="3700768" y="260638"/>
                        <a:pt x="3757349" y="313033"/>
                        <a:pt x="3797165" y="382195"/>
                      </a:cubicBezTo>
                      <a:cubicBezTo>
                        <a:pt x="3836981" y="451357"/>
                        <a:pt x="3874701" y="543572"/>
                        <a:pt x="3897752" y="621117"/>
                      </a:cubicBezTo>
                      <a:cubicBezTo>
                        <a:pt x="3920803" y="698662"/>
                        <a:pt x="3920803" y="769919"/>
                        <a:pt x="3935472" y="847464"/>
                      </a:cubicBezTo>
                      <a:cubicBezTo>
                        <a:pt x="3950141" y="925009"/>
                        <a:pt x="3971096" y="1017224"/>
                        <a:pt x="3985765" y="1086385"/>
                      </a:cubicBezTo>
                      <a:cubicBezTo>
                        <a:pt x="4000434" y="1155546"/>
                        <a:pt x="3994148" y="1184888"/>
                        <a:pt x="4023486" y="1262433"/>
                      </a:cubicBezTo>
                      <a:cubicBezTo>
                        <a:pt x="4052824" y="1339978"/>
                        <a:pt x="4124073" y="1478301"/>
                        <a:pt x="4161793" y="1551654"/>
                      </a:cubicBezTo>
                      <a:cubicBezTo>
                        <a:pt x="4199513" y="1625007"/>
                        <a:pt x="4216278" y="1658540"/>
                        <a:pt x="4249807" y="1702552"/>
                      </a:cubicBezTo>
                      <a:cubicBezTo>
                        <a:pt x="4283336" y="1746564"/>
                        <a:pt x="4323151" y="1788480"/>
                        <a:pt x="4362967" y="1815726"/>
                      </a:cubicBezTo>
                      <a:cubicBezTo>
                        <a:pt x="4402783" y="1842972"/>
                        <a:pt x="4453076" y="1853450"/>
                        <a:pt x="4488701" y="1866025"/>
                      </a:cubicBezTo>
                      <a:cubicBezTo>
                        <a:pt x="4524326" y="1878600"/>
                        <a:pt x="4536899" y="1895367"/>
                        <a:pt x="4576715" y="1891175"/>
                      </a:cubicBezTo>
                      <a:cubicBezTo>
                        <a:pt x="4616531" y="1886983"/>
                        <a:pt x="4668920" y="1876504"/>
                        <a:pt x="4727596" y="1840875"/>
                      </a:cubicBezTo>
                      <a:cubicBezTo>
                        <a:pt x="4786272" y="1805246"/>
                        <a:pt x="4859616" y="1736086"/>
                        <a:pt x="4928770" y="1677403"/>
                      </a:cubicBezTo>
                      <a:cubicBezTo>
                        <a:pt x="4997924" y="1618721"/>
                        <a:pt x="5077556" y="1545367"/>
                        <a:pt x="5142518" y="1488780"/>
                      </a:cubicBezTo>
                      <a:cubicBezTo>
                        <a:pt x="5207480" y="1432193"/>
                        <a:pt x="5259869" y="1386085"/>
                        <a:pt x="5318545" y="1337882"/>
                      </a:cubicBezTo>
                      <a:cubicBezTo>
                        <a:pt x="5377221" y="1289679"/>
                        <a:pt x="5431706" y="1249858"/>
                        <a:pt x="5494573" y="1199559"/>
                      </a:cubicBezTo>
                      <a:cubicBezTo>
                        <a:pt x="5557440" y="1149260"/>
                        <a:pt x="5614020" y="1088481"/>
                        <a:pt x="5695747" y="1036086"/>
                      </a:cubicBezTo>
                      <a:cubicBezTo>
                        <a:pt x="5777474" y="983691"/>
                        <a:pt x="5896921" y="914529"/>
                        <a:pt x="5984935" y="885188"/>
                      </a:cubicBezTo>
                      <a:cubicBezTo>
                        <a:pt x="6072949" y="855847"/>
                        <a:pt x="6131624" y="868421"/>
                        <a:pt x="6223829" y="860038"/>
                      </a:cubicBezTo>
                      <a:cubicBezTo>
                        <a:pt x="6316034" y="851655"/>
                        <a:pt x="6420812" y="832793"/>
                        <a:pt x="6538164" y="834889"/>
                      </a:cubicBezTo>
                      <a:cubicBezTo>
                        <a:pt x="6655516" y="836985"/>
                        <a:pt x="6798014" y="857942"/>
                        <a:pt x="6927939" y="872613"/>
                      </a:cubicBezTo>
                      <a:cubicBezTo>
                        <a:pt x="7057864" y="887284"/>
                        <a:pt x="7215032" y="910338"/>
                        <a:pt x="7317715" y="922913"/>
                      </a:cubicBezTo>
                      <a:cubicBezTo>
                        <a:pt x="7420398" y="935488"/>
                        <a:pt x="7453927" y="941775"/>
                        <a:pt x="7544036" y="948062"/>
                      </a:cubicBezTo>
                      <a:cubicBezTo>
                        <a:pt x="7634145" y="954349"/>
                        <a:pt x="7797600" y="960637"/>
                        <a:pt x="7858371" y="960637"/>
                      </a:cubicBezTo>
                      <a:cubicBezTo>
                        <a:pt x="7919142" y="960637"/>
                        <a:pt x="7908664" y="948062"/>
                        <a:pt x="7908664" y="948062"/>
                      </a:cubicBezTo>
                    </a:path>
                  </a:pathLst>
                </a:custGeom>
                <a:noFill/>
                <a:ln w="762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35" name="Freeform 134"/>
              <p:cNvSpPr/>
              <p:nvPr/>
            </p:nvSpPr>
            <p:spPr>
              <a:xfrm>
                <a:off x="829844" y="212938"/>
                <a:ext cx="7930462" cy="3198477"/>
              </a:xfrm>
              <a:custGeom>
                <a:avLst/>
                <a:gdLst>
                  <a:gd name="connsiteX0" fmla="*/ 0 w 7930462"/>
                  <a:gd name="connsiteY0" fmla="*/ 3018794 h 3198477"/>
                  <a:gd name="connsiteX1" fmla="*/ 251468 w 7930462"/>
                  <a:gd name="connsiteY1" fmla="*/ 3006219 h 3198477"/>
                  <a:gd name="connsiteX2" fmla="*/ 515509 w 7930462"/>
                  <a:gd name="connsiteY2" fmla="*/ 3006219 h 3198477"/>
                  <a:gd name="connsiteX3" fmla="*/ 867564 w 7930462"/>
                  <a:gd name="connsiteY3" fmla="*/ 3018794 h 3198477"/>
                  <a:gd name="connsiteX4" fmla="*/ 1357926 w 7930462"/>
                  <a:gd name="connsiteY4" fmla="*/ 3081668 h 3198477"/>
                  <a:gd name="connsiteX5" fmla="*/ 1634541 w 7930462"/>
                  <a:gd name="connsiteY5" fmla="*/ 3144543 h 3198477"/>
                  <a:gd name="connsiteX6" fmla="*/ 1911156 w 7930462"/>
                  <a:gd name="connsiteY6" fmla="*/ 3182267 h 3198477"/>
                  <a:gd name="connsiteX7" fmla="*/ 2137477 w 7930462"/>
                  <a:gd name="connsiteY7" fmla="*/ 3194842 h 3198477"/>
                  <a:gd name="connsiteX8" fmla="*/ 2426665 w 7930462"/>
                  <a:gd name="connsiteY8" fmla="*/ 3119393 h 3198477"/>
                  <a:gd name="connsiteX9" fmla="*/ 2753573 w 7930462"/>
                  <a:gd name="connsiteY9" fmla="*/ 2905621 h 3198477"/>
                  <a:gd name="connsiteX10" fmla="*/ 2954747 w 7930462"/>
                  <a:gd name="connsiteY10" fmla="*/ 2566100 h 3198477"/>
                  <a:gd name="connsiteX11" fmla="*/ 3243935 w 7930462"/>
                  <a:gd name="connsiteY11" fmla="*/ 1937359 h 3198477"/>
                  <a:gd name="connsiteX12" fmla="*/ 3558270 w 7930462"/>
                  <a:gd name="connsiteY12" fmla="*/ 1069695 h 3198477"/>
                  <a:gd name="connsiteX13" fmla="*/ 3709151 w 7930462"/>
                  <a:gd name="connsiteY13" fmla="*/ 617001 h 3198477"/>
                  <a:gd name="connsiteX14" fmla="*/ 3860032 w 7930462"/>
                  <a:gd name="connsiteY14" fmla="*/ 239756 h 3198477"/>
                  <a:gd name="connsiteX15" fmla="*/ 3910325 w 7930462"/>
                  <a:gd name="connsiteY15" fmla="*/ 88858 h 3198477"/>
                  <a:gd name="connsiteX16" fmla="*/ 3960619 w 7930462"/>
                  <a:gd name="connsiteY16" fmla="*/ 834 h 3198477"/>
                  <a:gd name="connsiteX17" fmla="*/ 4023486 w 7930462"/>
                  <a:gd name="connsiteY17" fmla="*/ 139157 h 3198477"/>
                  <a:gd name="connsiteX18" fmla="*/ 4124073 w 7930462"/>
                  <a:gd name="connsiteY18" fmla="*/ 352930 h 3198477"/>
                  <a:gd name="connsiteX19" fmla="*/ 4237233 w 7930462"/>
                  <a:gd name="connsiteY19" fmla="*/ 679875 h 3198477"/>
                  <a:gd name="connsiteX20" fmla="*/ 4425834 w 7930462"/>
                  <a:gd name="connsiteY20" fmla="*/ 1258318 h 3198477"/>
                  <a:gd name="connsiteX21" fmla="*/ 4513848 w 7930462"/>
                  <a:gd name="connsiteY21" fmla="*/ 1509814 h 3198477"/>
                  <a:gd name="connsiteX22" fmla="*/ 4664729 w 7930462"/>
                  <a:gd name="connsiteY22" fmla="*/ 1937359 h 3198477"/>
                  <a:gd name="connsiteX23" fmla="*/ 4865903 w 7930462"/>
                  <a:gd name="connsiteY23" fmla="*/ 2390053 h 3198477"/>
                  <a:gd name="connsiteX24" fmla="*/ 5067077 w 7930462"/>
                  <a:gd name="connsiteY24" fmla="*/ 2704423 h 3198477"/>
                  <a:gd name="connsiteX25" fmla="*/ 5180238 w 7930462"/>
                  <a:gd name="connsiteY25" fmla="*/ 2880471 h 3198477"/>
                  <a:gd name="connsiteX26" fmla="*/ 5406559 w 7930462"/>
                  <a:gd name="connsiteY26" fmla="*/ 3056519 h 3198477"/>
                  <a:gd name="connsiteX27" fmla="*/ 5632880 w 7930462"/>
                  <a:gd name="connsiteY27" fmla="*/ 3169692 h 3198477"/>
                  <a:gd name="connsiteX28" fmla="*/ 5884348 w 7930462"/>
                  <a:gd name="connsiteY28" fmla="*/ 3182267 h 3198477"/>
                  <a:gd name="connsiteX29" fmla="*/ 6248976 w 7930462"/>
                  <a:gd name="connsiteY29" fmla="*/ 3144543 h 3198477"/>
                  <a:gd name="connsiteX30" fmla="*/ 6676472 w 7930462"/>
                  <a:gd name="connsiteY30" fmla="*/ 3069094 h 3198477"/>
                  <a:gd name="connsiteX31" fmla="*/ 7217127 w 7930462"/>
                  <a:gd name="connsiteY31" fmla="*/ 3006219 h 3198477"/>
                  <a:gd name="connsiteX32" fmla="*/ 7493742 w 7930462"/>
                  <a:gd name="connsiteY32" fmla="*/ 2993645 h 3198477"/>
                  <a:gd name="connsiteX33" fmla="*/ 7896091 w 7930462"/>
                  <a:gd name="connsiteY33" fmla="*/ 3031369 h 3198477"/>
                  <a:gd name="connsiteX34" fmla="*/ 7908664 w 7930462"/>
                  <a:gd name="connsiteY34" fmla="*/ 3031369 h 319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930462" h="3198477">
                    <a:moveTo>
                      <a:pt x="0" y="3018794"/>
                    </a:moveTo>
                    <a:cubicBezTo>
                      <a:pt x="82775" y="3013554"/>
                      <a:pt x="165550" y="3008315"/>
                      <a:pt x="251468" y="3006219"/>
                    </a:cubicBezTo>
                    <a:cubicBezTo>
                      <a:pt x="337386" y="3004123"/>
                      <a:pt x="412826" y="3004123"/>
                      <a:pt x="515509" y="3006219"/>
                    </a:cubicBezTo>
                    <a:cubicBezTo>
                      <a:pt x="618192" y="3008315"/>
                      <a:pt x="727161" y="3006219"/>
                      <a:pt x="867564" y="3018794"/>
                    </a:cubicBezTo>
                    <a:cubicBezTo>
                      <a:pt x="1007967" y="3031369"/>
                      <a:pt x="1230096" y="3060710"/>
                      <a:pt x="1357926" y="3081668"/>
                    </a:cubicBezTo>
                    <a:cubicBezTo>
                      <a:pt x="1485756" y="3102626"/>
                      <a:pt x="1542336" y="3127777"/>
                      <a:pt x="1634541" y="3144543"/>
                    </a:cubicBezTo>
                    <a:cubicBezTo>
                      <a:pt x="1726746" y="3161309"/>
                      <a:pt x="1827333" y="3173884"/>
                      <a:pt x="1911156" y="3182267"/>
                    </a:cubicBezTo>
                    <a:cubicBezTo>
                      <a:pt x="1994979" y="3190650"/>
                      <a:pt x="2051559" y="3205321"/>
                      <a:pt x="2137477" y="3194842"/>
                    </a:cubicBezTo>
                    <a:cubicBezTo>
                      <a:pt x="2223395" y="3184363"/>
                      <a:pt x="2323982" y="3167596"/>
                      <a:pt x="2426665" y="3119393"/>
                    </a:cubicBezTo>
                    <a:cubicBezTo>
                      <a:pt x="2529348" y="3071190"/>
                      <a:pt x="2665559" y="2997836"/>
                      <a:pt x="2753573" y="2905621"/>
                    </a:cubicBezTo>
                    <a:cubicBezTo>
                      <a:pt x="2841587" y="2813406"/>
                      <a:pt x="2873020" y="2727477"/>
                      <a:pt x="2954747" y="2566100"/>
                    </a:cubicBezTo>
                    <a:cubicBezTo>
                      <a:pt x="3036474" y="2404723"/>
                      <a:pt x="3143348" y="2186760"/>
                      <a:pt x="3243935" y="1937359"/>
                    </a:cubicBezTo>
                    <a:cubicBezTo>
                      <a:pt x="3344522" y="1687958"/>
                      <a:pt x="3480734" y="1289755"/>
                      <a:pt x="3558270" y="1069695"/>
                    </a:cubicBezTo>
                    <a:cubicBezTo>
                      <a:pt x="3635806" y="849635"/>
                      <a:pt x="3658857" y="755324"/>
                      <a:pt x="3709151" y="617001"/>
                    </a:cubicBezTo>
                    <a:cubicBezTo>
                      <a:pt x="3759445" y="478678"/>
                      <a:pt x="3826503" y="327780"/>
                      <a:pt x="3860032" y="239756"/>
                    </a:cubicBezTo>
                    <a:cubicBezTo>
                      <a:pt x="3893561" y="151732"/>
                      <a:pt x="3893561" y="128678"/>
                      <a:pt x="3910325" y="88858"/>
                    </a:cubicBezTo>
                    <a:cubicBezTo>
                      <a:pt x="3927089" y="49038"/>
                      <a:pt x="3941759" y="-7549"/>
                      <a:pt x="3960619" y="834"/>
                    </a:cubicBezTo>
                    <a:cubicBezTo>
                      <a:pt x="3979479" y="9217"/>
                      <a:pt x="3996244" y="80474"/>
                      <a:pt x="4023486" y="139157"/>
                    </a:cubicBezTo>
                    <a:cubicBezTo>
                      <a:pt x="4050728" y="197840"/>
                      <a:pt x="4088449" y="262810"/>
                      <a:pt x="4124073" y="352930"/>
                    </a:cubicBezTo>
                    <a:cubicBezTo>
                      <a:pt x="4159697" y="443050"/>
                      <a:pt x="4186940" y="528977"/>
                      <a:pt x="4237233" y="679875"/>
                    </a:cubicBezTo>
                    <a:cubicBezTo>
                      <a:pt x="4287526" y="830773"/>
                      <a:pt x="4379732" y="1119995"/>
                      <a:pt x="4425834" y="1258318"/>
                    </a:cubicBezTo>
                    <a:cubicBezTo>
                      <a:pt x="4471936" y="1396641"/>
                      <a:pt x="4513848" y="1509814"/>
                      <a:pt x="4513848" y="1509814"/>
                    </a:cubicBezTo>
                    <a:cubicBezTo>
                      <a:pt x="4553664" y="1622987"/>
                      <a:pt x="4606053" y="1790653"/>
                      <a:pt x="4664729" y="1937359"/>
                    </a:cubicBezTo>
                    <a:cubicBezTo>
                      <a:pt x="4723405" y="2084065"/>
                      <a:pt x="4798845" y="2262209"/>
                      <a:pt x="4865903" y="2390053"/>
                    </a:cubicBezTo>
                    <a:cubicBezTo>
                      <a:pt x="4932961" y="2517897"/>
                      <a:pt x="5067077" y="2704423"/>
                      <a:pt x="5067077" y="2704423"/>
                    </a:cubicBezTo>
                    <a:cubicBezTo>
                      <a:pt x="5119466" y="2786159"/>
                      <a:pt x="5123658" y="2821788"/>
                      <a:pt x="5180238" y="2880471"/>
                    </a:cubicBezTo>
                    <a:cubicBezTo>
                      <a:pt x="5236818" y="2939154"/>
                      <a:pt x="5331119" y="3008315"/>
                      <a:pt x="5406559" y="3056519"/>
                    </a:cubicBezTo>
                    <a:cubicBezTo>
                      <a:pt x="5481999" y="3104723"/>
                      <a:pt x="5553249" y="3148734"/>
                      <a:pt x="5632880" y="3169692"/>
                    </a:cubicBezTo>
                    <a:cubicBezTo>
                      <a:pt x="5712512" y="3190650"/>
                      <a:pt x="5781665" y="3186458"/>
                      <a:pt x="5884348" y="3182267"/>
                    </a:cubicBezTo>
                    <a:cubicBezTo>
                      <a:pt x="5987031" y="3178076"/>
                      <a:pt x="6116955" y="3163405"/>
                      <a:pt x="6248976" y="3144543"/>
                    </a:cubicBezTo>
                    <a:cubicBezTo>
                      <a:pt x="6380997" y="3125681"/>
                      <a:pt x="6515114" y="3092148"/>
                      <a:pt x="6676472" y="3069094"/>
                    </a:cubicBezTo>
                    <a:cubicBezTo>
                      <a:pt x="6837830" y="3046040"/>
                      <a:pt x="7080915" y="3018794"/>
                      <a:pt x="7217127" y="3006219"/>
                    </a:cubicBezTo>
                    <a:cubicBezTo>
                      <a:pt x="7353339" y="2993644"/>
                      <a:pt x="7380581" y="2989453"/>
                      <a:pt x="7493742" y="2993645"/>
                    </a:cubicBezTo>
                    <a:cubicBezTo>
                      <a:pt x="7606903" y="2997837"/>
                      <a:pt x="7826937" y="3025082"/>
                      <a:pt x="7896091" y="3031369"/>
                    </a:cubicBezTo>
                    <a:cubicBezTo>
                      <a:pt x="7965245" y="3037656"/>
                      <a:pt x="7908664" y="3031369"/>
                      <a:pt x="7908664" y="3031369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43" name="Freeform 142"/>
            <p:cNvSpPr/>
            <p:nvPr/>
          </p:nvSpPr>
          <p:spPr>
            <a:xfrm>
              <a:off x="1099393" y="3207671"/>
              <a:ext cx="5819428" cy="1413916"/>
            </a:xfrm>
            <a:custGeom>
              <a:avLst/>
              <a:gdLst>
                <a:gd name="connsiteX0" fmla="*/ 0 w 7909352"/>
                <a:gd name="connsiteY0" fmla="*/ 922913 h 1891831"/>
                <a:gd name="connsiteX1" fmla="*/ 150881 w 7909352"/>
                <a:gd name="connsiteY1" fmla="*/ 935487 h 1891831"/>
                <a:gd name="connsiteX2" fmla="*/ 440069 w 7909352"/>
                <a:gd name="connsiteY2" fmla="*/ 948062 h 1891831"/>
                <a:gd name="connsiteX3" fmla="*/ 741830 w 7909352"/>
                <a:gd name="connsiteY3" fmla="*/ 998362 h 1891831"/>
                <a:gd name="connsiteX4" fmla="*/ 1081312 w 7909352"/>
                <a:gd name="connsiteY4" fmla="*/ 1023511 h 1891831"/>
                <a:gd name="connsiteX5" fmla="*/ 1445940 w 7909352"/>
                <a:gd name="connsiteY5" fmla="*/ 1036086 h 1891831"/>
                <a:gd name="connsiteX6" fmla="*/ 1697408 w 7909352"/>
                <a:gd name="connsiteY6" fmla="*/ 1023511 h 1891831"/>
                <a:gd name="connsiteX7" fmla="*/ 1961449 w 7909352"/>
                <a:gd name="connsiteY7" fmla="*/ 948062 h 1891831"/>
                <a:gd name="connsiteX8" fmla="*/ 2238064 w 7909352"/>
                <a:gd name="connsiteY8" fmla="*/ 809739 h 1891831"/>
                <a:gd name="connsiteX9" fmla="*/ 2514679 w 7909352"/>
                <a:gd name="connsiteY9" fmla="*/ 608542 h 1891831"/>
                <a:gd name="connsiteX10" fmla="*/ 2829013 w 7909352"/>
                <a:gd name="connsiteY10" fmla="*/ 331895 h 1891831"/>
                <a:gd name="connsiteX11" fmla="*/ 3030188 w 7909352"/>
                <a:gd name="connsiteY11" fmla="*/ 143273 h 1891831"/>
                <a:gd name="connsiteX12" fmla="*/ 3231362 w 7909352"/>
                <a:gd name="connsiteY12" fmla="*/ 17525 h 1891831"/>
                <a:gd name="connsiteX13" fmla="*/ 3344522 w 7909352"/>
                <a:gd name="connsiteY13" fmla="*/ 4950 h 1891831"/>
                <a:gd name="connsiteX14" fmla="*/ 3545697 w 7909352"/>
                <a:gd name="connsiteY14" fmla="*/ 55249 h 1891831"/>
                <a:gd name="connsiteX15" fmla="*/ 3658857 w 7909352"/>
                <a:gd name="connsiteY15" fmla="*/ 206147 h 1891831"/>
                <a:gd name="connsiteX16" fmla="*/ 3797165 w 7909352"/>
                <a:gd name="connsiteY16" fmla="*/ 382195 h 1891831"/>
                <a:gd name="connsiteX17" fmla="*/ 3897752 w 7909352"/>
                <a:gd name="connsiteY17" fmla="*/ 621117 h 1891831"/>
                <a:gd name="connsiteX18" fmla="*/ 3935472 w 7909352"/>
                <a:gd name="connsiteY18" fmla="*/ 847464 h 1891831"/>
                <a:gd name="connsiteX19" fmla="*/ 3985765 w 7909352"/>
                <a:gd name="connsiteY19" fmla="*/ 1086385 h 1891831"/>
                <a:gd name="connsiteX20" fmla="*/ 4023486 w 7909352"/>
                <a:gd name="connsiteY20" fmla="*/ 1262433 h 1891831"/>
                <a:gd name="connsiteX21" fmla="*/ 4161793 w 7909352"/>
                <a:gd name="connsiteY21" fmla="*/ 1551654 h 1891831"/>
                <a:gd name="connsiteX22" fmla="*/ 4249807 w 7909352"/>
                <a:gd name="connsiteY22" fmla="*/ 1702552 h 1891831"/>
                <a:gd name="connsiteX23" fmla="*/ 4362967 w 7909352"/>
                <a:gd name="connsiteY23" fmla="*/ 1815726 h 1891831"/>
                <a:gd name="connsiteX24" fmla="*/ 4488701 w 7909352"/>
                <a:gd name="connsiteY24" fmla="*/ 1866025 h 1891831"/>
                <a:gd name="connsiteX25" fmla="*/ 4576715 w 7909352"/>
                <a:gd name="connsiteY25" fmla="*/ 1891175 h 1891831"/>
                <a:gd name="connsiteX26" fmla="*/ 4727596 w 7909352"/>
                <a:gd name="connsiteY26" fmla="*/ 1840875 h 1891831"/>
                <a:gd name="connsiteX27" fmla="*/ 4928770 w 7909352"/>
                <a:gd name="connsiteY27" fmla="*/ 1677403 h 1891831"/>
                <a:gd name="connsiteX28" fmla="*/ 5142518 w 7909352"/>
                <a:gd name="connsiteY28" fmla="*/ 1488780 h 1891831"/>
                <a:gd name="connsiteX29" fmla="*/ 5318545 w 7909352"/>
                <a:gd name="connsiteY29" fmla="*/ 1337882 h 1891831"/>
                <a:gd name="connsiteX30" fmla="*/ 5494573 w 7909352"/>
                <a:gd name="connsiteY30" fmla="*/ 1199559 h 1891831"/>
                <a:gd name="connsiteX31" fmla="*/ 5695747 w 7909352"/>
                <a:gd name="connsiteY31" fmla="*/ 1036086 h 1891831"/>
                <a:gd name="connsiteX32" fmla="*/ 5984935 w 7909352"/>
                <a:gd name="connsiteY32" fmla="*/ 885188 h 1891831"/>
                <a:gd name="connsiteX33" fmla="*/ 6223829 w 7909352"/>
                <a:gd name="connsiteY33" fmla="*/ 860038 h 1891831"/>
                <a:gd name="connsiteX34" fmla="*/ 6538164 w 7909352"/>
                <a:gd name="connsiteY34" fmla="*/ 834889 h 1891831"/>
                <a:gd name="connsiteX35" fmla="*/ 6927939 w 7909352"/>
                <a:gd name="connsiteY35" fmla="*/ 872613 h 1891831"/>
                <a:gd name="connsiteX36" fmla="*/ 7317715 w 7909352"/>
                <a:gd name="connsiteY36" fmla="*/ 922913 h 1891831"/>
                <a:gd name="connsiteX37" fmla="*/ 7544036 w 7909352"/>
                <a:gd name="connsiteY37" fmla="*/ 948062 h 1891831"/>
                <a:gd name="connsiteX38" fmla="*/ 7858371 w 7909352"/>
                <a:gd name="connsiteY38" fmla="*/ 960637 h 1891831"/>
                <a:gd name="connsiteX39" fmla="*/ 7908664 w 7909352"/>
                <a:gd name="connsiteY39" fmla="*/ 948062 h 189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09352" h="1891831">
                  <a:moveTo>
                    <a:pt x="0" y="922913"/>
                  </a:moveTo>
                  <a:cubicBezTo>
                    <a:pt x="38768" y="927104"/>
                    <a:pt x="77536" y="931296"/>
                    <a:pt x="150881" y="935487"/>
                  </a:cubicBezTo>
                  <a:cubicBezTo>
                    <a:pt x="224226" y="939678"/>
                    <a:pt x="341578" y="937583"/>
                    <a:pt x="440069" y="948062"/>
                  </a:cubicBezTo>
                  <a:cubicBezTo>
                    <a:pt x="538561" y="958541"/>
                    <a:pt x="634956" y="985787"/>
                    <a:pt x="741830" y="998362"/>
                  </a:cubicBezTo>
                  <a:cubicBezTo>
                    <a:pt x="848704" y="1010937"/>
                    <a:pt x="963960" y="1017224"/>
                    <a:pt x="1081312" y="1023511"/>
                  </a:cubicBezTo>
                  <a:cubicBezTo>
                    <a:pt x="1198664" y="1029798"/>
                    <a:pt x="1343257" y="1036086"/>
                    <a:pt x="1445940" y="1036086"/>
                  </a:cubicBezTo>
                  <a:cubicBezTo>
                    <a:pt x="1548623" y="1036086"/>
                    <a:pt x="1611490" y="1038182"/>
                    <a:pt x="1697408" y="1023511"/>
                  </a:cubicBezTo>
                  <a:cubicBezTo>
                    <a:pt x="1783326" y="1008840"/>
                    <a:pt x="1871340" y="983691"/>
                    <a:pt x="1961449" y="948062"/>
                  </a:cubicBezTo>
                  <a:cubicBezTo>
                    <a:pt x="2051558" y="912433"/>
                    <a:pt x="2145859" y="866326"/>
                    <a:pt x="2238064" y="809739"/>
                  </a:cubicBezTo>
                  <a:cubicBezTo>
                    <a:pt x="2330269" y="753152"/>
                    <a:pt x="2416188" y="688183"/>
                    <a:pt x="2514679" y="608542"/>
                  </a:cubicBezTo>
                  <a:cubicBezTo>
                    <a:pt x="2613170" y="528901"/>
                    <a:pt x="2743095" y="409440"/>
                    <a:pt x="2829013" y="331895"/>
                  </a:cubicBezTo>
                  <a:cubicBezTo>
                    <a:pt x="2914931" y="254350"/>
                    <a:pt x="2963130" y="195668"/>
                    <a:pt x="3030188" y="143273"/>
                  </a:cubicBezTo>
                  <a:cubicBezTo>
                    <a:pt x="3097246" y="90878"/>
                    <a:pt x="3178973" y="40579"/>
                    <a:pt x="3231362" y="17525"/>
                  </a:cubicBezTo>
                  <a:cubicBezTo>
                    <a:pt x="3283751" y="-5529"/>
                    <a:pt x="3292133" y="-1337"/>
                    <a:pt x="3344522" y="4950"/>
                  </a:cubicBezTo>
                  <a:cubicBezTo>
                    <a:pt x="3396911" y="11237"/>
                    <a:pt x="3493308" y="21716"/>
                    <a:pt x="3545697" y="55249"/>
                  </a:cubicBezTo>
                  <a:cubicBezTo>
                    <a:pt x="3598086" y="88782"/>
                    <a:pt x="3616946" y="151656"/>
                    <a:pt x="3658857" y="206147"/>
                  </a:cubicBezTo>
                  <a:cubicBezTo>
                    <a:pt x="3700768" y="260638"/>
                    <a:pt x="3757349" y="313033"/>
                    <a:pt x="3797165" y="382195"/>
                  </a:cubicBezTo>
                  <a:cubicBezTo>
                    <a:pt x="3836981" y="451357"/>
                    <a:pt x="3874701" y="543572"/>
                    <a:pt x="3897752" y="621117"/>
                  </a:cubicBezTo>
                  <a:cubicBezTo>
                    <a:pt x="3920803" y="698662"/>
                    <a:pt x="3920803" y="769919"/>
                    <a:pt x="3935472" y="847464"/>
                  </a:cubicBezTo>
                  <a:cubicBezTo>
                    <a:pt x="3950141" y="925009"/>
                    <a:pt x="3971096" y="1017224"/>
                    <a:pt x="3985765" y="1086385"/>
                  </a:cubicBezTo>
                  <a:cubicBezTo>
                    <a:pt x="4000434" y="1155546"/>
                    <a:pt x="3994148" y="1184888"/>
                    <a:pt x="4023486" y="1262433"/>
                  </a:cubicBezTo>
                  <a:cubicBezTo>
                    <a:pt x="4052824" y="1339978"/>
                    <a:pt x="4124073" y="1478301"/>
                    <a:pt x="4161793" y="1551654"/>
                  </a:cubicBezTo>
                  <a:cubicBezTo>
                    <a:pt x="4199513" y="1625007"/>
                    <a:pt x="4216278" y="1658540"/>
                    <a:pt x="4249807" y="1702552"/>
                  </a:cubicBezTo>
                  <a:cubicBezTo>
                    <a:pt x="4283336" y="1746564"/>
                    <a:pt x="4323151" y="1788480"/>
                    <a:pt x="4362967" y="1815726"/>
                  </a:cubicBezTo>
                  <a:cubicBezTo>
                    <a:pt x="4402783" y="1842972"/>
                    <a:pt x="4453076" y="1853450"/>
                    <a:pt x="4488701" y="1866025"/>
                  </a:cubicBezTo>
                  <a:cubicBezTo>
                    <a:pt x="4524326" y="1878600"/>
                    <a:pt x="4536899" y="1895367"/>
                    <a:pt x="4576715" y="1891175"/>
                  </a:cubicBezTo>
                  <a:cubicBezTo>
                    <a:pt x="4616531" y="1886983"/>
                    <a:pt x="4668920" y="1876504"/>
                    <a:pt x="4727596" y="1840875"/>
                  </a:cubicBezTo>
                  <a:cubicBezTo>
                    <a:pt x="4786272" y="1805246"/>
                    <a:pt x="4859616" y="1736086"/>
                    <a:pt x="4928770" y="1677403"/>
                  </a:cubicBezTo>
                  <a:cubicBezTo>
                    <a:pt x="4997924" y="1618721"/>
                    <a:pt x="5077556" y="1545367"/>
                    <a:pt x="5142518" y="1488780"/>
                  </a:cubicBezTo>
                  <a:cubicBezTo>
                    <a:pt x="5207480" y="1432193"/>
                    <a:pt x="5259869" y="1386085"/>
                    <a:pt x="5318545" y="1337882"/>
                  </a:cubicBezTo>
                  <a:cubicBezTo>
                    <a:pt x="5377221" y="1289679"/>
                    <a:pt x="5431706" y="1249858"/>
                    <a:pt x="5494573" y="1199559"/>
                  </a:cubicBezTo>
                  <a:cubicBezTo>
                    <a:pt x="5557440" y="1149260"/>
                    <a:pt x="5614020" y="1088481"/>
                    <a:pt x="5695747" y="1036086"/>
                  </a:cubicBezTo>
                  <a:cubicBezTo>
                    <a:pt x="5777474" y="983691"/>
                    <a:pt x="5896921" y="914529"/>
                    <a:pt x="5984935" y="885188"/>
                  </a:cubicBezTo>
                  <a:cubicBezTo>
                    <a:pt x="6072949" y="855847"/>
                    <a:pt x="6131624" y="868421"/>
                    <a:pt x="6223829" y="860038"/>
                  </a:cubicBezTo>
                  <a:cubicBezTo>
                    <a:pt x="6316034" y="851655"/>
                    <a:pt x="6420812" y="832793"/>
                    <a:pt x="6538164" y="834889"/>
                  </a:cubicBezTo>
                  <a:cubicBezTo>
                    <a:pt x="6655516" y="836985"/>
                    <a:pt x="6798014" y="857942"/>
                    <a:pt x="6927939" y="872613"/>
                  </a:cubicBezTo>
                  <a:cubicBezTo>
                    <a:pt x="7057864" y="887284"/>
                    <a:pt x="7215032" y="910338"/>
                    <a:pt x="7317715" y="922913"/>
                  </a:cubicBezTo>
                  <a:cubicBezTo>
                    <a:pt x="7420398" y="935488"/>
                    <a:pt x="7453927" y="941775"/>
                    <a:pt x="7544036" y="948062"/>
                  </a:cubicBezTo>
                  <a:cubicBezTo>
                    <a:pt x="7634145" y="954349"/>
                    <a:pt x="7797600" y="960637"/>
                    <a:pt x="7858371" y="960637"/>
                  </a:cubicBezTo>
                  <a:cubicBezTo>
                    <a:pt x="7919142" y="960637"/>
                    <a:pt x="7908664" y="948062"/>
                    <a:pt x="7908664" y="94806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1090142" y="3238224"/>
              <a:ext cx="5819428" cy="1352074"/>
            </a:xfrm>
            <a:custGeom>
              <a:avLst/>
              <a:gdLst>
                <a:gd name="connsiteX0" fmla="*/ 0 w 7909352"/>
                <a:gd name="connsiteY0" fmla="*/ 922913 h 1891831"/>
                <a:gd name="connsiteX1" fmla="*/ 150881 w 7909352"/>
                <a:gd name="connsiteY1" fmla="*/ 935487 h 1891831"/>
                <a:gd name="connsiteX2" fmla="*/ 440069 w 7909352"/>
                <a:gd name="connsiteY2" fmla="*/ 948062 h 1891831"/>
                <a:gd name="connsiteX3" fmla="*/ 741830 w 7909352"/>
                <a:gd name="connsiteY3" fmla="*/ 998362 h 1891831"/>
                <a:gd name="connsiteX4" fmla="*/ 1081312 w 7909352"/>
                <a:gd name="connsiteY4" fmla="*/ 1023511 h 1891831"/>
                <a:gd name="connsiteX5" fmla="*/ 1445940 w 7909352"/>
                <a:gd name="connsiteY5" fmla="*/ 1036086 h 1891831"/>
                <a:gd name="connsiteX6" fmla="*/ 1697408 w 7909352"/>
                <a:gd name="connsiteY6" fmla="*/ 1023511 h 1891831"/>
                <a:gd name="connsiteX7" fmla="*/ 1961449 w 7909352"/>
                <a:gd name="connsiteY7" fmla="*/ 948062 h 1891831"/>
                <a:gd name="connsiteX8" fmla="*/ 2238064 w 7909352"/>
                <a:gd name="connsiteY8" fmla="*/ 809739 h 1891831"/>
                <a:gd name="connsiteX9" fmla="*/ 2514679 w 7909352"/>
                <a:gd name="connsiteY9" fmla="*/ 608542 h 1891831"/>
                <a:gd name="connsiteX10" fmla="*/ 2829013 w 7909352"/>
                <a:gd name="connsiteY10" fmla="*/ 331895 h 1891831"/>
                <a:gd name="connsiteX11" fmla="*/ 3030188 w 7909352"/>
                <a:gd name="connsiteY11" fmla="*/ 143273 h 1891831"/>
                <a:gd name="connsiteX12" fmla="*/ 3231362 w 7909352"/>
                <a:gd name="connsiteY12" fmla="*/ 17525 h 1891831"/>
                <a:gd name="connsiteX13" fmla="*/ 3344522 w 7909352"/>
                <a:gd name="connsiteY13" fmla="*/ 4950 h 1891831"/>
                <a:gd name="connsiteX14" fmla="*/ 3545697 w 7909352"/>
                <a:gd name="connsiteY14" fmla="*/ 55249 h 1891831"/>
                <a:gd name="connsiteX15" fmla="*/ 3658857 w 7909352"/>
                <a:gd name="connsiteY15" fmla="*/ 206147 h 1891831"/>
                <a:gd name="connsiteX16" fmla="*/ 3797165 w 7909352"/>
                <a:gd name="connsiteY16" fmla="*/ 382195 h 1891831"/>
                <a:gd name="connsiteX17" fmla="*/ 3897752 w 7909352"/>
                <a:gd name="connsiteY17" fmla="*/ 621117 h 1891831"/>
                <a:gd name="connsiteX18" fmla="*/ 3935472 w 7909352"/>
                <a:gd name="connsiteY18" fmla="*/ 847464 h 1891831"/>
                <a:gd name="connsiteX19" fmla="*/ 3985765 w 7909352"/>
                <a:gd name="connsiteY19" fmla="*/ 1086385 h 1891831"/>
                <a:gd name="connsiteX20" fmla="*/ 4023486 w 7909352"/>
                <a:gd name="connsiteY20" fmla="*/ 1262433 h 1891831"/>
                <a:gd name="connsiteX21" fmla="*/ 4161793 w 7909352"/>
                <a:gd name="connsiteY21" fmla="*/ 1551654 h 1891831"/>
                <a:gd name="connsiteX22" fmla="*/ 4249807 w 7909352"/>
                <a:gd name="connsiteY22" fmla="*/ 1702552 h 1891831"/>
                <a:gd name="connsiteX23" fmla="*/ 4362967 w 7909352"/>
                <a:gd name="connsiteY23" fmla="*/ 1815726 h 1891831"/>
                <a:gd name="connsiteX24" fmla="*/ 4488701 w 7909352"/>
                <a:gd name="connsiteY24" fmla="*/ 1866025 h 1891831"/>
                <a:gd name="connsiteX25" fmla="*/ 4576715 w 7909352"/>
                <a:gd name="connsiteY25" fmla="*/ 1891175 h 1891831"/>
                <a:gd name="connsiteX26" fmla="*/ 4727596 w 7909352"/>
                <a:gd name="connsiteY26" fmla="*/ 1840875 h 1891831"/>
                <a:gd name="connsiteX27" fmla="*/ 4928770 w 7909352"/>
                <a:gd name="connsiteY27" fmla="*/ 1677403 h 1891831"/>
                <a:gd name="connsiteX28" fmla="*/ 5142518 w 7909352"/>
                <a:gd name="connsiteY28" fmla="*/ 1488780 h 1891831"/>
                <a:gd name="connsiteX29" fmla="*/ 5318545 w 7909352"/>
                <a:gd name="connsiteY29" fmla="*/ 1337882 h 1891831"/>
                <a:gd name="connsiteX30" fmla="*/ 5494573 w 7909352"/>
                <a:gd name="connsiteY30" fmla="*/ 1199559 h 1891831"/>
                <a:gd name="connsiteX31" fmla="*/ 5695747 w 7909352"/>
                <a:gd name="connsiteY31" fmla="*/ 1036086 h 1891831"/>
                <a:gd name="connsiteX32" fmla="*/ 5984935 w 7909352"/>
                <a:gd name="connsiteY32" fmla="*/ 885188 h 1891831"/>
                <a:gd name="connsiteX33" fmla="*/ 6223829 w 7909352"/>
                <a:gd name="connsiteY33" fmla="*/ 860038 h 1891831"/>
                <a:gd name="connsiteX34" fmla="*/ 6538164 w 7909352"/>
                <a:gd name="connsiteY34" fmla="*/ 834889 h 1891831"/>
                <a:gd name="connsiteX35" fmla="*/ 6927939 w 7909352"/>
                <a:gd name="connsiteY35" fmla="*/ 872613 h 1891831"/>
                <a:gd name="connsiteX36" fmla="*/ 7317715 w 7909352"/>
                <a:gd name="connsiteY36" fmla="*/ 922913 h 1891831"/>
                <a:gd name="connsiteX37" fmla="*/ 7544036 w 7909352"/>
                <a:gd name="connsiteY37" fmla="*/ 948062 h 1891831"/>
                <a:gd name="connsiteX38" fmla="*/ 7858371 w 7909352"/>
                <a:gd name="connsiteY38" fmla="*/ 960637 h 1891831"/>
                <a:gd name="connsiteX39" fmla="*/ 7908664 w 7909352"/>
                <a:gd name="connsiteY39" fmla="*/ 948062 h 189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09352" h="1891831">
                  <a:moveTo>
                    <a:pt x="0" y="922913"/>
                  </a:moveTo>
                  <a:cubicBezTo>
                    <a:pt x="38768" y="927104"/>
                    <a:pt x="77536" y="931296"/>
                    <a:pt x="150881" y="935487"/>
                  </a:cubicBezTo>
                  <a:cubicBezTo>
                    <a:pt x="224226" y="939678"/>
                    <a:pt x="341578" y="937583"/>
                    <a:pt x="440069" y="948062"/>
                  </a:cubicBezTo>
                  <a:cubicBezTo>
                    <a:pt x="538561" y="958541"/>
                    <a:pt x="634956" y="985787"/>
                    <a:pt x="741830" y="998362"/>
                  </a:cubicBezTo>
                  <a:cubicBezTo>
                    <a:pt x="848704" y="1010937"/>
                    <a:pt x="963960" y="1017224"/>
                    <a:pt x="1081312" y="1023511"/>
                  </a:cubicBezTo>
                  <a:cubicBezTo>
                    <a:pt x="1198664" y="1029798"/>
                    <a:pt x="1343257" y="1036086"/>
                    <a:pt x="1445940" y="1036086"/>
                  </a:cubicBezTo>
                  <a:cubicBezTo>
                    <a:pt x="1548623" y="1036086"/>
                    <a:pt x="1611490" y="1038182"/>
                    <a:pt x="1697408" y="1023511"/>
                  </a:cubicBezTo>
                  <a:cubicBezTo>
                    <a:pt x="1783326" y="1008840"/>
                    <a:pt x="1871340" y="983691"/>
                    <a:pt x="1961449" y="948062"/>
                  </a:cubicBezTo>
                  <a:cubicBezTo>
                    <a:pt x="2051558" y="912433"/>
                    <a:pt x="2145859" y="866326"/>
                    <a:pt x="2238064" y="809739"/>
                  </a:cubicBezTo>
                  <a:cubicBezTo>
                    <a:pt x="2330269" y="753152"/>
                    <a:pt x="2416188" y="688183"/>
                    <a:pt x="2514679" y="608542"/>
                  </a:cubicBezTo>
                  <a:cubicBezTo>
                    <a:pt x="2613170" y="528901"/>
                    <a:pt x="2743095" y="409440"/>
                    <a:pt x="2829013" y="331895"/>
                  </a:cubicBezTo>
                  <a:cubicBezTo>
                    <a:pt x="2914931" y="254350"/>
                    <a:pt x="2963130" y="195668"/>
                    <a:pt x="3030188" y="143273"/>
                  </a:cubicBezTo>
                  <a:cubicBezTo>
                    <a:pt x="3097246" y="90878"/>
                    <a:pt x="3178973" y="40579"/>
                    <a:pt x="3231362" y="17525"/>
                  </a:cubicBezTo>
                  <a:cubicBezTo>
                    <a:pt x="3283751" y="-5529"/>
                    <a:pt x="3292133" y="-1337"/>
                    <a:pt x="3344522" y="4950"/>
                  </a:cubicBezTo>
                  <a:cubicBezTo>
                    <a:pt x="3396911" y="11237"/>
                    <a:pt x="3493308" y="21716"/>
                    <a:pt x="3545697" y="55249"/>
                  </a:cubicBezTo>
                  <a:cubicBezTo>
                    <a:pt x="3598086" y="88782"/>
                    <a:pt x="3616946" y="151656"/>
                    <a:pt x="3658857" y="206147"/>
                  </a:cubicBezTo>
                  <a:cubicBezTo>
                    <a:pt x="3700768" y="260638"/>
                    <a:pt x="3757349" y="313033"/>
                    <a:pt x="3797165" y="382195"/>
                  </a:cubicBezTo>
                  <a:cubicBezTo>
                    <a:pt x="3836981" y="451357"/>
                    <a:pt x="3874701" y="543572"/>
                    <a:pt x="3897752" y="621117"/>
                  </a:cubicBezTo>
                  <a:cubicBezTo>
                    <a:pt x="3920803" y="698662"/>
                    <a:pt x="3920803" y="769919"/>
                    <a:pt x="3935472" y="847464"/>
                  </a:cubicBezTo>
                  <a:cubicBezTo>
                    <a:pt x="3950141" y="925009"/>
                    <a:pt x="3971096" y="1017224"/>
                    <a:pt x="3985765" y="1086385"/>
                  </a:cubicBezTo>
                  <a:cubicBezTo>
                    <a:pt x="4000434" y="1155546"/>
                    <a:pt x="3994148" y="1184888"/>
                    <a:pt x="4023486" y="1262433"/>
                  </a:cubicBezTo>
                  <a:cubicBezTo>
                    <a:pt x="4052824" y="1339978"/>
                    <a:pt x="4124073" y="1478301"/>
                    <a:pt x="4161793" y="1551654"/>
                  </a:cubicBezTo>
                  <a:cubicBezTo>
                    <a:pt x="4199513" y="1625007"/>
                    <a:pt x="4216278" y="1658540"/>
                    <a:pt x="4249807" y="1702552"/>
                  </a:cubicBezTo>
                  <a:cubicBezTo>
                    <a:pt x="4283336" y="1746564"/>
                    <a:pt x="4323151" y="1788480"/>
                    <a:pt x="4362967" y="1815726"/>
                  </a:cubicBezTo>
                  <a:cubicBezTo>
                    <a:pt x="4402783" y="1842972"/>
                    <a:pt x="4453076" y="1853450"/>
                    <a:pt x="4488701" y="1866025"/>
                  </a:cubicBezTo>
                  <a:cubicBezTo>
                    <a:pt x="4524326" y="1878600"/>
                    <a:pt x="4536899" y="1895367"/>
                    <a:pt x="4576715" y="1891175"/>
                  </a:cubicBezTo>
                  <a:cubicBezTo>
                    <a:pt x="4616531" y="1886983"/>
                    <a:pt x="4668920" y="1876504"/>
                    <a:pt x="4727596" y="1840875"/>
                  </a:cubicBezTo>
                  <a:cubicBezTo>
                    <a:pt x="4786272" y="1805246"/>
                    <a:pt x="4859616" y="1736086"/>
                    <a:pt x="4928770" y="1677403"/>
                  </a:cubicBezTo>
                  <a:cubicBezTo>
                    <a:pt x="4997924" y="1618721"/>
                    <a:pt x="5077556" y="1545367"/>
                    <a:pt x="5142518" y="1488780"/>
                  </a:cubicBezTo>
                  <a:cubicBezTo>
                    <a:pt x="5207480" y="1432193"/>
                    <a:pt x="5259869" y="1386085"/>
                    <a:pt x="5318545" y="1337882"/>
                  </a:cubicBezTo>
                  <a:cubicBezTo>
                    <a:pt x="5377221" y="1289679"/>
                    <a:pt x="5431706" y="1249858"/>
                    <a:pt x="5494573" y="1199559"/>
                  </a:cubicBezTo>
                  <a:cubicBezTo>
                    <a:pt x="5557440" y="1149260"/>
                    <a:pt x="5614020" y="1088481"/>
                    <a:pt x="5695747" y="1036086"/>
                  </a:cubicBezTo>
                  <a:cubicBezTo>
                    <a:pt x="5777474" y="983691"/>
                    <a:pt x="5896921" y="914529"/>
                    <a:pt x="5984935" y="885188"/>
                  </a:cubicBezTo>
                  <a:cubicBezTo>
                    <a:pt x="6072949" y="855847"/>
                    <a:pt x="6131624" y="868421"/>
                    <a:pt x="6223829" y="860038"/>
                  </a:cubicBezTo>
                  <a:cubicBezTo>
                    <a:pt x="6316034" y="851655"/>
                    <a:pt x="6420812" y="832793"/>
                    <a:pt x="6538164" y="834889"/>
                  </a:cubicBezTo>
                  <a:cubicBezTo>
                    <a:pt x="6655516" y="836985"/>
                    <a:pt x="6798014" y="857942"/>
                    <a:pt x="6927939" y="872613"/>
                  </a:cubicBezTo>
                  <a:cubicBezTo>
                    <a:pt x="7057864" y="887284"/>
                    <a:pt x="7215032" y="910338"/>
                    <a:pt x="7317715" y="922913"/>
                  </a:cubicBezTo>
                  <a:cubicBezTo>
                    <a:pt x="7420398" y="935488"/>
                    <a:pt x="7453927" y="941775"/>
                    <a:pt x="7544036" y="948062"/>
                  </a:cubicBezTo>
                  <a:cubicBezTo>
                    <a:pt x="7634145" y="954349"/>
                    <a:pt x="7797600" y="960637"/>
                    <a:pt x="7858371" y="960637"/>
                  </a:cubicBezTo>
                  <a:cubicBezTo>
                    <a:pt x="7919142" y="960637"/>
                    <a:pt x="7908664" y="948062"/>
                    <a:pt x="7908664" y="94806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106895" y="2118616"/>
              <a:ext cx="5787491" cy="2159668"/>
              <a:chOff x="1559723" y="2131184"/>
              <a:chExt cx="5787491" cy="2159668"/>
            </a:xfrm>
          </p:grpSpPr>
          <p:sp>
            <p:nvSpPr>
              <p:cNvPr id="146" name="Freeform 145"/>
              <p:cNvSpPr/>
              <p:nvPr/>
            </p:nvSpPr>
            <p:spPr>
              <a:xfrm>
                <a:off x="1559723" y="2131184"/>
                <a:ext cx="5758888" cy="1973968"/>
              </a:xfrm>
              <a:custGeom>
                <a:avLst/>
                <a:gdLst>
                  <a:gd name="connsiteX0" fmla="*/ 0 w 7827070"/>
                  <a:gd name="connsiteY0" fmla="*/ 2490363 h 2761990"/>
                  <a:gd name="connsiteX1" fmla="*/ 181423 w 7827070"/>
                  <a:gd name="connsiteY1" fmla="*/ 2490363 h 2761990"/>
                  <a:gd name="connsiteX2" fmla="*/ 440597 w 7827070"/>
                  <a:gd name="connsiteY2" fmla="*/ 2477405 h 2761990"/>
                  <a:gd name="connsiteX3" fmla="*/ 660895 w 7827070"/>
                  <a:gd name="connsiteY3" fmla="*/ 2477405 h 2761990"/>
                  <a:gd name="connsiteX4" fmla="*/ 971905 w 7827070"/>
                  <a:gd name="connsiteY4" fmla="*/ 2529237 h 2761990"/>
                  <a:gd name="connsiteX5" fmla="*/ 1231079 w 7827070"/>
                  <a:gd name="connsiteY5" fmla="*/ 2568111 h 2761990"/>
                  <a:gd name="connsiteX6" fmla="*/ 1723511 w 7827070"/>
                  <a:gd name="connsiteY6" fmla="*/ 2645858 h 2761990"/>
                  <a:gd name="connsiteX7" fmla="*/ 1943809 w 7827070"/>
                  <a:gd name="connsiteY7" fmla="*/ 2671774 h 2761990"/>
                  <a:gd name="connsiteX8" fmla="*/ 2228901 w 7827070"/>
                  <a:gd name="connsiteY8" fmla="*/ 2658816 h 2761990"/>
                  <a:gd name="connsiteX9" fmla="*/ 2488075 w 7827070"/>
                  <a:gd name="connsiteY9" fmla="*/ 2542195 h 2761990"/>
                  <a:gd name="connsiteX10" fmla="*/ 2721333 w 7827070"/>
                  <a:gd name="connsiteY10" fmla="*/ 2334867 h 2761990"/>
                  <a:gd name="connsiteX11" fmla="*/ 2941631 w 7827070"/>
                  <a:gd name="connsiteY11" fmla="*/ 1997960 h 2761990"/>
                  <a:gd name="connsiteX12" fmla="*/ 3278558 w 7827070"/>
                  <a:gd name="connsiteY12" fmla="*/ 1246399 h 2761990"/>
                  <a:gd name="connsiteX13" fmla="*/ 3265599 w 7827070"/>
                  <a:gd name="connsiteY13" fmla="*/ 1311189 h 2761990"/>
                  <a:gd name="connsiteX14" fmla="*/ 3434062 w 7827070"/>
                  <a:gd name="connsiteY14" fmla="*/ 935408 h 2761990"/>
                  <a:gd name="connsiteX15" fmla="*/ 3641402 w 7827070"/>
                  <a:gd name="connsiteY15" fmla="*/ 468921 h 2761990"/>
                  <a:gd name="connsiteX16" fmla="*/ 3732113 w 7827070"/>
                  <a:gd name="connsiteY16" fmla="*/ 209762 h 2761990"/>
                  <a:gd name="connsiteX17" fmla="*/ 3796907 w 7827070"/>
                  <a:gd name="connsiteY17" fmla="*/ 106098 h 2761990"/>
                  <a:gd name="connsiteX18" fmla="*/ 3887618 w 7827070"/>
                  <a:gd name="connsiteY18" fmla="*/ 15393 h 2761990"/>
                  <a:gd name="connsiteX19" fmla="*/ 3939453 w 7827070"/>
                  <a:gd name="connsiteY19" fmla="*/ 41308 h 2761990"/>
                  <a:gd name="connsiteX20" fmla="*/ 4043122 w 7827070"/>
                  <a:gd name="connsiteY20" fmla="*/ 404131 h 2761990"/>
                  <a:gd name="connsiteX21" fmla="*/ 4211586 w 7827070"/>
                  <a:gd name="connsiteY21" fmla="*/ 857660 h 2761990"/>
                  <a:gd name="connsiteX22" fmla="*/ 4315256 w 7827070"/>
                  <a:gd name="connsiteY22" fmla="*/ 1168651 h 2761990"/>
                  <a:gd name="connsiteX23" fmla="*/ 4470760 w 7827070"/>
                  <a:gd name="connsiteY23" fmla="*/ 1544432 h 2761990"/>
                  <a:gd name="connsiteX24" fmla="*/ 4639224 w 7827070"/>
                  <a:gd name="connsiteY24" fmla="*/ 1972044 h 2761990"/>
                  <a:gd name="connsiteX25" fmla="*/ 4755852 w 7827070"/>
                  <a:gd name="connsiteY25" fmla="*/ 2179372 h 2761990"/>
                  <a:gd name="connsiteX26" fmla="*/ 4846563 w 7827070"/>
                  <a:gd name="connsiteY26" fmla="*/ 2321909 h 2761990"/>
                  <a:gd name="connsiteX27" fmla="*/ 5027985 w 7827070"/>
                  <a:gd name="connsiteY27" fmla="*/ 2542195 h 2761990"/>
                  <a:gd name="connsiteX28" fmla="*/ 5235325 w 7827070"/>
                  <a:gd name="connsiteY28" fmla="*/ 2684732 h 2761990"/>
                  <a:gd name="connsiteX29" fmla="*/ 5442665 w 7827070"/>
                  <a:gd name="connsiteY29" fmla="*/ 2749522 h 2761990"/>
                  <a:gd name="connsiteX30" fmla="*/ 5662963 w 7827070"/>
                  <a:gd name="connsiteY30" fmla="*/ 2749522 h 2761990"/>
                  <a:gd name="connsiteX31" fmla="*/ 6090601 w 7827070"/>
                  <a:gd name="connsiteY31" fmla="*/ 2619942 h 2761990"/>
                  <a:gd name="connsiteX32" fmla="*/ 6362734 w 7827070"/>
                  <a:gd name="connsiteY32" fmla="*/ 2542195 h 2761990"/>
                  <a:gd name="connsiteX33" fmla="*/ 6660785 w 7827070"/>
                  <a:gd name="connsiteY33" fmla="*/ 2490363 h 2761990"/>
                  <a:gd name="connsiteX34" fmla="*/ 7088423 w 7827070"/>
                  <a:gd name="connsiteY34" fmla="*/ 2477405 h 2761990"/>
                  <a:gd name="connsiteX35" fmla="*/ 7373515 w 7827070"/>
                  <a:gd name="connsiteY35" fmla="*/ 2464447 h 2761990"/>
                  <a:gd name="connsiteX36" fmla="*/ 7593813 w 7827070"/>
                  <a:gd name="connsiteY36" fmla="*/ 2464447 h 2761990"/>
                  <a:gd name="connsiteX37" fmla="*/ 7827070 w 7827070"/>
                  <a:gd name="connsiteY37" fmla="*/ 2490363 h 276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827070" h="2761990">
                    <a:moveTo>
                      <a:pt x="0" y="2490363"/>
                    </a:moveTo>
                    <a:cubicBezTo>
                      <a:pt x="53995" y="2491443"/>
                      <a:pt x="107990" y="2492523"/>
                      <a:pt x="181423" y="2490363"/>
                    </a:cubicBezTo>
                    <a:cubicBezTo>
                      <a:pt x="254856" y="2488203"/>
                      <a:pt x="360685" y="2479565"/>
                      <a:pt x="440597" y="2477405"/>
                    </a:cubicBezTo>
                    <a:cubicBezTo>
                      <a:pt x="520509" y="2475245"/>
                      <a:pt x="572344" y="2468766"/>
                      <a:pt x="660895" y="2477405"/>
                    </a:cubicBezTo>
                    <a:cubicBezTo>
                      <a:pt x="749446" y="2486044"/>
                      <a:pt x="971905" y="2529237"/>
                      <a:pt x="971905" y="2529237"/>
                    </a:cubicBezTo>
                    <a:lnTo>
                      <a:pt x="1231079" y="2568111"/>
                    </a:lnTo>
                    <a:lnTo>
                      <a:pt x="1723511" y="2645858"/>
                    </a:lnTo>
                    <a:cubicBezTo>
                      <a:pt x="1842299" y="2663135"/>
                      <a:pt x="1859577" y="2669614"/>
                      <a:pt x="1943809" y="2671774"/>
                    </a:cubicBezTo>
                    <a:cubicBezTo>
                      <a:pt x="2028041" y="2673934"/>
                      <a:pt x="2138190" y="2680412"/>
                      <a:pt x="2228901" y="2658816"/>
                    </a:cubicBezTo>
                    <a:cubicBezTo>
                      <a:pt x="2319612" y="2637220"/>
                      <a:pt x="2406003" y="2596187"/>
                      <a:pt x="2488075" y="2542195"/>
                    </a:cubicBezTo>
                    <a:cubicBezTo>
                      <a:pt x="2570147" y="2488203"/>
                      <a:pt x="2645740" y="2425573"/>
                      <a:pt x="2721333" y="2334867"/>
                    </a:cubicBezTo>
                    <a:cubicBezTo>
                      <a:pt x="2796926" y="2244161"/>
                      <a:pt x="2848760" y="2179371"/>
                      <a:pt x="2941631" y="1997960"/>
                    </a:cubicBezTo>
                    <a:cubicBezTo>
                      <a:pt x="3034502" y="1816549"/>
                      <a:pt x="3224563" y="1360861"/>
                      <a:pt x="3278558" y="1246399"/>
                    </a:cubicBezTo>
                    <a:cubicBezTo>
                      <a:pt x="3332553" y="1131937"/>
                      <a:pt x="3239682" y="1363021"/>
                      <a:pt x="3265599" y="1311189"/>
                    </a:cubicBezTo>
                    <a:cubicBezTo>
                      <a:pt x="3291516" y="1259357"/>
                      <a:pt x="3434062" y="935408"/>
                      <a:pt x="3434062" y="935408"/>
                    </a:cubicBezTo>
                    <a:cubicBezTo>
                      <a:pt x="3496696" y="795030"/>
                      <a:pt x="3591727" y="589862"/>
                      <a:pt x="3641402" y="468921"/>
                    </a:cubicBezTo>
                    <a:cubicBezTo>
                      <a:pt x="3691077" y="347980"/>
                      <a:pt x="3706196" y="270232"/>
                      <a:pt x="3732113" y="209762"/>
                    </a:cubicBezTo>
                    <a:cubicBezTo>
                      <a:pt x="3758030" y="149292"/>
                      <a:pt x="3770990" y="138493"/>
                      <a:pt x="3796907" y="106098"/>
                    </a:cubicBezTo>
                    <a:cubicBezTo>
                      <a:pt x="3822824" y="73703"/>
                      <a:pt x="3863860" y="26191"/>
                      <a:pt x="3887618" y="15393"/>
                    </a:cubicBezTo>
                    <a:cubicBezTo>
                      <a:pt x="3911376" y="4595"/>
                      <a:pt x="3913536" y="-23482"/>
                      <a:pt x="3939453" y="41308"/>
                    </a:cubicBezTo>
                    <a:cubicBezTo>
                      <a:pt x="3965370" y="106098"/>
                      <a:pt x="3997767" y="268072"/>
                      <a:pt x="4043122" y="404131"/>
                    </a:cubicBezTo>
                    <a:cubicBezTo>
                      <a:pt x="4088478" y="540190"/>
                      <a:pt x="4166230" y="730240"/>
                      <a:pt x="4211586" y="857660"/>
                    </a:cubicBezTo>
                    <a:cubicBezTo>
                      <a:pt x="4256942" y="985080"/>
                      <a:pt x="4272060" y="1054189"/>
                      <a:pt x="4315256" y="1168651"/>
                    </a:cubicBezTo>
                    <a:cubicBezTo>
                      <a:pt x="4358452" y="1283113"/>
                      <a:pt x="4416765" y="1410533"/>
                      <a:pt x="4470760" y="1544432"/>
                    </a:cubicBezTo>
                    <a:cubicBezTo>
                      <a:pt x="4524755" y="1678331"/>
                      <a:pt x="4591709" y="1866221"/>
                      <a:pt x="4639224" y="1972044"/>
                    </a:cubicBezTo>
                    <a:cubicBezTo>
                      <a:pt x="4686739" y="2077867"/>
                      <a:pt x="4721296" y="2121061"/>
                      <a:pt x="4755852" y="2179372"/>
                    </a:cubicBezTo>
                    <a:cubicBezTo>
                      <a:pt x="4790408" y="2237683"/>
                      <a:pt x="4801208" y="2261438"/>
                      <a:pt x="4846563" y="2321909"/>
                    </a:cubicBezTo>
                    <a:cubicBezTo>
                      <a:pt x="4891919" y="2382379"/>
                      <a:pt x="4963191" y="2481725"/>
                      <a:pt x="5027985" y="2542195"/>
                    </a:cubicBezTo>
                    <a:cubicBezTo>
                      <a:pt x="5092779" y="2602665"/>
                      <a:pt x="5166212" y="2650178"/>
                      <a:pt x="5235325" y="2684732"/>
                    </a:cubicBezTo>
                    <a:cubicBezTo>
                      <a:pt x="5304438" y="2719287"/>
                      <a:pt x="5371392" y="2738724"/>
                      <a:pt x="5442665" y="2749522"/>
                    </a:cubicBezTo>
                    <a:cubicBezTo>
                      <a:pt x="5513938" y="2760320"/>
                      <a:pt x="5554974" y="2771119"/>
                      <a:pt x="5662963" y="2749522"/>
                    </a:cubicBezTo>
                    <a:cubicBezTo>
                      <a:pt x="5770952" y="2727925"/>
                      <a:pt x="5973973" y="2654496"/>
                      <a:pt x="6090601" y="2619942"/>
                    </a:cubicBezTo>
                    <a:cubicBezTo>
                      <a:pt x="6207229" y="2585388"/>
                      <a:pt x="6267703" y="2563792"/>
                      <a:pt x="6362734" y="2542195"/>
                    </a:cubicBezTo>
                    <a:cubicBezTo>
                      <a:pt x="6457765" y="2520599"/>
                      <a:pt x="6539837" y="2501161"/>
                      <a:pt x="6660785" y="2490363"/>
                    </a:cubicBezTo>
                    <a:cubicBezTo>
                      <a:pt x="6781733" y="2479565"/>
                      <a:pt x="7088423" y="2477405"/>
                      <a:pt x="7088423" y="2477405"/>
                    </a:cubicBezTo>
                    <a:lnTo>
                      <a:pt x="7373515" y="2464447"/>
                    </a:lnTo>
                    <a:cubicBezTo>
                      <a:pt x="7457747" y="2462287"/>
                      <a:pt x="7518221" y="2460128"/>
                      <a:pt x="7593813" y="2464447"/>
                    </a:cubicBezTo>
                    <a:cubicBezTo>
                      <a:pt x="7669406" y="2468766"/>
                      <a:pt x="7827070" y="2490363"/>
                      <a:pt x="7827070" y="2490363"/>
                    </a:cubicBezTo>
                  </a:path>
                </a:pathLst>
              </a:custGeom>
              <a:noFill/>
              <a:ln w="38100" cmpd="sng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559723" y="3031234"/>
                <a:ext cx="5787491" cy="1259618"/>
              </a:xfrm>
              <a:custGeom>
                <a:avLst/>
                <a:gdLst>
                  <a:gd name="connsiteX0" fmla="*/ 0 w 7865945"/>
                  <a:gd name="connsiteY0" fmla="*/ 1218048 h 1762466"/>
                  <a:gd name="connsiteX1" fmla="*/ 168463 w 7865945"/>
                  <a:gd name="connsiteY1" fmla="*/ 1231006 h 1762466"/>
                  <a:gd name="connsiteX2" fmla="*/ 738647 w 7865945"/>
                  <a:gd name="connsiteY2" fmla="*/ 1282838 h 1762466"/>
                  <a:gd name="connsiteX3" fmla="*/ 1360666 w 7865945"/>
                  <a:gd name="connsiteY3" fmla="*/ 1321711 h 1762466"/>
                  <a:gd name="connsiteX4" fmla="*/ 1671675 w 7865945"/>
                  <a:gd name="connsiteY4" fmla="*/ 1334669 h 1762466"/>
                  <a:gd name="connsiteX5" fmla="*/ 1956767 w 7865945"/>
                  <a:gd name="connsiteY5" fmla="*/ 1256922 h 1762466"/>
                  <a:gd name="connsiteX6" fmla="*/ 2215941 w 7865945"/>
                  <a:gd name="connsiteY6" fmla="*/ 1153258 h 1762466"/>
                  <a:gd name="connsiteX7" fmla="*/ 2358487 w 7865945"/>
                  <a:gd name="connsiteY7" fmla="*/ 1036636 h 1762466"/>
                  <a:gd name="connsiteX8" fmla="*/ 2539910 w 7865945"/>
                  <a:gd name="connsiteY8" fmla="*/ 894099 h 1762466"/>
                  <a:gd name="connsiteX9" fmla="*/ 2695414 w 7865945"/>
                  <a:gd name="connsiteY9" fmla="*/ 686771 h 1762466"/>
                  <a:gd name="connsiteX10" fmla="*/ 2876836 w 7865945"/>
                  <a:gd name="connsiteY10" fmla="*/ 518318 h 1762466"/>
                  <a:gd name="connsiteX11" fmla="*/ 2993465 w 7865945"/>
                  <a:gd name="connsiteY11" fmla="*/ 375780 h 1762466"/>
                  <a:gd name="connsiteX12" fmla="*/ 3213763 w 7865945"/>
                  <a:gd name="connsiteY12" fmla="*/ 168453 h 1762466"/>
                  <a:gd name="connsiteX13" fmla="*/ 3317433 w 7865945"/>
                  <a:gd name="connsiteY13" fmla="*/ 64789 h 1762466"/>
                  <a:gd name="connsiteX14" fmla="*/ 3408144 w 7865945"/>
                  <a:gd name="connsiteY14" fmla="*/ 25916 h 1762466"/>
                  <a:gd name="connsiteX15" fmla="*/ 3524773 w 7865945"/>
                  <a:gd name="connsiteY15" fmla="*/ 0 h 1762466"/>
                  <a:gd name="connsiteX16" fmla="*/ 3615484 w 7865945"/>
                  <a:gd name="connsiteY16" fmla="*/ 25916 h 1762466"/>
                  <a:gd name="connsiteX17" fmla="*/ 3770988 w 7865945"/>
                  <a:gd name="connsiteY17" fmla="*/ 155495 h 1762466"/>
                  <a:gd name="connsiteX18" fmla="*/ 3848741 w 7865945"/>
                  <a:gd name="connsiteY18" fmla="*/ 310991 h 1762466"/>
                  <a:gd name="connsiteX19" fmla="*/ 3900576 w 7865945"/>
                  <a:gd name="connsiteY19" fmla="*/ 388738 h 1762466"/>
                  <a:gd name="connsiteX20" fmla="*/ 3939452 w 7865945"/>
                  <a:gd name="connsiteY20" fmla="*/ 557192 h 1762466"/>
                  <a:gd name="connsiteX21" fmla="*/ 3978328 w 7865945"/>
                  <a:gd name="connsiteY21" fmla="*/ 712687 h 1762466"/>
                  <a:gd name="connsiteX22" fmla="*/ 4043122 w 7865945"/>
                  <a:gd name="connsiteY22" fmla="*/ 932973 h 1762466"/>
                  <a:gd name="connsiteX23" fmla="*/ 4056080 w 7865945"/>
                  <a:gd name="connsiteY23" fmla="*/ 971847 h 1762466"/>
                  <a:gd name="connsiteX24" fmla="*/ 4120874 w 7865945"/>
                  <a:gd name="connsiteY24" fmla="*/ 1153258 h 1762466"/>
                  <a:gd name="connsiteX25" fmla="*/ 4211585 w 7865945"/>
                  <a:gd name="connsiteY25" fmla="*/ 1321711 h 1762466"/>
                  <a:gd name="connsiteX26" fmla="*/ 4276379 w 7865945"/>
                  <a:gd name="connsiteY26" fmla="*/ 1438333 h 1762466"/>
                  <a:gd name="connsiteX27" fmla="*/ 4328214 w 7865945"/>
                  <a:gd name="connsiteY27" fmla="*/ 1516081 h 1762466"/>
                  <a:gd name="connsiteX28" fmla="*/ 4418925 w 7865945"/>
                  <a:gd name="connsiteY28" fmla="*/ 1619745 h 1762466"/>
                  <a:gd name="connsiteX29" fmla="*/ 4496677 w 7865945"/>
                  <a:gd name="connsiteY29" fmla="*/ 1684534 h 1762466"/>
                  <a:gd name="connsiteX30" fmla="*/ 4587388 w 7865945"/>
                  <a:gd name="connsiteY30" fmla="*/ 1723408 h 1762466"/>
                  <a:gd name="connsiteX31" fmla="*/ 4691058 w 7865945"/>
                  <a:gd name="connsiteY31" fmla="*/ 1762282 h 1762466"/>
                  <a:gd name="connsiteX32" fmla="*/ 4924315 w 7865945"/>
                  <a:gd name="connsiteY32" fmla="*/ 1736366 h 1762466"/>
                  <a:gd name="connsiteX33" fmla="*/ 5027985 w 7865945"/>
                  <a:gd name="connsiteY33" fmla="*/ 1697492 h 1762466"/>
                  <a:gd name="connsiteX34" fmla="*/ 5170531 w 7865945"/>
                  <a:gd name="connsiteY34" fmla="*/ 1632702 h 1762466"/>
                  <a:gd name="connsiteX35" fmla="*/ 5313077 w 7865945"/>
                  <a:gd name="connsiteY35" fmla="*/ 1541997 h 1762466"/>
                  <a:gd name="connsiteX36" fmla="*/ 5559292 w 7865945"/>
                  <a:gd name="connsiteY36" fmla="*/ 1438333 h 1762466"/>
                  <a:gd name="connsiteX37" fmla="*/ 5714797 w 7865945"/>
                  <a:gd name="connsiteY37" fmla="*/ 1360585 h 1762466"/>
                  <a:gd name="connsiteX38" fmla="*/ 5935095 w 7865945"/>
                  <a:gd name="connsiteY38" fmla="*/ 1269880 h 1762466"/>
                  <a:gd name="connsiteX39" fmla="*/ 6129476 w 7865945"/>
                  <a:gd name="connsiteY39" fmla="*/ 1231006 h 1762466"/>
                  <a:gd name="connsiteX40" fmla="*/ 6375692 w 7865945"/>
                  <a:gd name="connsiteY40" fmla="*/ 1192132 h 1762466"/>
                  <a:gd name="connsiteX41" fmla="*/ 6712619 w 7865945"/>
                  <a:gd name="connsiteY41" fmla="*/ 1179174 h 1762466"/>
                  <a:gd name="connsiteX42" fmla="*/ 6932917 w 7865945"/>
                  <a:gd name="connsiteY42" fmla="*/ 1179174 h 1762466"/>
                  <a:gd name="connsiteX43" fmla="*/ 7256885 w 7865945"/>
                  <a:gd name="connsiteY43" fmla="*/ 1218048 h 1762466"/>
                  <a:gd name="connsiteX44" fmla="*/ 7619730 w 7865945"/>
                  <a:gd name="connsiteY44" fmla="*/ 1231006 h 1762466"/>
                  <a:gd name="connsiteX45" fmla="*/ 7865945 w 7865945"/>
                  <a:gd name="connsiteY45" fmla="*/ 1243964 h 176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865945" h="1762466">
                    <a:moveTo>
                      <a:pt x="0" y="1218048"/>
                    </a:moveTo>
                    <a:lnTo>
                      <a:pt x="168463" y="1231006"/>
                    </a:lnTo>
                    <a:lnTo>
                      <a:pt x="738647" y="1282838"/>
                    </a:lnTo>
                    <a:cubicBezTo>
                      <a:pt x="937348" y="1297956"/>
                      <a:pt x="1205161" y="1313073"/>
                      <a:pt x="1360666" y="1321711"/>
                    </a:cubicBezTo>
                    <a:cubicBezTo>
                      <a:pt x="1516171" y="1330349"/>
                      <a:pt x="1572325" y="1345467"/>
                      <a:pt x="1671675" y="1334669"/>
                    </a:cubicBezTo>
                    <a:cubicBezTo>
                      <a:pt x="1771025" y="1323871"/>
                      <a:pt x="1866056" y="1287157"/>
                      <a:pt x="1956767" y="1256922"/>
                    </a:cubicBezTo>
                    <a:cubicBezTo>
                      <a:pt x="2047478" y="1226687"/>
                      <a:pt x="2148988" y="1189972"/>
                      <a:pt x="2215941" y="1153258"/>
                    </a:cubicBezTo>
                    <a:cubicBezTo>
                      <a:pt x="2282894" y="1116544"/>
                      <a:pt x="2304492" y="1079829"/>
                      <a:pt x="2358487" y="1036636"/>
                    </a:cubicBezTo>
                    <a:cubicBezTo>
                      <a:pt x="2412482" y="993443"/>
                      <a:pt x="2483756" y="952410"/>
                      <a:pt x="2539910" y="894099"/>
                    </a:cubicBezTo>
                    <a:cubicBezTo>
                      <a:pt x="2596065" y="835788"/>
                      <a:pt x="2639260" y="749401"/>
                      <a:pt x="2695414" y="686771"/>
                    </a:cubicBezTo>
                    <a:cubicBezTo>
                      <a:pt x="2751568" y="624141"/>
                      <a:pt x="2827161" y="570150"/>
                      <a:pt x="2876836" y="518318"/>
                    </a:cubicBezTo>
                    <a:cubicBezTo>
                      <a:pt x="2926511" y="466486"/>
                      <a:pt x="2937311" y="434091"/>
                      <a:pt x="2993465" y="375780"/>
                    </a:cubicBezTo>
                    <a:cubicBezTo>
                      <a:pt x="3049620" y="317469"/>
                      <a:pt x="3159768" y="220285"/>
                      <a:pt x="3213763" y="168453"/>
                    </a:cubicBezTo>
                    <a:cubicBezTo>
                      <a:pt x="3267758" y="116621"/>
                      <a:pt x="3285036" y="88545"/>
                      <a:pt x="3317433" y="64789"/>
                    </a:cubicBezTo>
                    <a:cubicBezTo>
                      <a:pt x="3349830" y="41033"/>
                      <a:pt x="3373587" y="36714"/>
                      <a:pt x="3408144" y="25916"/>
                    </a:cubicBezTo>
                    <a:cubicBezTo>
                      <a:pt x="3442701" y="15118"/>
                      <a:pt x="3490216" y="0"/>
                      <a:pt x="3524773" y="0"/>
                    </a:cubicBezTo>
                    <a:cubicBezTo>
                      <a:pt x="3559330" y="0"/>
                      <a:pt x="3574448" y="0"/>
                      <a:pt x="3615484" y="25916"/>
                    </a:cubicBezTo>
                    <a:cubicBezTo>
                      <a:pt x="3656520" y="51832"/>
                      <a:pt x="3732112" y="107982"/>
                      <a:pt x="3770988" y="155495"/>
                    </a:cubicBezTo>
                    <a:cubicBezTo>
                      <a:pt x="3809864" y="203007"/>
                      <a:pt x="3827143" y="272117"/>
                      <a:pt x="3848741" y="310991"/>
                    </a:cubicBezTo>
                    <a:cubicBezTo>
                      <a:pt x="3870339" y="349865"/>
                      <a:pt x="3885458" y="347705"/>
                      <a:pt x="3900576" y="388738"/>
                    </a:cubicBezTo>
                    <a:cubicBezTo>
                      <a:pt x="3915694" y="429771"/>
                      <a:pt x="3926493" y="503201"/>
                      <a:pt x="3939452" y="557192"/>
                    </a:cubicBezTo>
                    <a:cubicBezTo>
                      <a:pt x="3952411" y="611183"/>
                      <a:pt x="3961050" y="650057"/>
                      <a:pt x="3978328" y="712687"/>
                    </a:cubicBezTo>
                    <a:cubicBezTo>
                      <a:pt x="3995606" y="775317"/>
                      <a:pt x="4030163" y="889780"/>
                      <a:pt x="4043122" y="932973"/>
                    </a:cubicBezTo>
                    <a:cubicBezTo>
                      <a:pt x="4056081" y="976166"/>
                      <a:pt x="4043121" y="935133"/>
                      <a:pt x="4056080" y="971847"/>
                    </a:cubicBezTo>
                    <a:cubicBezTo>
                      <a:pt x="4069039" y="1008561"/>
                      <a:pt x="4094957" y="1094947"/>
                      <a:pt x="4120874" y="1153258"/>
                    </a:cubicBezTo>
                    <a:cubicBezTo>
                      <a:pt x="4146792" y="1211569"/>
                      <a:pt x="4185668" y="1274199"/>
                      <a:pt x="4211585" y="1321711"/>
                    </a:cubicBezTo>
                    <a:cubicBezTo>
                      <a:pt x="4237502" y="1369223"/>
                      <a:pt x="4256941" y="1405938"/>
                      <a:pt x="4276379" y="1438333"/>
                    </a:cubicBezTo>
                    <a:cubicBezTo>
                      <a:pt x="4295817" y="1470728"/>
                      <a:pt x="4304456" y="1485846"/>
                      <a:pt x="4328214" y="1516081"/>
                    </a:cubicBezTo>
                    <a:cubicBezTo>
                      <a:pt x="4351972" y="1546316"/>
                      <a:pt x="4390848" y="1591670"/>
                      <a:pt x="4418925" y="1619745"/>
                    </a:cubicBezTo>
                    <a:cubicBezTo>
                      <a:pt x="4447002" y="1647820"/>
                      <a:pt x="4468600" y="1667257"/>
                      <a:pt x="4496677" y="1684534"/>
                    </a:cubicBezTo>
                    <a:cubicBezTo>
                      <a:pt x="4524754" y="1701811"/>
                      <a:pt x="4554991" y="1710450"/>
                      <a:pt x="4587388" y="1723408"/>
                    </a:cubicBezTo>
                    <a:cubicBezTo>
                      <a:pt x="4619785" y="1736366"/>
                      <a:pt x="4634904" y="1760122"/>
                      <a:pt x="4691058" y="1762282"/>
                    </a:cubicBezTo>
                    <a:cubicBezTo>
                      <a:pt x="4747212" y="1764442"/>
                      <a:pt x="4868161" y="1747164"/>
                      <a:pt x="4924315" y="1736366"/>
                    </a:cubicBezTo>
                    <a:cubicBezTo>
                      <a:pt x="4980470" y="1725568"/>
                      <a:pt x="4986949" y="1714769"/>
                      <a:pt x="5027985" y="1697492"/>
                    </a:cubicBezTo>
                    <a:cubicBezTo>
                      <a:pt x="5069021" y="1680215"/>
                      <a:pt x="5123016" y="1658618"/>
                      <a:pt x="5170531" y="1632702"/>
                    </a:cubicBezTo>
                    <a:cubicBezTo>
                      <a:pt x="5218046" y="1606786"/>
                      <a:pt x="5248284" y="1574392"/>
                      <a:pt x="5313077" y="1541997"/>
                    </a:cubicBezTo>
                    <a:cubicBezTo>
                      <a:pt x="5377870" y="1509602"/>
                      <a:pt x="5492339" y="1468568"/>
                      <a:pt x="5559292" y="1438333"/>
                    </a:cubicBezTo>
                    <a:cubicBezTo>
                      <a:pt x="5626245" y="1408098"/>
                      <a:pt x="5652163" y="1388661"/>
                      <a:pt x="5714797" y="1360585"/>
                    </a:cubicBezTo>
                    <a:cubicBezTo>
                      <a:pt x="5777431" y="1332509"/>
                      <a:pt x="5865982" y="1291476"/>
                      <a:pt x="5935095" y="1269880"/>
                    </a:cubicBezTo>
                    <a:cubicBezTo>
                      <a:pt x="6004208" y="1248284"/>
                      <a:pt x="6056043" y="1243964"/>
                      <a:pt x="6129476" y="1231006"/>
                    </a:cubicBezTo>
                    <a:cubicBezTo>
                      <a:pt x="6202909" y="1218048"/>
                      <a:pt x="6278502" y="1200771"/>
                      <a:pt x="6375692" y="1192132"/>
                    </a:cubicBezTo>
                    <a:cubicBezTo>
                      <a:pt x="6472882" y="1183493"/>
                      <a:pt x="6619748" y="1181334"/>
                      <a:pt x="6712619" y="1179174"/>
                    </a:cubicBezTo>
                    <a:cubicBezTo>
                      <a:pt x="6805490" y="1177014"/>
                      <a:pt x="6842206" y="1172695"/>
                      <a:pt x="6932917" y="1179174"/>
                    </a:cubicBezTo>
                    <a:cubicBezTo>
                      <a:pt x="7023628" y="1185653"/>
                      <a:pt x="7142416" y="1209409"/>
                      <a:pt x="7256885" y="1218048"/>
                    </a:cubicBezTo>
                    <a:cubicBezTo>
                      <a:pt x="7371354" y="1226687"/>
                      <a:pt x="7518220" y="1226687"/>
                      <a:pt x="7619730" y="1231006"/>
                    </a:cubicBezTo>
                    <a:cubicBezTo>
                      <a:pt x="7721240" y="1235325"/>
                      <a:pt x="7865945" y="1243964"/>
                      <a:pt x="7865945" y="1243964"/>
                    </a:cubicBezTo>
                  </a:path>
                </a:pathLst>
              </a:custGeom>
              <a:ln w="38100" cmpd="sng">
                <a:solidFill>
                  <a:srgbClr val="00F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3104024" y="1018232"/>
              <a:ext cx="2222184" cy="688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Slab ocean</a:t>
              </a:r>
              <a:endParaRPr lang="en-US" sz="16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104024" y="6374650"/>
              <a:ext cx="2539781" cy="626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</a:t>
              </a:r>
              <a:r>
                <a:rPr lang="en-US" sz="1400" dirty="0" smtClean="0"/>
                <a:t>ead / lag time</a:t>
              </a:r>
              <a:endParaRPr lang="en-US" sz="1400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7141687" y="1834040"/>
              <a:ext cx="389775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7543470" y="1548382"/>
              <a:ext cx="972177" cy="688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SST</a:t>
              </a:r>
              <a:endParaRPr lang="en-US" sz="1600" dirty="0"/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7157860" y="1887783"/>
              <a:ext cx="2120920" cy="688655"/>
              <a:chOff x="7157860" y="1887783"/>
              <a:chExt cx="2120920" cy="688655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7157860" y="2173441"/>
                <a:ext cx="389775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/>
              <p:cNvSpPr txBox="1"/>
              <p:nvPr/>
            </p:nvSpPr>
            <p:spPr>
              <a:xfrm>
                <a:off x="7559644" y="1887783"/>
                <a:ext cx="1719136" cy="688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dSST</a:t>
                </a:r>
                <a:r>
                  <a:rPr lang="en-US" sz="1600" dirty="0" smtClean="0"/>
                  <a:t>/</a:t>
                </a:r>
                <a:r>
                  <a:rPr lang="en-US" sz="1600" dirty="0" err="1" smtClean="0"/>
                  <a:t>dt</a:t>
                </a:r>
                <a:endParaRPr lang="en-US" sz="1600" dirty="0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7142252" y="2666918"/>
              <a:ext cx="2167383" cy="1049299"/>
              <a:chOff x="7141687" y="1531302"/>
              <a:chExt cx="2167383" cy="1049299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>
                <a:off x="7141687" y="1816960"/>
                <a:ext cx="389776" cy="0"/>
              </a:xfrm>
              <a:prstGeom prst="line">
                <a:avLst/>
              </a:prstGeom>
              <a:ln w="5715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TextBox 164"/>
              <p:cNvSpPr txBox="1"/>
              <p:nvPr/>
            </p:nvSpPr>
            <p:spPr>
              <a:xfrm>
                <a:off x="7543469" y="1531302"/>
                <a:ext cx="948096" cy="688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  <a:r>
                  <a:rPr lang="en-US" sz="1600" dirty="0" smtClean="0"/>
                  <a:t>W</a:t>
                </a:r>
                <a:endParaRPr lang="en-US" sz="1600" dirty="0"/>
              </a:p>
            </p:txBody>
          </p:sp>
          <p:cxnSp>
            <p:nvCxnSpPr>
              <p:cNvPr id="166" name="Straight Connector 165"/>
              <p:cNvCxnSpPr/>
              <p:nvPr/>
            </p:nvCxnSpPr>
            <p:spPr>
              <a:xfrm>
                <a:off x="7142252" y="2177606"/>
                <a:ext cx="389776" cy="0"/>
              </a:xfrm>
              <a:prstGeom prst="line">
                <a:avLst/>
              </a:prstGeom>
              <a:ln w="57150" cmpd="sng">
                <a:solidFill>
                  <a:srgbClr val="00FD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/>
              <p:cNvSpPr txBox="1"/>
              <p:nvPr/>
            </p:nvSpPr>
            <p:spPr>
              <a:xfrm>
                <a:off x="7544034" y="1891947"/>
                <a:ext cx="1765036" cy="688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sensible</a:t>
                </a:r>
                <a:endParaRPr lang="en-US" sz="1600" dirty="0"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7155955" y="2221506"/>
              <a:ext cx="2298995" cy="688655"/>
              <a:chOff x="7155955" y="2221506"/>
              <a:chExt cx="2298995" cy="688655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7155955" y="2507164"/>
                <a:ext cx="389775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extBox 169"/>
              <p:cNvSpPr txBox="1"/>
              <p:nvPr/>
            </p:nvSpPr>
            <p:spPr>
              <a:xfrm>
                <a:off x="7582883" y="2221506"/>
                <a:ext cx="1872067" cy="688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Net heat</a:t>
                </a:r>
                <a:endParaRPr lang="en-US" sz="1600" dirty="0"/>
              </a:p>
            </p:txBody>
          </p:sp>
        </p:grpSp>
      </p:grpSp>
      <p:grpSp>
        <p:nvGrpSpPr>
          <p:cNvPr id="231" name="Group 230"/>
          <p:cNvGrpSpPr/>
          <p:nvPr/>
        </p:nvGrpSpPr>
        <p:grpSpPr>
          <a:xfrm>
            <a:off x="1279710" y="1776685"/>
            <a:ext cx="2848544" cy="2426062"/>
            <a:chOff x="1279710" y="1776685"/>
            <a:chExt cx="2848544" cy="2426062"/>
          </a:xfrm>
        </p:grpSpPr>
        <p:sp>
          <p:nvSpPr>
            <p:cNvPr id="210" name="TextBox 209"/>
            <p:cNvSpPr txBox="1"/>
            <p:nvPr/>
          </p:nvSpPr>
          <p:spPr>
            <a:xfrm>
              <a:off x="1956892" y="1776685"/>
              <a:ext cx="1603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Observed (NCEP)</a:t>
              </a:r>
              <a:endParaRPr lang="en-US" sz="1600" dirty="0"/>
            </a:p>
          </p:txBody>
        </p:sp>
        <p:grpSp>
          <p:nvGrpSpPr>
            <p:cNvPr id="224" name="Group 223"/>
            <p:cNvGrpSpPr/>
            <p:nvPr/>
          </p:nvGrpSpPr>
          <p:grpSpPr>
            <a:xfrm>
              <a:off x="1279710" y="2064826"/>
              <a:ext cx="2848544" cy="2137921"/>
              <a:chOff x="-803441" y="236352"/>
              <a:chExt cx="8642633" cy="7058979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-803441" y="236352"/>
                <a:ext cx="8642633" cy="7058979"/>
                <a:chOff x="766400" y="2051446"/>
                <a:chExt cx="2939691" cy="2165377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766400" y="2051446"/>
                  <a:ext cx="2939691" cy="2165377"/>
                  <a:chOff x="249158" y="282240"/>
                  <a:chExt cx="8202189" cy="6127497"/>
                </a:xfrm>
              </p:grpSpPr>
              <p:grpSp>
                <p:nvGrpSpPr>
                  <p:cNvPr id="180" name="Group 179"/>
                  <p:cNvGrpSpPr/>
                  <p:nvPr/>
                </p:nvGrpSpPr>
                <p:grpSpPr>
                  <a:xfrm>
                    <a:off x="249158" y="282240"/>
                    <a:ext cx="8202189" cy="6127497"/>
                    <a:chOff x="431800" y="165100"/>
                    <a:chExt cx="8280400" cy="6515100"/>
                  </a:xfrm>
                </p:grpSpPr>
                <p:grpSp>
                  <p:nvGrpSpPr>
                    <p:cNvPr id="179" name="Group 178"/>
                    <p:cNvGrpSpPr/>
                    <p:nvPr/>
                  </p:nvGrpSpPr>
                  <p:grpSpPr>
                    <a:xfrm>
                      <a:off x="431800" y="165100"/>
                      <a:ext cx="8280400" cy="6515100"/>
                      <a:chOff x="431800" y="165100"/>
                      <a:chExt cx="8280400" cy="6515100"/>
                    </a:xfrm>
                  </p:grpSpPr>
                  <p:pic>
                    <p:nvPicPr>
                      <p:cNvPr id="171" name="Picture 170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" y="165100"/>
                        <a:ext cx="8280400" cy="65151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73" name="Freeform 172"/>
                      <p:cNvSpPr/>
                      <p:nvPr/>
                    </p:nvSpPr>
                    <p:spPr>
                      <a:xfrm>
                        <a:off x="1031019" y="2464588"/>
                        <a:ext cx="7305141" cy="1636931"/>
                      </a:xfrm>
                      <a:custGeom>
                        <a:avLst/>
                        <a:gdLst>
                          <a:gd name="connsiteX0" fmla="*/ 0 w 7305141"/>
                          <a:gd name="connsiteY0" fmla="*/ 830018 h 1636931"/>
                          <a:gd name="connsiteX1" fmla="*/ 452642 w 7305141"/>
                          <a:gd name="connsiteY1" fmla="*/ 842593 h 1636931"/>
                          <a:gd name="connsiteX2" fmla="*/ 804697 w 7305141"/>
                          <a:gd name="connsiteY2" fmla="*/ 842593 h 1636931"/>
                          <a:gd name="connsiteX3" fmla="*/ 1156752 w 7305141"/>
                          <a:gd name="connsiteY3" fmla="*/ 867743 h 1636931"/>
                          <a:gd name="connsiteX4" fmla="*/ 1383073 w 7305141"/>
                          <a:gd name="connsiteY4" fmla="*/ 880318 h 1636931"/>
                          <a:gd name="connsiteX5" fmla="*/ 1835715 w 7305141"/>
                          <a:gd name="connsiteY5" fmla="*/ 817444 h 1636931"/>
                          <a:gd name="connsiteX6" fmla="*/ 2300931 w 7305141"/>
                          <a:gd name="connsiteY6" fmla="*/ 779719 h 1636931"/>
                          <a:gd name="connsiteX7" fmla="*/ 2451812 w 7305141"/>
                          <a:gd name="connsiteY7" fmla="*/ 754569 h 1636931"/>
                          <a:gd name="connsiteX8" fmla="*/ 2766146 w 7305141"/>
                          <a:gd name="connsiteY8" fmla="*/ 578522 h 1636931"/>
                          <a:gd name="connsiteX9" fmla="*/ 2954747 w 7305141"/>
                          <a:gd name="connsiteY9" fmla="*/ 301875 h 1636931"/>
                          <a:gd name="connsiteX10" fmla="*/ 3143348 w 7305141"/>
                          <a:gd name="connsiteY10" fmla="*/ 88103 h 1636931"/>
                          <a:gd name="connsiteX11" fmla="*/ 3331949 w 7305141"/>
                          <a:gd name="connsiteY11" fmla="*/ 79 h 1636931"/>
                          <a:gd name="connsiteX12" fmla="*/ 3595990 w 7305141"/>
                          <a:gd name="connsiteY12" fmla="*/ 100678 h 1636931"/>
                          <a:gd name="connsiteX13" fmla="*/ 3646284 w 7305141"/>
                          <a:gd name="connsiteY13" fmla="*/ 339600 h 1636931"/>
                          <a:gd name="connsiteX14" fmla="*/ 3746871 w 7305141"/>
                          <a:gd name="connsiteY14" fmla="*/ 1244988 h 1636931"/>
                          <a:gd name="connsiteX15" fmla="*/ 3797165 w 7305141"/>
                          <a:gd name="connsiteY15" fmla="*/ 1471335 h 1636931"/>
                          <a:gd name="connsiteX16" fmla="*/ 3860032 w 7305141"/>
                          <a:gd name="connsiteY16" fmla="*/ 1559359 h 1636931"/>
                          <a:gd name="connsiteX17" fmla="*/ 4010912 w 7305141"/>
                          <a:gd name="connsiteY17" fmla="*/ 1634808 h 1636931"/>
                          <a:gd name="connsiteX18" fmla="*/ 4174366 w 7305141"/>
                          <a:gd name="connsiteY18" fmla="*/ 1597083 h 1636931"/>
                          <a:gd name="connsiteX19" fmla="*/ 4388114 w 7305141"/>
                          <a:gd name="connsiteY19" fmla="*/ 1408461 h 1636931"/>
                          <a:gd name="connsiteX20" fmla="*/ 4526421 w 7305141"/>
                          <a:gd name="connsiteY20" fmla="*/ 1207263 h 1636931"/>
                          <a:gd name="connsiteX21" fmla="*/ 4689876 w 7305141"/>
                          <a:gd name="connsiteY21" fmla="*/ 1006066 h 1636931"/>
                          <a:gd name="connsiteX22" fmla="*/ 4928770 w 7305141"/>
                          <a:gd name="connsiteY22" fmla="*/ 892893 h 1636931"/>
                          <a:gd name="connsiteX23" fmla="*/ 5243105 w 7305141"/>
                          <a:gd name="connsiteY23" fmla="*/ 842593 h 1636931"/>
                          <a:gd name="connsiteX24" fmla="*/ 5607733 w 7305141"/>
                          <a:gd name="connsiteY24" fmla="*/ 817444 h 1636931"/>
                          <a:gd name="connsiteX25" fmla="*/ 5871774 w 7305141"/>
                          <a:gd name="connsiteY25" fmla="*/ 779719 h 1636931"/>
                          <a:gd name="connsiteX26" fmla="*/ 6085522 w 7305141"/>
                          <a:gd name="connsiteY26" fmla="*/ 741995 h 1636931"/>
                          <a:gd name="connsiteX27" fmla="*/ 6462724 w 7305141"/>
                          <a:gd name="connsiteY27" fmla="*/ 779719 h 1636931"/>
                          <a:gd name="connsiteX28" fmla="*/ 6751912 w 7305141"/>
                          <a:gd name="connsiteY28" fmla="*/ 804869 h 1636931"/>
                          <a:gd name="connsiteX29" fmla="*/ 7305141 w 7305141"/>
                          <a:gd name="connsiteY29" fmla="*/ 792294 h 1636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7305141" h="1636931">
                            <a:moveTo>
                              <a:pt x="0" y="830018"/>
                            </a:moveTo>
                            <a:lnTo>
                              <a:pt x="452642" y="842593"/>
                            </a:lnTo>
                            <a:cubicBezTo>
                              <a:pt x="586758" y="844689"/>
                              <a:pt x="687345" y="838401"/>
                              <a:pt x="804697" y="842593"/>
                            </a:cubicBezTo>
                            <a:cubicBezTo>
                              <a:pt x="922049" y="846785"/>
                              <a:pt x="1156752" y="867743"/>
                              <a:pt x="1156752" y="867743"/>
                            </a:cubicBezTo>
                            <a:cubicBezTo>
                              <a:pt x="1253148" y="874030"/>
                              <a:pt x="1269913" y="888701"/>
                              <a:pt x="1383073" y="880318"/>
                            </a:cubicBezTo>
                            <a:cubicBezTo>
                              <a:pt x="1496233" y="871935"/>
                              <a:pt x="1682739" y="834210"/>
                              <a:pt x="1835715" y="817444"/>
                            </a:cubicBezTo>
                            <a:cubicBezTo>
                              <a:pt x="1988691" y="800678"/>
                              <a:pt x="2198248" y="790198"/>
                              <a:pt x="2300931" y="779719"/>
                            </a:cubicBezTo>
                            <a:cubicBezTo>
                              <a:pt x="2403614" y="769240"/>
                              <a:pt x="2374276" y="788102"/>
                              <a:pt x="2451812" y="754569"/>
                            </a:cubicBezTo>
                            <a:cubicBezTo>
                              <a:pt x="2529348" y="721036"/>
                              <a:pt x="2682324" y="653971"/>
                              <a:pt x="2766146" y="578522"/>
                            </a:cubicBezTo>
                            <a:cubicBezTo>
                              <a:pt x="2849968" y="503073"/>
                              <a:pt x="2891880" y="383611"/>
                              <a:pt x="2954747" y="301875"/>
                            </a:cubicBezTo>
                            <a:cubicBezTo>
                              <a:pt x="3017614" y="220139"/>
                              <a:pt x="3080481" y="138402"/>
                              <a:pt x="3143348" y="88103"/>
                            </a:cubicBezTo>
                            <a:cubicBezTo>
                              <a:pt x="3206215" y="37804"/>
                              <a:pt x="3256509" y="-2017"/>
                              <a:pt x="3331949" y="79"/>
                            </a:cubicBezTo>
                            <a:cubicBezTo>
                              <a:pt x="3407389" y="2175"/>
                              <a:pt x="3543601" y="44091"/>
                              <a:pt x="3595990" y="100678"/>
                            </a:cubicBezTo>
                            <a:cubicBezTo>
                              <a:pt x="3648379" y="157265"/>
                              <a:pt x="3621137" y="148882"/>
                              <a:pt x="3646284" y="339600"/>
                            </a:cubicBezTo>
                            <a:cubicBezTo>
                              <a:pt x="3671431" y="530318"/>
                              <a:pt x="3721724" y="1056366"/>
                              <a:pt x="3746871" y="1244988"/>
                            </a:cubicBezTo>
                            <a:cubicBezTo>
                              <a:pt x="3772018" y="1433611"/>
                              <a:pt x="3778305" y="1418940"/>
                              <a:pt x="3797165" y="1471335"/>
                            </a:cubicBezTo>
                            <a:cubicBezTo>
                              <a:pt x="3816025" y="1523730"/>
                              <a:pt x="3824407" y="1532113"/>
                              <a:pt x="3860032" y="1559359"/>
                            </a:cubicBezTo>
                            <a:cubicBezTo>
                              <a:pt x="3895657" y="1586605"/>
                              <a:pt x="3958523" y="1628521"/>
                              <a:pt x="4010912" y="1634808"/>
                            </a:cubicBezTo>
                            <a:cubicBezTo>
                              <a:pt x="4063301" y="1641095"/>
                              <a:pt x="4111499" y="1634807"/>
                              <a:pt x="4174366" y="1597083"/>
                            </a:cubicBezTo>
                            <a:cubicBezTo>
                              <a:pt x="4237233" y="1559359"/>
                              <a:pt x="4329438" y="1473431"/>
                              <a:pt x="4388114" y="1408461"/>
                            </a:cubicBezTo>
                            <a:cubicBezTo>
                              <a:pt x="4446790" y="1343491"/>
                              <a:pt x="4476127" y="1274329"/>
                              <a:pt x="4526421" y="1207263"/>
                            </a:cubicBezTo>
                            <a:cubicBezTo>
                              <a:pt x="4576715" y="1140197"/>
                              <a:pt x="4622818" y="1058461"/>
                              <a:pt x="4689876" y="1006066"/>
                            </a:cubicBezTo>
                            <a:cubicBezTo>
                              <a:pt x="4756934" y="953671"/>
                              <a:pt x="4836565" y="920139"/>
                              <a:pt x="4928770" y="892893"/>
                            </a:cubicBezTo>
                            <a:cubicBezTo>
                              <a:pt x="5020975" y="865648"/>
                              <a:pt x="5129944" y="855168"/>
                              <a:pt x="5243105" y="842593"/>
                            </a:cubicBezTo>
                            <a:cubicBezTo>
                              <a:pt x="5356266" y="830018"/>
                              <a:pt x="5502955" y="827923"/>
                              <a:pt x="5607733" y="817444"/>
                            </a:cubicBezTo>
                            <a:cubicBezTo>
                              <a:pt x="5712511" y="806965"/>
                              <a:pt x="5792143" y="792294"/>
                              <a:pt x="5871774" y="779719"/>
                            </a:cubicBezTo>
                            <a:cubicBezTo>
                              <a:pt x="5951406" y="767144"/>
                              <a:pt x="5987030" y="741995"/>
                              <a:pt x="6085522" y="741995"/>
                            </a:cubicBezTo>
                            <a:cubicBezTo>
                              <a:pt x="6184014" y="741995"/>
                              <a:pt x="6462724" y="779719"/>
                              <a:pt x="6462724" y="779719"/>
                            </a:cubicBezTo>
                            <a:lnTo>
                              <a:pt x="6751912" y="804869"/>
                            </a:lnTo>
                            <a:lnTo>
                              <a:pt x="7305141" y="792294"/>
                            </a:lnTo>
                          </a:path>
                        </a:pathLst>
                      </a:custGeom>
                      <a:ln w="76200">
                        <a:solidFill>
                          <a:schemeClr val="bg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77" name="Group 176"/>
                    <p:cNvGrpSpPr/>
                    <p:nvPr/>
                  </p:nvGrpSpPr>
                  <p:grpSpPr>
                    <a:xfrm>
                      <a:off x="1081312" y="409236"/>
                      <a:ext cx="7319237" cy="3668633"/>
                      <a:chOff x="1081312" y="409236"/>
                      <a:chExt cx="7319237" cy="3668633"/>
                    </a:xfrm>
                  </p:grpSpPr>
                  <p:sp>
                    <p:nvSpPr>
                      <p:cNvPr id="174" name="Freeform 173"/>
                      <p:cNvSpPr/>
                      <p:nvPr/>
                    </p:nvSpPr>
                    <p:spPr>
                      <a:xfrm>
                        <a:off x="1095408" y="2440938"/>
                        <a:ext cx="7305141" cy="1636931"/>
                      </a:xfrm>
                      <a:custGeom>
                        <a:avLst/>
                        <a:gdLst>
                          <a:gd name="connsiteX0" fmla="*/ 0 w 7305141"/>
                          <a:gd name="connsiteY0" fmla="*/ 830018 h 1636931"/>
                          <a:gd name="connsiteX1" fmla="*/ 452642 w 7305141"/>
                          <a:gd name="connsiteY1" fmla="*/ 842593 h 1636931"/>
                          <a:gd name="connsiteX2" fmla="*/ 804697 w 7305141"/>
                          <a:gd name="connsiteY2" fmla="*/ 842593 h 1636931"/>
                          <a:gd name="connsiteX3" fmla="*/ 1156752 w 7305141"/>
                          <a:gd name="connsiteY3" fmla="*/ 867743 h 1636931"/>
                          <a:gd name="connsiteX4" fmla="*/ 1383073 w 7305141"/>
                          <a:gd name="connsiteY4" fmla="*/ 880318 h 1636931"/>
                          <a:gd name="connsiteX5" fmla="*/ 1835715 w 7305141"/>
                          <a:gd name="connsiteY5" fmla="*/ 817444 h 1636931"/>
                          <a:gd name="connsiteX6" fmla="*/ 2300931 w 7305141"/>
                          <a:gd name="connsiteY6" fmla="*/ 779719 h 1636931"/>
                          <a:gd name="connsiteX7" fmla="*/ 2451812 w 7305141"/>
                          <a:gd name="connsiteY7" fmla="*/ 754569 h 1636931"/>
                          <a:gd name="connsiteX8" fmla="*/ 2766146 w 7305141"/>
                          <a:gd name="connsiteY8" fmla="*/ 578522 h 1636931"/>
                          <a:gd name="connsiteX9" fmla="*/ 2954747 w 7305141"/>
                          <a:gd name="connsiteY9" fmla="*/ 301875 h 1636931"/>
                          <a:gd name="connsiteX10" fmla="*/ 3143348 w 7305141"/>
                          <a:gd name="connsiteY10" fmla="*/ 88103 h 1636931"/>
                          <a:gd name="connsiteX11" fmla="*/ 3331949 w 7305141"/>
                          <a:gd name="connsiteY11" fmla="*/ 79 h 1636931"/>
                          <a:gd name="connsiteX12" fmla="*/ 3595990 w 7305141"/>
                          <a:gd name="connsiteY12" fmla="*/ 100678 h 1636931"/>
                          <a:gd name="connsiteX13" fmla="*/ 3646284 w 7305141"/>
                          <a:gd name="connsiteY13" fmla="*/ 339600 h 1636931"/>
                          <a:gd name="connsiteX14" fmla="*/ 3746871 w 7305141"/>
                          <a:gd name="connsiteY14" fmla="*/ 1244988 h 1636931"/>
                          <a:gd name="connsiteX15" fmla="*/ 3797165 w 7305141"/>
                          <a:gd name="connsiteY15" fmla="*/ 1471335 h 1636931"/>
                          <a:gd name="connsiteX16" fmla="*/ 3860032 w 7305141"/>
                          <a:gd name="connsiteY16" fmla="*/ 1559359 h 1636931"/>
                          <a:gd name="connsiteX17" fmla="*/ 4010912 w 7305141"/>
                          <a:gd name="connsiteY17" fmla="*/ 1634808 h 1636931"/>
                          <a:gd name="connsiteX18" fmla="*/ 4174366 w 7305141"/>
                          <a:gd name="connsiteY18" fmla="*/ 1597083 h 1636931"/>
                          <a:gd name="connsiteX19" fmla="*/ 4388114 w 7305141"/>
                          <a:gd name="connsiteY19" fmla="*/ 1408461 h 1636931"/>
                          <a:gd name="connsiteX20" fmla="*/ 4526421 w 7305141"/>
                          <a:gd name="connsiteY20" fmla="*/ 1207263 h 1636931"/>
                          <a:gd name="connsiteX21" fmla="*/ 4689876 w 7305141"/>
                          <a:gd name="connsiteY21" fmla="*/ 1006066 h 1636931"/>
                          <a:gd name="connsiteX22" fmla="*/ 4928770 w 7305141"/>
                          <a:gd name="connsiteY22" fmla="*/ 892893 h 1636931"/>
                          <a:gd name="connsiteX23" fmla="*/ 5243105 w 7305141"/>
                          <a:gd name="connsiteY23" fmla="*/ 842593 h 1636931"/>
                          <a:gd name="connsiteX24" fmla="*/ 5607733 w 7305141"/>
                          <a:gd name="connsiteY24" fmla="*/ 817444 h 1636931"/>
                          <a:gd name="connsiteX25" fmla="*/ 5871774 w 7305141"/>
                          <a:gd name="connsiteY25" fmla="*/ 779719 h 1636931"/>
                          <a:gd name="connsiteX26" fmla="*/ 6085522 w 7305141"/>
                          <a:gd name="connsiteY26" fmla="*/ 741995 h 1636931"/>
                          <a:gd name="connsiteX27" fmla="*/ 6462724 w 7305141"/>
                          <a:gd name="connsiteY27" fmla="*/ 779719 h 1636931"/>
                          <a:gd name="connsiteX28" fmla="*/ 6751912 w 7305141"/>
                          <a:gd name="connsiteY28" fmla="*/ 804869 h 1636931"/>
                          <a:gd name="connsiteX29" fmla="*/ 7305141 w 7305141"/>
                          <a:gd name="connsiteY29" fmla="*/ 792294 h 1636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7305141" h="1636931">
                            <a:moveTo>
                              <a:pt x="0" y="830018"/>
                            </a:moveTo>
                            <a:lnTo>
                              <a:pt x="452642" y="842593"/>
                            </a:lnTo>
                            <a:cubicBezTo>
                              <a:pt x="586758" y="844689"/>
                              <a:pt x="687345" y="838401"/>
                              <a:pt x="804697" y="842593"/>
                            </a:cubicBezTo>
                            <a:cubicBezTo>
                              <a:pt x="922049" y="846785"/>
                              <a:pt x="1156752" y="867743"/>
                              <a:pt x="1156752" y="867743"/>
                            </a:cubicBezTo>
                            <a:cubicBezTo>
                              <a:pt x="1253148" y="874030"/>
                              <a:pt x="1269913" y="888701"/>
                              <a:pt x="1383073" y="880318"/>
                            </a:cubicBezTo>
                            <a:cubicBezTo>
                              <a:pt x="1496233" y="871935"/>
                              <a:pt x="1682739" y="834210"/>
                              <a:pt x="1835715" y="817444"/>
                            </a:cubicBezTo>
                            <a:cubicBezTo>
                              <a:pt x="1988691" y="800678"/>
                              <a:pt x="2198248" y="790198"/>
                              <a:pt x="2300931" y="779719"/>
                            </a:cubicBezTo>
                            <a:cubicBezTo>
                              <a:pt x="2403614" y="769240"/>
                              <a:pt x="2374276" y="788102"/>
                              <a:pt x="2451812" y="754569"/>
                            </a:cubicBezTo>
                            <a:cubicBezTo>
                              <a:pt x="2529348" y="721036"/>
                              <a:pt x="2682324" y="653971"/>
                              <a:pt x="2766146" y="578522"/>
                            </a:cubicBezTo>
                            <a:cubicBezTo>
                              <a:pt x="2849968" y="503073"/>
                              <a:pt x="2891880" y="383611"/>
                              <a:pt x="2954747" y="301875"/>
                            </a:cubicBezTo>
                            <a:cubicBezTo>
                              <a:pt x="3017614" y="220139"/>
                              <a:pt x="3080481" y="138402"/>
                              <a:pt x="3143348" y="88103"/>
                            </a:cubicBezTo>
                            <a:cubicBezTo>
                              <a:pt x="3206215" y="37804"/>
                              <a:pt x="3256509" y="-2017"/>
                              <a:pt x="3331949" y="79"/>
                            </a:cubicBezTo>
                            <a:cubicBezTo>
                              <a:pt x="3407389" y="2175"/>
                              <a:pt x="3543601" y="44091"/>
                              <a:pt x="3595990" y="100678"/>
                            </a:cubicBezTo>
                            <a:cubicBezTo>
                              <a:pt x="3648379" y="157265"/>
                              <a:pt x="3621137" y="148882"/>
                              <a:pt x="3646284" y="339600"/>
                            </a:cubicBezTo>
                            <a:cubicBezTo>
                              <a:pt x="3671431" y="530318"/>
                              <a:pt x="3721724" y="1056366"/>
                              <a:pt x="3746871" y="1244988"/>
                            </a:cubicBezTo>
                            <a:cubicBezTo>
                              <a:pt x="3772018" y="1433611"/>
                              <a:pt x="3778305" y="1418940"/>
                              <a:pt x="3797165" y="1471335"/>
                            </a:cubicBezTo>
                            <a:cubicBezTo>
                              <a:pt x="3816025" y="1523730"/>
                              <a:pt x="3824407" y="1532113"/>
                              <a:pt x="3860032" y="1559359"/>
                            </a:cubicBezTo>
                            <a:cubicBezTo>
                              <a:pt x="3895657" y="1586605"/>
                              <a:pt x="3958523" y="1628521"/>
                              <a:pt x="4010912" y="1634808"/>
                            </a:cubicBezTo>
                            <a:cubicBezTo>
                              <a:pt x="4063301" y="1641095"/>
                              <a:pt x="4111499" y="1634807"/>
                              <a:pt x="4174366" y="1597083"/>
                            </a:cubicBezTo>
                            <a:cubicBezTo>
                              <a:pt x="4237233" y="1559359"/>
                              <a:pt x="4329438" y="1473431"/>
                              <a:pt x="4388114" y="1408461"/>
                            </a:cubicBezTo>
                            <a:cubicBezTo>
                              <a:pt x="4446790" y="1343491"/>
                              <a:pt x="4476127" y="1274329"/>
                              <a:pt x="4526421" y="1207263"/>
                            </a:cubicBezTo>
                            <a:cubicBezTo>
                              <a:pt x="4576715" y="1140197"/>
                              <a:pt x="4622818" y="1058461"/>
                              <a:pt x="4689876" y="1006066"/>
                            </a:cubicBezTo>
                            <a:cubicBezTo>
                              <a:pt x="4756934" y="953671"/>
                              <a:pt x="4836565" y="920139"/>
                              <a:pt x="4928770" y="892893"/>
                            </a:cubicBezTo>
                            <a:cubicBezTo>
                              <a:pt x="5020975" y="865648"/>
                              <a:pt x="5129944" y="855168"/>
                              <a:pt x="5243105" y="842593"/>
                            </a:cubicBezTo>
                            <a:cubicBezTo>
                              <a:pt x="5356266" y="830018"/>
                              <a:pt x="5502955" y="827923"/>
                              <a:pt x="5607733" y="817444"/>
                            </a:cubicBezTo>
                            <a:cubicBezTo>
                              <a:pt x="5712511" y="806965"/>
                              <a:pt x="5792143" y="792294"/>
                              <a:pt x="5871774" y="779719"/>
                            </a:cubicBezTo>
                            <a:cubicBezTo>
                              <a:pt x="5951406" y="767144"/>
                              <a:pt x="5987030" y="741995"/>
                              <a:pt x="6085522" y="741995"/>
                            </a:cubicBezTo>
                            <a:cubicBezTo>
                              <a:pt x="6184014" y="741995"/>
                              <a:pt x="6462724" y="779719"/>
                              <a:pt x="6462724" y="779719"/>
                            </a:cubicBezTo>
                            <a:lnTo>
                              <a:pt x="6751912" y="804869"/>
                            </a:lnTo>
                            <a:lnTo>
                              <a:pt x="7305141" y="792294"/>
                            </a:lnTo>
                          </a:path>
                        </a:pathLst>
                      </a:cu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2" name="Freeform 171"/>
                      <p:cNvSpPr/>
                      <p:nvPr/>
                    </p:nvSpPr>
                    <p:spPr>
                      <a:xfrm>
                        <a:off x="1081312" y="409236"/>
                        <a:ext cx="7317714" cy="3178346"/>
                      </a:xfrm>
                      <a:custGeom>
                        <a:avLst/>
                        <a:gdLst>
                          <a:gd name="connsiteX0" fmla="*/ 0 w 7317714"/>
                          <a:gd name="connsiteY0" fmla="*/ 2872796 h 3178346"/>
                          <a:gd name="connsiteX1" fmla="*/ 427495 w 7317714"/>
                          <a:gd name="connsiteY1" fmla="*/ 2872796 h 3178346"/>
                          <a:gd name="connsiteX2" fmla="*/ 792124 w 7317714"/>
                          <a:gd name="connsiteY2" fmla="*/ 2885370 h 3178346"/>
                          <a:gd name="connsiteX3" fmla="*/ 1031018 w 7317714"/>
                          <a:gd name="connsiteY3" fmla="*/ 2923095 h 3178346"/>
                          <a:gd name="connsiteX4" fmla="*/ 1257339 w 7317714"/>
                          <a:gd name="connsiteY4" fmla="*/ 2998544 h 3178346"/>
                          <a:gd name="connsiteX5" fmla="*/ 1521380 w 7317714"/>
                          <a:gd name="connsiteY5" fmla="*/ 3073993 h 3178346"/>
                          <a:gd name="connsiteX6" fmla="*/ 1986596 w 7317714"/>
                          <a:gd name="connsiteY6" fmla="*/ 3162017 h 3178346"/>
                          <a:gd name="connsiteX7" fmla="*/ 2464385 w 7317714"/>
                          <a:gd name="connsiteY7" fmla="*/ 3162017 h 3178346"/>
                          <a:gd name="connsiteX8" fmla="*/ 2640412 w 7317714"/>
                          <a:gd name="connsiteY8" fmla="*/ 3099143 h 3178346"/>
                          <a:gd name="connsiteX9" fmla="*/ 2778720 w 7317714"/>
                          <a:gd name="connsiteY9" fmla="*/ 2985969 h 3178346"/>
                          <a:gd name="connsiteX10" fmla="*/ 2954747 w 7317714"/>
                          <a:gd name="connsiteY10" fmla="*/ 2721898 h 3178346"/>
                          <a:gd name="connsiteX11" fmla="*/ 3155921 w 7317714"/>
                          <a:gd name="connsiteY11" fmla="*/ 2042857 h 3178346"/>
                          <a:gd name="connsiteX12" fmla="*/ 3407389 w 7317714"/>
                          <a:gd name="connsiteY12" fmla="*/ 1087169 h 3178346"/>
                          <a:gd name="connsiteX13" fmla="*/ 3583417 w 7317714"/>
                          <a:gd name="connsiteY13" fmla="*/ 282380 h 3178346"/>
                          <a:gd name="connsiteX14" fmla="*/ 3633710 w 7317714"/>
                          <a:gd name="connsiteY14" fmla="*/ 56033 h 3178346"/>
                          <a:gd name="connsiteX15" fmla="*/ 3658857 w 7317714"/>
                          <a:gd name="connsiteY15" fmla="*/ 5734 h 3178346"/>
                          <a:gd name="connsiteX16" fmla="*/ 3709151 w 7317714"/>
                          <a:gd name="connsiteY16" fmla="*/ 156632 h 3178346"/>
                          <a:gd name="connsiteX17" fmla="*/ 3897752 w 7317714"/>
                          <a:gd name="connsiteY17" fmla="*/ 999145 h 3178346"/>
                          <a:gd name="connsiteX18" fmla="*/ 4111499 w 7317714"/>
                          <a:gd name="connsiteY18" fmla="*/ 1854234 h 3178346"/>
                          <a:gd name="connsiteX19" fmla="*/ 4249807 w 7317714"/>
                          <a:gd name="connsiteY19" fmla="*/ 2420102 h 3178346"/>
                          <a:gd name="connsiteX20" fmla="*/ 4413261 w 7317714"/>
                          <a:gd name="connsiteY20" fmla="*/ 2797347 h 3178346"/>
                          <a:gd name="connsiteX21" fmla="*/ 4627008 w 7317714"/>
                          <a:gd name="connsiteY21" fmla="*/ 3086568 h 3178346"/>
                          <a:gd name="connsiteX22" fmla="*/ 4878476 w 7317714"/>
                          <a:gd name="connsiteY22" fmla="*/ 3162017 h 3178346"/>
                          <a:gd name="connsiteX23" fmla="*/ 5205384 w 7317714"/>
                          <a:gd name="connsiteY23" fmla="*/ 3174592 h 3178346"/>
                          <a:gd name="connsiteX24" fmla="*/ 5708320 w 7317714"/>
                          <a:gd name="connsiteY24" fmla="*/ 3111717 h 3178346"/>
                          <a:gd name="connsiteX25" fmla="*/ 5984935 w 7317714"/>
                          <a:gd name="connsiteY25" fmla="*/ 3011119 h 3178346"/>
                          <a:gd name="connsiteX26" fmla="*/ 6324416 w 7317714"/>
                          <a:gd name="connsiteY26" fmla="*/ 2923095 h 3178346"/>
                          <a:gd name="connsiteX27" fmla="*/ 6789632 w 7317714"/>
                          <a:gd name="connsiteY27" fmla="*/ 2872796 h 3178346"/>
                          <a:gd name="connsiteX28" fmla="*/ 7317714 w 7317714"/>
                          <a:gd name="connsiteY28" fmla="*/ 2847646 h 31783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7317714" h="3178346">
                            <a:moveTo>
                              <a:pt x="0" y="2872796"/>
                            </a:moveTo>
                            <a:lnTo>
                              <a:pt x="427495" y="2872796"/>
                            </a:lnTo>
                            <a:cubicBezTo>
                              <a:pt x="559516" y="2874892"/>
                              <a:pt x="691537" y="2876987"/>
                              <a:pt x="792124" y="2885370"/>
                            </a:cubicBezTo>
                            <a:cubicBezTo>
                              <a:pt x="892711" y="2893753"/>
                              <a:pt x="953482" y="2904233"/>
                              <a:pt x="1031018" y="2923095"/>
                            </a:cubicBezTo>
                            <a:cubicBezTo>
                              <a:pt x="1108554" y="2941957"/>
                              <a:pt x="1175612" y="2973394"/>
                              <a:pt x="1257339" y="2998544"/>
                            </a:cubicBezTo>
                            <a:cubicBezTo>
                              <a:pt x="1339066" y="3023694"/>
                              <a:pt x="1399837" y="3046748"/>
                              <a:pt x="1521380" y="3073993"/>
                            </a:cubicBezTo>
                            <a:cubicBezTo>
                              <a:pt x="1642923" y="3101238"/>
                              <a:pt x="1829429" y="3147346"/>
                              <a:pt x="1986596" y="3162017"/>
                            </a:cubicBezTo>
                            <a:cubicBezTo>
                              <a:pt x="2143763" y="3176688"/>
                              <a:pt x="2355416" y="3172496"/>
                              <a:pt x="2464385" y="3162017"/>
                            </a:cubicBezTo>
                            <a:cubicBezTo>
                              <a:pt x="2573354" y="3151538"/>
                              <a:pt x="2588023" y="3128484"/>
                              <a:pt x="2640412" y="3099143"/>
                            </a:cubicBezTo>
                            <a:cubicBezTo>
                              <a:pt x="2692801" y="3069802"/>
                              <a:pt x="2726331" y="3048843"/>
                              <a:pt x="2778720" y="2985969"/>
                            </a:cubicBezTo>
                            <a:cubicBezTo>
                              <a:pt x="2831109" y="2923095"/>
                              <a:pt x="2891880" y="2879083"/>
                              <a:pt x="2954747" y="2721898"/>
                            </a:cubicBezTo>
                            <a:cubicBezTo>
                              <a:pt x="3017614" y="2564713"/>
                              <a:pt x="3080481" y="2315312"/>
                              <a:pt x="3155921" y="2042857"/>
                            </a:cubicBezTo>
                            <a:cubicBezTo>
                              <a:pt x="3231361" y="1770402"/>
                              <a:pt x="3336140" y="1380582"/>
                              <a:pt x="3407389" y="1087169"/>
                            </a:cubicBezTo>
                            <a:cubicBezTo>
                              <a:pt x="3478638" y="793756"/>
                              <a:pt x="3545697" y="454236"/>
                              <a:pt x="3583417" y="282380"/>
                            </a:cubicBezTo>
                            <a:cubicBezTo>
                              <a:pt x="3621137" y="110524"/>
                              <a:pt x="3621137" y="102141"/>
                              <a:pt x="3633710" y="56033"/>
                            </a:cubicBezTo>
                            <a:cubicBezTo>
                              <a:pt x="3646283" y="9925"/>
                              <a:pt x="3646284" y="-11032"/>
                              <a:pt x="3658857" y="5734"/>
                            </a:cubicBezTo>
                            <a:cubicBezTo>
                              <a:pt x="3671430" y="22500"/>
                              <a:pt x="3669335" y="-8936"/>
                              <a:pt x="3709151" y="156632"/>
                            </a:cubicBezTo>
                            <a:cubicBezTo>
                              <a:pt x="3748967" y="322200"/>
                              <a:pt x="3830694" y="716211"/>
                              <a:pt x="3897752" y="999145"/>
                            </a:cubicBezTo>
                            <a:cubicBezTo>
                              <a:pt x="3964810" y="1282079"/>
                              <a:pt x="4052823" y="1617408"/>
                              <a:pt x="4111499" y="1854234"/>
                            </a:cubicBezTo>
                            <a:cubicBezTo>
                              <a:pt x="4170175" y="2091060"/>
                              <a:pt x="4199513" y="2262917"/>
                              <a:pt x="4249807" y="2420102"/>
                            </a:cubicBezTo>
                            <a:cubicBezTo>
                              <a:pt x="4300101" y="2577287"/>
                              <a:pt x="4350394" y="2686269"/>
                              <a:pt x="4413261" y="2797347"/>
                            </a:cubicBezTo>
                            <a:cubicBezTo>
                              <a:pt x="4476128" y="2908425"/>
                              <a:pt x="4549472" y="3025790"/>
                              <a:pt x="4627008" y="3086568"/>
                            </a:cubicBezTo>
                            <a:cubicBezTo>
                              <a:pt x="4704544" y="3147346"/>
                              <a:pt x="4782080" y="3147346"/>
                              <a:pt x="4878476" y="3162017"/>
                            </a:cubicBezTo>
                            <a:cubicBezTo>
                              <a:pt x="4974872" y="3176688"/>
                              <a:pt x="5067077" y="3182975"/>
                              <a:pt x="5205384" y="3174592"/>
                            </a:cubicBezTo>
                            <a:cubicBezTo>
                              <a:pt x="5343691" y="3166209"/>
                              <a:pt x="5578395" y="3138962"/>
                              <a:pt x="5708320" y="3111717"/>
                            </a:cubicBezTo>
                            <a:cubicBezTo>
                              <a:pt x="5838245" y="3084472"/>
                              <a:pt x="5882252" y="3042556"/>
                              <a:pt x="5984935" y="3011119"/>
                            </a:cubicBezTo>
                            <a:cubicBezTo>
                              <a:pt x="6087618" y="2979682"/>
                              <a:pt x="6190300" y="2946149"/>
                              <a:pt x="6324416" y="2923095"/>
                            </a:cubicBezTo>
                            <a:cubicBezTo>
                              <a:pt x="6458532" y="2900041"/>
                              <a:pt x="6624082" y="2885371"/>
                              <a:pt x="6789632" y="2872796"/>
                            </a:cubicBezTo>
                            <a:cubicBezTo>
                              <a:pt x="6955182" y="2860221"/>
                              <a:pt x="7317714" y="2847646"/>
                              <a:pt x="7317714" y="2847646"/>
                            </a:cubicBezTo>
                          </a:path>
                        </a:pathLst>
                      </a:custGeom>
                      <a:ln w="38100" cmpd="sng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82" name="Rectangle 181"/>
                  <p:cNvSpPr/>
                  <p:nvPr/>
                </p:nvSpPr>
                <p:spPr>
                  <a:xfrm>
                    <a:off x="5767283" y="622858"/>
                    <a:ext cx="1644550" cy="6696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>
                  <a:xfrm>
                    <a:off x="955547" y="727420"/>
                    <a:ext cx="2634019" cy="6696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84" name="Rectangle 183"/>
                  <p:cNvSpPr/>
                  <p:nvPr/>
                </p:nvSpPr>
                <p:spPr>
                  <a:xfrm>
                    <a:off x="934838" y="5089634"/>
                    <a:ext cx="3147159" cy="77881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187" name="Freeform 186"/>
                <p:cNvSpPr/>
                <p:nvPr/>
              </p:nvSpPr>
              <p:spPr>
                <a:xfrm>
                  <a:off x="988279" y="2994981"/>
                  <a:ext cx="2600891" cy="807122"/>
                </a:xfrm>
                <a:custGeom>
                  <a:avLst/>
                  <a:gdLst>
                    <a:gd name="connsiteX0" fmla="*/ 0 w 7256885"/>
                    <a:gd name="connsiteY0" fmla="*/ 235443 h 2283962"/>
                    <a:gd name="connsiteX1" fmla="*/ 285091 w 7256885"/>
                    <a:gd name="connsiteY1" fmla="*/ 235443 h 2283962"/>
                    <a:gd name="connsiteX2" fmla="*/ 570183 w 7256885"/>
                    <a:gd name="connsiteY2" fmla="*/ 196569 h 2283962"/>
                    <a:gd name="connsiteX3" fmla="*/ 881193 w 7256885"/>
                    <a:gd name="connsiteY3" fmla="*/ 222485 h 2283962"/>
                    <a:gd name="connsiteX4" fmla="*/ 1282913 w 7256885"/>
                    <a:gd name="connsiteY4" fmla="*/ 131779 h 2283962"/>
                    <a:gd name="connsiteX5" fmla="*/ 1477294 w 7256885"/>
                    <a:gd name="connsiteY5" fmla="*/ 79947 h 2283962"/>
                    <a:gd name="connsiteX6" fmla="*/ 1775345 w 7256885"/>
                    <a:gd name="connsiteY6" fmla="*/ 79947 h 2283962"/>
                    <a:gd name="connsiteX7" fmla="*/ 1943808 w 7256885"/>
                    <a:gd name="connsiteY7" fmla="*/ 66990 h 2283962"/>
                    <a:gd name="connsiteX8" fmla="*/ 2280735 w 7256885"/>
                    <a:gd name="connsiteY8" fmla="*/ 2200 h 2283962"/>
                    <a:gd name="connsiteX9" fmla="*/ 2513992 w 7256885"/>
                    <a:gd name="connsiteY9" fmla="*/ 15158 h 2283962"/>
                    <a:gd name="connsiteX10" fmla="*/ 2617662 w 7256885"/>
                    <a:gd name="connsiteY10" fmla="*/ 15158 h 2283962"/>
                    <a:gd name="connsiteX11" fmla="*/ 2863878 w 7256885"/>
                    <a:gd name="connsiteY11" fmla="*/ 183611 h 2283962"/>
                    <a:gd name="connsiteX12" fmla="*/ 3097135 w 7256885"/>
                    <a:gd name="connsiteY12" fmla="*/ 585308 h 2283962"/>
                    <a:gd name="connsiteX13" fmla="*/ 3304474 w 7256885"/>
                    <a:gd name="connsiteY13" fmla="*/ 1090668 h 2283962"/>
                    <a:gd name="connsiteX14" fmla="*/ 3421103 w 7256885"/>
                    <a:gd name="connsiteY14" fmla="*/ 1479407 h 2283962"/>
                    <a:gd name="connsiteX15" fmla="*/ 3563649 w 7256885"/>
                    <a:gd name="connsiteY15" fmla="*/ 1997725 h 2283962"/>
                    <a:gd name="connsiteX16" fmla="*/ 3641401 w 7256885"/>
                    <a:gd name="connsiteY16" fmla="*/ 2282801 h 2283962"/>
                    <a:gd name="connsiteX17" fmla="*/ 3719153 w 7256885"/>
                    <a:gd name="connsiteY17" fmla="*/ 2075473 h 2283962"/>
                    <a:gd name="connsiteX18" fmla="*/ 3861699 w 7256885"/>
                    <a:gd name="connsiteY18" fmla="*/ 1544197 h 2283962"/>
                    <a:gd name="connsiteX19" fmla="*/ 4004245 w 7256885"/>
                    <a:gd name="connsiteY19" fmla="*/ 1025879 h 2283962"/>
                    <a:gd name="connsiteX20" fmla="*/ 4120874 w 7256885"/>
                    <a:gd name="connsiteY20" fmla="*/ 701930 h 2283962"/>
                    <a:gd name="connsiteX21" fmla="*/ 4263420 w 7256885"/>
                    <a:gd name="connsiteY21" fmla="*/ 429812 h 2283962"/>
                    <a:gd name="connsiteX22" fmla="*/ 4393007 w 7256885"/>
                    <a:gd name="connsiteY22" fmla="*/ 235443 h 2283962"/>
                    <a:gd name="connsiteX23" fmla="*/ 4535553 w 7256885"/>
                    <a:gd name="connsiteY23" fmla="*/ 105863 h 2283962"/>
                    <a:gd name="connsiteX24" fmla="*/ 4781769 w 7256885"/>
                    <a:gd name="connsiteY24" fmla="*/ 54032 h 2283962"/>
                    <a:gd name="connsiteX25" fmla="*/ 4950232 w 7256885"/>
                    <a:gd name="connsiteY25" fmla="*/ 54032 h 2283962"/>
                    <a:gd name="connsiteX26" fmla="*/ 5157572 w 7256885"/>
                    <a:gd name="connsiteY26" fmla="*/ 54032 h 2283962"/>
                    <a:gd name="connsiteX27" fmla="*/ 5520416 w 7256885"/>
                    <a:gd name="connsiteY27" fmla="*/ 54032 h 2283962"/>
                    <a:gd name="connsiteX28" fmla="*/ 5753673 w 7256885"/>
                    <a:gd name="connsiteY28" fmla="*/ 79947 h 2283962"/>
                    <a:gd name="connsiteX29" fmla="*/ 6025806 w 7256885"/>
                    <a:gd name="connsiteY29" fmla="*/ 157695 h 2283962"/>
                    <a:gd name="connsiteX30" fmla="*/ 6284981 w 7256885"/>
                    <a:gd name="connsiteY30" fmla="*/ 222485 h 2283962"/>
                    <a:gd name="connsiteX31" fmla="*/ 6608949 w 7256885"/>
                    <a:gd name="connsiteY31" fmla="*/ 222485 h 2283962"/>
                    <a:gd name="connsiteX32" fmla="*/ 6958835 w 7256885"/>
                    <a:gd name="connsiteY32" fmla="*/ 235443 h 2283962"/>
                    <a:gd name="connsiteX33" fmla="*/ 7256885 w 7256885"/>
                    <a:gd name="connsiteY33" fmla="*/ 261359 h 2283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7256885" h="2283962">
                      <a:moveTo>
                        <a:pt x="0" y="235443"/>
                      </a:moveTo>
                      <a:cubicBezTo>
                        <a:pt x="95030" y="238682"/>
                        <a:pt x="190061" y="241922"/>
                        <a:pt x="285091" y="235443"/>
                      </a:cubicBezTo>
                      <a:cubicBezTo>
                        <a:pt x="380121" y="228964"/>
                        <a:pt x="470833" y="198729"/>
                        <a:pt x="570183" y="196569"/>
                      </a:cubicBezTo>
                      <a:cubicBezTo>
                        <a:pt x="669533" y="194409"/>
                        <a:pt x="762405" y="233283"/>
                        <a:pt x="881193" y="222485"/>
                      </a:cubicBezTo>
                      <a:cubicBezTo>
                        <a:pt x="999981" y="211687"/>
                        <a:pt x="1183563" y="155535"/>
                        <a:pt x="1282913" y="131779"/>
                      </a:cubicBezTo>
                      <a:cubicBezTo>
                        <a:pt x="1382263" y="108023"/>
                        <a:pt x="1395222" y="88586"/>
                        <a:pt x="1477294" y="79947"/>
                      </a:cubicBezTo>
                      <a:cubicBezTo>
                        <a:pt x="1559366" y="71308"/>
                        <a:pt x="1697593" y="82107"/>
                        <a:pt x="1775345" y="79947"/>
                      </a:cubicBezTo>
                      <a:cubicBezTo>
                        <a:pt x="1853097" y="77787"/>
                        <a:pt x="1859576" y="79948"/>
                        <a:pt x="1943808" y="66990"/>
                      </a:cubicBezTo>
                      <a:cubicBezTo>
                        <a:pt x="2028040" y="54032"/>
                        <a:pt x="2185704" y="10839"/>
                        <a:pt x="2280735" y="2200"/>
                      </a:cubicBezTo>
                      <a:cubicBezTo>
                        <a:pt x="2375766" y="-6439"/>
                        <a:pt x="2457838" y="12998"/>
                        <a:pt x="2513992" y="15158"/>
                      </a:cubicBezTo>
                      <a:cubicBezTo>
                        <a:pt x="2570146" y="17318"/>
                        <a:pt x="2559348" y="-12917"/>
                        <a:pt x="2617662" y="15158"/>
                      </a:cubicBezTo>
                      <a:cubicBezTo>
                        <a:pt x="2675976" y="43233"/>
                        <a:pt x="2783966" y="88586"/>
                        <a:pt x="2863878" y="183611"/>
                      </a:cubicBezTo>
                      <a:cubicBezTo>
                        <a:pt x="2943790" y="278636"/>
                        <a:pt x="3023702" y="434132"/>
                        <a:pt x="3097135" y="585308"/>
                      </a:cubicBezTo>
                      <a:cubicBezTo>
                        <a:pt x="3170568" y="736484"/>
                        <a:pt x="3250479" y="941652"/>
                        <a:pt x="3304474" y="1090668"/>
                      </a:cubicBezTo>
                      <a:cubicBezTo>
                        <a:pt x="3358469" y="1239685"/>
                        <a:pt x="3377907" y="1328231"/>
                        <a:pt x="3421103" y="1479407"/>
                      </a:cubicBezTo>
                      <a:cubicBezTo>
                        <a:pt x="3464299" y="1630583"/>
                        <a:pt x="3526933" y="1863826"/>
                        <a:pt x="3563649" y="1997725"/>
                      </a:cubicBezTo>
                      <a:cubicBezTo>
                        <a:pt x="3600365" y="2131624"/>
                        <a:pt x="3615484" y="2269843"/>
                        <a:pt x="3641401" y="2282801"/>
                      </a:cubicBezTo>
                      <a:cubicBezTo>
                        <a:pt x="3667318" y="2295759"/>
                        <a:pt x="3682437" y="2198574"/>
                        <a:pt x="3719153" y="2075473"/>
                      </a:cubicBezTo>
                      <a:cubicBezTo>
                        <a:pt x="3755869" y="1952372"/>
                        <a:pt x="3814184" y="1719129"/>
                        <a:pt x="3861699" y="1544197"/>
                      </a:cubicBezTo>
                      <a:cubicBezTo>
                        <a:pt x="3909214" y="1369265"/>
                        <a:pt x="3961049" y="1166257"/>
                        <a:pt x="4004245" y="1025879"/>
                      </a:cubicBezTo>
                      <a:cubicBezTo>
                        <a:pt x="4047441" y="885501"/>
                        <a:pt x="4077678" y="801274"/>
                        <a:pt x="4120874" y="701930"/>
                      </a:cubicBezTo>
                      <a:cubicBezTo>
                        <a:pt x="4164070" y="602586"/>
                        <a:pt x="4218065" y="507560"/>
                        <a:pt x="4263420" y="429812"/>
                      </a:cubicBezTo>
                      <a:cubicBezTo>
                        <a:pt x="4308776" y="352064"/>
                        <a:pt x="4347652" y="289435"/>
                        <a:pt x="4393007" y="235443"/>
                      </a:cubicBezTo>
                      <a:cubicBezTo>
                        <a:pt x="4438363" y="181451"/>
                        <a:pt x="4470759" y="136098"/>
                        <a:pt x="4535553" y="105863"/>
                      </a:cubicBezTo>
                      <a:cubicBezTo>
                        <a:pt x="4600347" y="75628"/>
                        <a:pt x="4712656" y="62670"/>
                        <a:pt x="4781769" y="54032"/>
                      </a:cubicBezTo>
                      <a:cubicBezTo>
                        <a:pt x="4850882" y="45394"/>
                        <a:pt x="4950232" y="54032"/>
                        <a:pt x="4950232" y="54032"/>
                      </a:cubicBezTo>
                      <a:lnTo>
                        <a:pt x="5157572" y="54032"/>
                      </a:lnTo>
                      <a:cubicBezTo>
                        <a:pt x="5252603" y="54032"/>
                        <a:pt x="5421066" y="49713"/>
                        <a:pt x="5520416" y="54032"/>
                      </a:cubicBezTo>
                      <a:cubicBezTo>
                        <a:pt x="5619766" y="58351"/>
                        <a:pt x="5669441" y="62670"/>
                        <a:pt x="5753673" y="79947"/>
                      </a:cubicBezTo>
                      <a:cubicBezTo>
                        <a:pt x="5837905" y="97224"/>
                        <a:pt x="5937255" y="133939"/>
                        <a:pt x="6025806" y="157695"/>
                      </a:cubicBezTo>
                      <a:cubicBezTo>
                        <a:pt x="6114357" y="181451"/>
                        <a:pt x="6187791" y="211687"/>
                        <a:pt x="6284981" y="222485"/>
                      </a:cubicBezTo>
                      <a:cubicBezTo>
                        <a:pt x="6382171" y="233283"/>
                        <a:pt x="6496640" y="220325"/>
                        <a:pt x="6608949" y="222485"/>
                      </a:cubicBezTo>
                      <a:cubicBezTo>
                        <a:pt x="6721258" y="224645"/>
                        <a:pt x="6850846" y="228964"/>
                        <a:pt x="6958835" y="235443"/>
                      </a:cubicBezTo>
                      <a:cubicBezTo>
                        <a:pt x="7066824" y="241922"/>
                        <a:pt x="7256885" y="261359"/>
                        <a:pt x="7256885" y="261359"/>
                      </a:cubicBezTo>
                    </a:path>
                  </a:pathLst>
                </a:custGeom>
                <a:ln w="38100" cmpd="sng">
                  <a:solidFill>
                    <a:srgbClr val="FFFF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Freeform 189"/>
                <p:cNvSpPr/>
                <p:nvPr/>
              </p:nvSpPr>
              <p:spPr>
                <a:xfrm>
                  <a:off x="1011502" y="2977686"/>
                  <a:ext cx="2582313" cy="682053"/>
                </a:xfrm>
                <a:custGeom>
                  <a:avLst/>
                  <a:gdLst>
                    <a:gd name="connsiteX0" fmla="*/ 0 w 7114339"/>
                    <a:gd name="connsiteY0" fmla="*/ 336216 h 1930045"/>
                    <a:gd name="connsiteX1" fmla="*/ 323968 w 7114339"/>
                    <a:gd name="connsiteY1" fmla="*/ 310300 h 1930045"/>
                    <a:gd name="connsiteX2" fmla="*/ 609060 w 7114339"/>
                    <a:gd name="connsiteY2" fmla="*/ 310300 h 1930045"/>
                    <a:gd name="connsiteX3" fmla="*/ 868234 w 7114339"/>
                    <a:gd name="connsiteY3" fmla="*/ 310300 h 1930045"/>
                    <a:gd name="connsiteX4" fmla="*/ 1269955 w 7114339"/>
                    <a:gd name="connsiteY4" fmla="*/ 284384 h 1930045"/>
                    <a:gd name="connsiteX5" fmla="*/ 1827180 w 7114339"/>
                    <a:gd name="connsiteY5" fmla="*/ 219594 h 1930045"/>
                    <a:gd name="connsiteX6" fmla="*/ 2112272 w 7114339"/>
                    <a:gd name="connsiteY6" fmla="*/ 232552 h 1930045"/>
                    <a:gd name="connsiteX7" fmla="*/ 2578786 w 7114339"/>
                    <a:gd name="connsiteY7" fmla="*/ 375090 h 1930045"/>
                    <a:gd name="connsiteX8" fmla="*/ 2786125 w 7114339"/>
                    <a:gd name="connsiteY8" fmla="*/ 530585 h 1930045"/>
                    <a:gd name="connsiteX9" fmla="*/ 3032341 w 7114339"/>
                    <a:gd name="connsiteY9" fmla="*/ 880450 h 1930045"/>
                    <a:gd name="connsiteX10" fmla="*/ 3265598 w 7114339"/>
                    <a:gd name="connsiteY10" fmla="*/ 1269189 h 1930045"/>
                    <a:gd name="connsiteX11" fmla="*/ 3408144 w 7114339"/>
                    <a:gd name="connsiteY11" fmla="*/ 1619054 h 1930045"/>
                    <a:gd name="connsiteX12" fmla="*/ 3563649 w 7114339"/>
                    <a:gd name="connsiteY12" fmla="*/ 1930045 h 1930045"/>
                    <a:gd name="connsiteX13" fmla="*/ 3654360 w 7114339"/>
                    <a:gd name="connsiteY13" fmla="*/ 1619054 h 1930045"/>
                    <a:gd name="connsiteX14" fmla="*/ 3745071 w 7114339"/>
                    <a:gd name="connsiteY14" fmla="*/ 1139609 h 1930045"/>
                    <a:gd name="connsiteX15" fmla="*/ 3926493 w 7114339"/>
                    <a:gd name="connsiteY15" fmla="*/ 711997 h 1930045"/>
                    <a:gd name="connsiteX16" fmla="*/ 4069039 w 7114339"/>
                    <a:gd name="connsiteY16" fmla="*/ 310300 h 1930045"/>
                    <a:gd name="connsiteX17" fmla="*/ 4198626 w 7114339"/>
                    <a:gd name="connsiteY17" fmla="*/ 128888 h 1930045"/>
                    <a:gd name="connsiteX18" fmla="*/ 4341172 w 7114339"/>
                    <a:gd name="connsiteY18" fmla="*/ 12267 h 1930045"/>
                    <a:gd name="connsiteX19" fmla="*/ 4548512 w 7114339"/>
                    <a:gd name="connsiteY19" fmla="*/ 12267 h 1930045"/>
                    <a:gd name="connsiteX20" fmla="*/ 4807686 w 7114339"/>
                    <a:gd name="connsiteY20" fmla="*/ 90015 h 1930045"/>
                    <a:gd name="connsiteX21" fmla="*/ 5157572 w 7114339"/>
                    <a:gd name="connsiteY21" fmla="*/ 154804 h 1930045"/>
                    <a:gd name="connsiteX22" fmla="*/ 5377870 w 7114339"/>
                    <a:gd name="connsiteY22" fmla="*/ 193678 h 1930045"/>
                    <a:gd name="connsiteX23" fmla="*/ 5546334 w 7114339"/>
                    <a:gd name="connsiteY23" fmla="*/ 245510 h 1930045"/>
                    <a:gd name="connsiteX24" fmla="*/ 5818467 w 7114339"/>
                    <a:gd name="connsiteY24" fmla="*/ 323258 h 1930045"/>
                    <a:gd name="connsiteX25" fmla="*/ 6064683 w 7114339"/>
                    <a:gd name="connsiteY25" fmla="*/ 375090 h 1930045"/>
                    <a:gd name="connsiteX26" fmla="*/ 6414568 w 7114339"/>
                    <a:gd name="connsiteY26" fmla="*/ 401006 h 1930045"/>
                    <a:gd name="connsiteX27" fmla="*/ 6816289 w 7114339"/>
                    <a:gd name="connsiteY27" fmla="*/ 388048 h 1930045"/>
                    <a:gd name="connsiteX28" fmla="*/ 7114339 w 7114339"/>
                    <a:gd name="connsiteY28" fmla="*/ 375090 h 1930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7114339" h="1930045">
                      <a:moveTo>
                        <a:pt x="0" y="336216"/>
                      </a:moveTo>
                      <a:cubicBezTo>
                        <a:pt x="111229" y="325417"/>
                        <a:pt x="222458" y="314619"/>
                        <a:pt x="323968" y="310300"/>
                      </a:cubicBezTo>
                      <a:cubicBezTo>
                        <a:pt x="425478" y="305981"/>
                        <a:pt x="609060" y="310300"/>
                        <a:pt x="609060" y="310300"/>
                      </a:cubicBezTo>
                      <a:cubicBezTo>
                        <a:pt x="699771" y="310300"/>
                        <a:pt x="758085" y="314619"/>
                        <a:pt x="868234" y="310300"/>
                      </a:cubicBezTo>
                      <a:cubicBezTo>
                        <a:pt x="978383" y="305981"/>
                        <a:pt x="1110131" y="299502"/>
                        <a:pt x="1269955" y="284384"/>
                      </a:cubicBezTo>
                      <a:cubicBezTo>
                        <a:pt x="1429779" y="269266"/>
                        <a:pt x="1686794" y="228233"/>
                        <a:pt x="1827180" y="219594"/>
                      </a:cubicBezTo>
                      <a:cubicBezTo>
                        <a:pt x="1967566" y="210955"/>
                        <a:pt x="1987004" y="206636"/>
                        <a:pt x="2112272" y="232552"/>
                      </a:cubicBezTo>
                      <a:cubicBezTo>
                        <a:pt x="2237540" y="258468"/>
                        <a:pt x="2466477" y="325418"/>
                        <a:pt x="2578786" y="375090"/>
                      </a:cubicBezTo>
                      <a:cubicBezTo>
                        <a:pt x="2691095" y="424762"/>
                        <a:pt x="2710533" y="446358"/>
                        <a:pt x="2786125" y="530585"/>
                      </a:cubicBezTo>
                      <a:cubicBezTo>
                        <a:pt x="2861718" y="614812"/>
                        <a:pt x="2952429" y="757349"/>
                        <a:pt x="3032341" y="880450"/>
                      </a:cubicBezTo>
                      <a:cubicBezTo>
                        <a:pt x="3112253" y="1003551"/>
                        <a:pt x="3202964" y="1146088"/>
                        <a:pt x="3265598" y="1269189"/>
                      </a:cubicBezTo>
                      <a:cubicBezTo>
                        <a:pt x="3328232" y="1392290"/>
                        <a:pt x="3358469" y="1508911"/>
                        <a:pt x="3408144" y="1619054"/>
                      </a:cubicBezTo>
                      <a:cubicBezTo>
                        <a:pt x="3457819" y="1729197"/>
                        <a:pt x="3522613" y="1930045"/>
                        <a:pt x="3563649" y="1930045"/>
                      </a:cubicBezTo>
                      <a:cubicBezTo>
                        <a:pt x="3604685" y="1930045"/>
                        <a:pt x="3624123" y="1750793"/>
                        <a:pt x="3654360" y="1619054"/>
                      </a:cubicBezTo>
                      <a:cubicBezTo>
                        <a:pt x="3684597" y="1487315"/>
                        <a:pt x="3699716" y="1290785"/>
                        <a:pt x="3745071" y="1139609"/>
                      </a:cubicBezTo>
                      <a:cubicBezTo>
                        <a:pt x="3790427" y="988433"/>
                        <a:pt x="3872498" y="850215"/>
                        <a:pt x="3926493" y="711997"/>
                      </a:cubicBezTo>
                      <a:cubicBezTo>
                        <a:pt x="3980488" y="573779"/>
                        <a:pt x="4023684" y="407485"/>
                        <a:pt x="4069039" y="310300"/>
                      </a:cubicBezTo>
                      <a:cubicBezTo>
                        <a:pt x="4114394" y="213115"/>
                        <a:pt x="4153271" y="178560"/>
                        <a:pt x="4198626" y="128888"/>
                      </a:cubicBezTo>
                      <a:cubicBezTo>
                        <a:pt x="4243982" y="79216"/>
                        <a:pt x="4282858" y="31704"/>
                        <a:pt x="4341172" y="12267"/>
                      </a:cubicBezTo>
                      <a:cubicBezTo>
                        <a:pt x="4399486" y="-7170"/>
                        <a:pt x="4470760" y="-691"/>
                        <a:pt x="4548512" y="12267"/>
                      </a:cubicBezTo>
                      <a:cubicBezTo>
                        <a:pt x="4626264" y="25225"/>
                        <a:pt x="4706176" y="66259"/>
                        <a:pt x="4807686" y="90015"/>
                      </a:cubicBezTo>
                      <a:cubicBezTo>
                        <a:pt x="4909196" y="113771"/>
                        <a:pt x="5157572" y="154804"/>
                        <a:pt x="5157572" y="154804"/>
                      </a:cubicBezTo>
                      <a:cubicBezTo>
                        <a:pt x="5252603" y="172081"/>
                        <a:pt x="5313076" y="178560"/>
                        <a:pt x="5377870" y="193678"/>
                      </a:cubicBezTo>
                      <a:cubicBezTo>
                        <a:pt x="5442664" y="208796"/>
                        <a:pt x="5546334" y="245510"/>
                        <a:pt x="5546334" y="245510"/>
                      </a:cubicBezTo>
                      <a:cubicBezTo>
                        <a:pt x="5619767" y="267107"/>
                        <a:pt x="5732075" y="301661"/>
                        <a:pt x="5818467" y="323258"/>
                      </a:cubicBezTo>
                      <a:cubicBezTo>
                        <a:pt x="5904859" y="344855"/>
                        <a:pt x="5965333" y="362132"/>
                        <a:pt x="6064683" y="375090"/>
                      </a:cubicBezTo>
                      <a:cubicBezTo>
                        <a:pt x="6164033" y="388048"/>
                        <a:pt x="6289300" y="398846"/>
                        <a:pt x="6414568" y="401006"/>
                      </a:cubicBezTo>
                      <a:cubicBezTo>
                        <a:pt x="6539836" y="403166"/>
                        <a:pt x="6816289" y="388048"/>
                        <a:pt x="6816289" y="388048"/>
                      </a:cubicBezTo>
                      <a:lnTo>
                        <a:pt x="7114339" y="375090"/>
                      </a:lnTo>
                    </a:path>
                  </a:pathLst>
                </a:custGeom>
                <a:ln w="38100" cmpd="sng">
                  <a:solidFill>
                    <a:srgbClr val="00F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3" name="Freeform 222"/>
              <p:cNvSpPr/>
              <p:nvPr/>
            </p:nvSpPr>
            <p:spPr>
              <a:xfrm>
                <a:off x="-151763" y="3231995"/>
                <a:ext cx="7624710" cy="2425230"/>
              </a:xfrm>
              <a:custGeom>
                <a:avLst/>
                <a:gdLst>
                  <a:gd name="connsiteX0" fmla="*/ 0 w 7305141"/>
                  <a:gd name="connsiteY0" fmla="*/ 339521 h 2238371"/>
                  <a:gd name="connsiteX1" fmla="*/ 402349 w 7305141"/>
                  <a:gd name="connsiteY1" fmla="*/ 301796 h 2238371"/>
                  <a:gd name="connsiteX2" fmla="*/ 578376 w 7305141"/>
                  <a:gd name="connsiteY2" fmla="*/ 289221 h 2238371"/>
                  <a:gd name="connsiteX3" fmla="*/ 955578 w 7305141"/>
                  <a:gd name="connsiteY3" fmla="*/ 314371 h 2238371"/>
                  <a:gd name="connsiteX4" fmla="*/ 1383073 w 7305141"/>
                  <a:gd name="connsiteY4" fmla="*/ 289221 h 2238371"/>
                  <a:gd name="connsiteX5" fmla="*/ 1898582 w 7305141"/>
                  <a:gd name="connsiteY5" fmla="*/ 201198 h 2238371"/>
                  <a:gd name="connsiteX6" fmla="*/ 2313504 w 7305141"/>
                  <a:gd name="connsiteY6" fmla="*/ 213772 h 2238371"/>
                  <a:gd name="connsiteX7" fmla="*/ 2665559 w 7305141"/>
                  <a:gd name="connsiteY7" fmla="*/ 301796 h 2238371"/>
                  <a:gd name="connsiteX8" fmla="*/ 2917027 w 7305141"/>
                  <a:gd name="connsiteY8" fmla="*/ 465269 h 2238371"/>
                  <a:gd name="connsiteX9" fmla="*/ 3118201 w 7305141"/>
                  <a:gd name="connsiteY9" fmla="*/ 829939 h 2238371"/>
                  <a:gd name="connsiteX10" fmla="*/ 3306802 w 7305141"/>
                  <a:gd name="connsiteY10" fmla="*/ 1232334 h 2238371"/>
                  <a:gd name="connsiteX11" fmla="*/ 3432536 w 7305141"/>
                  <a:gd name="connsiteY11" fmla="*/ 1622154 h 2238371"/>
                  <a:gd name="connsiteX12" fmla="*/ 3608564 w 7305141"/>
                  <a:gd name="connsiteY12" fmla="*/ 2074848 h 2238371"/>
                  <a:gd name="connsiteX13" fmla="*/ 3684004 w 7305141"/>
                  <a:gd name="connsiteY13" fmla="*/ 2238321 h 2238371"/>
                  <a:gd name="connsiteX14" fmla="*/ 3746871 w 7305141"/>
                  <a:gd name="connsiteY14" fmla="*/ 2062273 h 2238371"/>
                  <a:gd name="connsiteX15" fmla="*/ 3897752 w 7305141"/>
                  <a:gd name="connsiteY15" fmla="*/ 1383232 h 2238371"/>
                  <a:gd name="connsiteX16" fmla="*/ 4086353 w 7305141"/>
                  <a:gd name="connsiteY16" fmla="*/ 767065 h 2238371"/>
                  <a:gd name="connsiteX17" fmla="*/ 4237233 w 7305141"/>
                  <a:gd name="connsiteY17" fmla="*/ 364670 h 2238371"/>
                  <a:gd name="connsiteX18" fmla="*/ 4362967 w 7305141"/>
                  <a:gd name="connsiteY18" fmla="*/ 176048 h 2238371"/>
                  <a:gd name="connsiteX19" fmla="*/ 4488701 w 7305141"/>
                  <a:gd name="connsiteY19" fmla="*/ 37725 h 2238371"/>
                  <a:gd name="connsiteX20" fmla="*/ 4652155 w 7305141"/>
                  <a:gd name="connsiteY20" fmla="*/ 0 h 2238371"/>
                  <a:gd name="connsiteX21" fmla="*/ 4815609 w 7305141"/>
                  <a:gd name="connsiteY21" fmla="*/ 37725 h 2238371"/>
                  <a:gd name="connsiteX22" fmla="*/ 5029357 w 7305141"/>
                  <a:gd name="connsiteY22" fmla="*/ 75449 h 2238371"/>
                  <a:gd name="connsiteX23" fmla="*/ 5343692 w 7305141"/>
                  <a:gd name="connsiteY23" fmla="*/ 138323 h 2238371"/>
                  <a:gd name="connsiteX24" fmla="*/ 5570013 w 7305141"/>
                  <a:gd name="connsiteY24" fmla="*/ 163473 h 2238371"/>
                  <a:gd name="connsiteX25" fmla="*/ 5984935 w 7305141"/>
                  <a:gd name="connsiteY25" fmla="*/ 289221 h 2238371"/>
                  <a:gd name="connsiteX26" fmla="*/ 6211256 w 7305141"/>
                  <a:gd name="connsiteY26" fmla="*/ 352096 h 2238371"/>
                  <a:gd name="connsiteX27" fmla="*/ 6550738 w 7305141"/>
                  <a:gd name="connsiteY27" fmla="*/ 377245 h 2238371"/>
                  <a:gd name="connsiteX28" fmla="*/ 7015953 w 7305141"/>
                  <a:gd name="connsiteY28" fmla="*/ 389820 h 2238371"/>
                  <a:gd name="connsiteX29" fmla="*/ 7305141 w 7305141"/>
                  <a:gd name="connsiteY29" fmla="*/ 389820 h 223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305141" h="2238371">
                    <a:moveTo>
                      <a:pt x="0" y="339521"/>
                    </a:moveTo>
                    <a:lnTo>
                      <a:pt x="402349" y="301796"/>
                    </a:lnTo>
                    <a:cubicBezTo>
                      <a:pt x="498745" y="293413"/>
                      <a:pt x="486171" y="287125"/>
                      <a:pt x="578376" y="289221"/>
                    </a:cubicBezTo>
                    <a:cubicBezTo>
                      <a:pt x="670581" y="291317"/>
                      <a:pt x="821462" y="314371"/>
                      <a:pt x="955578" y="314371"/>
                    </a:cubicBezTo>
                    <a:cubicBezTo>
                      <a:pt x="1089694" y="314371"/>
                      <a:pt x="1225906" y="308083"/>
                      <a:pt x="1383073" y="289221"/>
                    </a:cubicBezTo>
                    <a:cubicBezTo>
                      <a:pt x="1540240" y="270359"/>
                      <a:pt x="1743510" y="213773"/>
                      <a:pt x="1898582" y="201198"/>
                    </a:cubicBezTo>
                    <a:cubicBezTo>
                      <a:pt x="2053654" y="188623"/>
                      <a:pt x="2185675" y="197006"/>
                      <a:pt x="2313504" y="213772"/>
                    </a:cubicBezTo>
                    <a:cubicBezTo>
                      <a:pt x="2441333" y="230538"/>
                      <a:pt x="2564972" y="259880"/>
                      <a:pt x="2665559" y="301796"/>
                    </a:cubicBezTo>
                    <a:cubicBezTo>
                      <a:pt x="2766146" y="343712"/>
                      <a:pt x="2841587" y="377245"/>
                      <a:pt x="2917027" y="465269"/>
                    </a:cubicBezTo>
                    <a:cubicBezTo>
                      <a:pt x="2992467" y="553293"/>
                      <a:pt x="3053239" y="702095"/>
                      <a:pt x="3118201" y="829939"/>
                    </a:cubicBezTo>
                    <a:cubicBezTo>
                      <a:pt x="3183163" y="957783"/>
                      <a:pt x="3254413" y="1100298"/>
                      <a:pt x="3306802" y="1232334"/>
                    </a:cubicBezTo>
                    <a:cubicBezTo>
                      <a:pt x="3359191" y="1364370"/>
                      <a:pt x="3382242" y="1481735"/>
                      <a:pt x="3432536" y="1622154"/>
                    </a:cubicBezTo>
                    <a:cubicBezTo>
                      <a:pt x="3482830" y="1762573"/>
                      <a:pt x="3566653" y="1972154"/>
                      <a:pt x="3608564" y="2074848"/>
                    </a:cubicBezTo>
                    <a:cubicBezTo>
                      <a:pt x="3650475" y="2177542"/>
                      <a:pt x="3660953" y="2240417"/>
                      <a:pt x="3684004" y="2238321"/>
                    </a:cubicBezTo>
                    <a:cubicBezTo>
                      <a:pt x="3707055" y="2236225"/>
                      <a:pt x="3711246" y="2204788"/>
                      <a:pt x="3746871" y="2062273"/>
                    </a:cubicBezTo>
                    <a:cubicBezTo>
                      <a:pt x="3782496" y="1919758"/>
                      <a:pt x="3841172" y="1599100"/>
                      <a:pt x="3897752" y="1383232"/>
                    </a:cubicBezTo>
                    <a:cubicBezTo>
                      <a:pt x="3954332" y="1167364"/>
                      <a:pt x="4029773" y="936825"/>
                      <a:pt x="4086353" y="767065"/>
                    </a:cubicBezTo>
                    <a:cubicBezTo>
                      <a:pt x="4142933" y="597305"/>
                      <a:pt x="4191131" y="463173"/>
                      <a:pt x="4237233" y="364670"/>
                    </a:cubicBezTo>
                    <a:cubicBezTo>
                      <a:pt x="4283335" y="266167"/>
                      <a:pt x="4321056" y="230539"/>
                      <a:pt x="4362967" y="176048"/>
                    </a:cubicBezTo>
                    <a:cubicBezTo>
                      <a:pt x="4404878" y="121557"/>
                      <a:pt x="4440503" y="67066"/>
                      <a:pt x="4488701" y="37725"/>
                    </a:cubicBezTo>
                    <a:cubicBezTo>
                      <a:pt x="4536899" y="8384"/>
                      <a:pt x="4597670" y="0"/>
                      <a:pt x="4652155" y="0"/>
                    </a:cubicBezTo>
                    <a:cubicBezTo>
                      <a:pt x="4706640" y="0"/>
                      <a:pt x="4752742" y="25150"/>
                      <a:pt x="4815609" y="37725"/>
                    </a:cubicBezTo>
                    <a:cubicBezTo>
                      <a:pt x="4878476" y="50300"/>
                      <a:pt x="5029357" y="75449"/>
                      <a:pt x="5029357" y="75449"/>
                    </a:cubicBezTo>
                    <a:cubicBezTo>
                      <a:pt x="5117371" y="92215"/>
                      <a:pt x="5253583" y="123652"/>
                      <a:pt x="5343692" y="138323"/>
                    </a:cubicBezTo>
                    <a:cubicBezTo>
                      <a:pt x="5433801" y="152994"/>
                      <a:pt x="5463139" y="138323"/>
                      <a:pt x="5570013" y="163473"/>
                    </a:cubicBezTo>
                    <a:cubicBezTo>
                      <a:pt x="5676887" y="188623"/>
                      <a:pt x="5878061" y="257784"/>
                      <a:pt x="5984935" y="289221"/>
                    </a:cubicBezTo>
                    <a:cubicBezTo>
                      <a:pt x="6091809" y="320658"/>
                      <a:pt x="6116956" y="337425"/>
                      <a:pt x="6211256" y="352096"/>
                    </a:cubicBezTo>
                    <a:cubicBezTo>
                      <a:pt x="6305556" y="366767"/>
                      <a:pt x="6416622" y="370958"/>
                      <a:pt x="6550738" y="377245"/>
                    </a:cubicBezTo>
                    <a:cubicBezTo>
                      <a:pt x="6684854" y="383532"/>
                      <a:pt x="6890219" y="387724"/>
                      <a:pt x="7015953" y="389820"/>
                    </a:cubicBezTo>
                    <a:cubicBezTo>
                      <a:pt x="7141687" y="391916"/>
                      <a:pt x="7305141" y="389820"/>
                      <a:pt x="7305141" y="389820"/>
                    </a:cubicBezTo>
                  </a:path>
                </a:pathLst>
              </a:custGeom>
              <a:ln w="539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2" name="Group 231"/>
          <p:cNvGrpSpPr/>
          <p:nvPr/>
        </p:nvGrpSpPr>
        <p:grpSpPr>
          <a:xfrm>
            <a:off x="1279710" y="4398719"/>
            <a:ext cx="2806449" cy="2432497"/>
            <a:chOff x="1279710" y="4398719"/>
            <a:chExt cx="2806449" cy="2432497"/>
          </a:xfrm>
        </p:grpSpPr>
        <p:grpSp>
          <p:nvGrpSpPr>
            <p:cNvPr id="229" name="Group 228"/>
            <p:cNvGrpSpPr/>
            <p:nvPr/>
          </p:nvGrpSpPr>
          <p:grpSpPr>
            <a:xfrm>
              <a:off x="1279710" y="4681100"/>
              <a:ext cx="2806449" cy="2150116"/>
              <a:chOff x="-940146" y="1104790"/>
              <a:chExt cx="8557598" cy="5697233"/>
            </a:xfrm>
          </p:grpSpPr>
          <p:grpSp>
            <p:nvGrpSpPr>
              <p:cNvPr id="226" name="Group 225"/>
              <p:cNvGrpSpPr/>
              <p:nvPr/>
            </p:nvGrpSpPr>
            <p:grpSpPr>
              <a:xfrm>
                <a:off x="-940146" y="1104790"/>
                <a:ext cx="8557598" cy="5697233"/>
                <a:chOff x="-940146" y="1104790"/>
                <a:chExt cx="8557598" cy="5697233"/>
              </a:xfrm>
            </p:grpSpPr>
            <p:grpSp>
              <p:nvGrpSpPr>
                <p:cNvPr id="222" name="Group 221"/>
                <p:cNvGrpSpPr/>
                <p:nvPr/>
              </p:nvGrpSpPr>
              <p:grpSpPr>
                <a:xfrm>
                  <a:off x="-940146" y="1104790"/>
                  <a:ext cx="8557598" cy="5697233"/>
                  <a:chOff x="2076227" y="789170"/>
                  <a:chExt cx="7861300" cy="5819496"/>
                </a:xfrm>
              </p:grpSpPr>
              <p:grpSp>
                <p:nvGrpSpPr>
                  <p:cNvPr id="220" name="Group 219"/>
                  <p:cNvGrpSpPr/>
                  <p:nvPr/>
                </p:nvGrpSpPr>
                <p:grpSpPr>
                  <a:xfrm>
                    <a:off x="2076227" y="789170"/>
                    <a:ext cx="7861300" cy="5819496"/>
                    <a:chOff x="2076227" y="789170"/>
                    <a:chExt cx="7861300" cy="5819496"/>
                  </a:xfrm>
                </p:grpSpPr>
                <p:grpSp>
                  <p:nvGrpSpPr>
                    <p:cNvPr id="219" name="Group 218"/>
                    <p:cNvGrpSpPr/>
                    <p:nvPr/>
                  </p:nvGrpSpPr>
                  <p:grpSpPr>
                    <a:xfrm>
                      <a:off x="2076227" y="789170"/>
                      <a:ext cx="7861300" cy="5819496"/>
                      <a:chOff x="2076227" y="789170"/>
                      <a:chExt cx="7861300" cy="5819496"/>
                    </a:xfrm>
                  </p:grpSpPr>
                  <p:grpSp>
                    <p:nvGrpSpPr>
                      <p:cNvPr id="215" name="Group 214"/>
                      <p:cNvGrpSpPr/>
                      <p:nvPr/>
                    </p:nvGrpSpPr>
                    <p:grpSpPr>
                      <a:xfrm>
                        <a:off x="2076227" y="789170"/>
                        <a:ext cx="7861300" cy="5819496"/>
                        <a:chOff x="2076227" y="789170"/>
                        <a:chExt cx="7861300" cy="5819496"/>
                      </a:xfrm>
                    </p:grpSpPr>
                    <p:pic>
                      <p:nvPicPr>
                        <p:cNvPr id="212" name="Picture 21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/>
                        <a:srcRect t="7801"/>
                        <a:stretch/>
                      </p:blipFill>
                      <p:spPr>
                        <a:xfrm>
                          <a:off x="2076227" y="789170"/>
                          <a:ext cx="7861300" cy="5819496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13" name="Rectangle 212"/>
                        <p:cNvSpPr/>
                        <p:nvPr/>
                      </p:nvSpPr>
                      <p:spPr>
                        <a:xfrm>
                          <a:off x="3056472" y="1117748"/>
                          <a:ext cx="1608668" cy="43452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200"/>
                        </a:p>
                      </p:txBody>
                    </p:sp>
                    <p:sp>
                      <p:nvSpPr>
                        <p:cNvPr id="214" name="Rectangle 213"/>
                        <p:cNvSpPr/>
                        <p:nvPr/>
                      </p:nvSpPr>
                      <p:spPr>
                        <a:xfrm>
                          <a:off x="2946357" y="5259355"/>
                          <a:ext cx="3649633" cy="79201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200"/>
                        </a:p>
                      </p:txBody>
                    </p:sp>
                  </p:grpSp>
                  <p:sp>
                    <p:nvSpPr>
                      <p:cNvPr id="216" name="Freeform 215"/>
                      <p:cNvSpPr/>
                      <p:nvPr/>
                    </p:nvSpPr>
                    <p:spPr>
                      <a:xfrm>
                        <a:off x="2915713" y="971229"/>
                        <a:ext cx="6518238" cy="4154558"/>
                      </a:xfrm>
                      <a:custGeom>
                        <a:avLst/>
                        <a:gdLst>
                          <a:gd name="connsiteX0" fmla="*/ 0 w 6518238"/>
                          <a:gd name="connsiteY0" fmla="*/ 1594447 h 4154558"/>
                          <a:gd name="connsiteX1" fmla="*/ 142546 w 6518238"/>
                          <a:gd name="connsiteY1" fmla="*/ 1672195 h 4154558"/>
                          <a:gd name="connsiteX2" fmla="*/ 375803 w 6518238"/>
                          <a:gd name="connsiteY2" fmla="*/ 1853606 h 4154558"/>
                          <a:gd name="connsiteX3" fmla="*/ 596101 w 6518238"/>
                          <a:gd name="connsiteY3" fmla="*/ 2346009 h 4154558"/>
                          <a:gd name="connsiteX4" fmla="*/ 764565 w 6518238"/>
                          <a:gd name="connsiteY4" fmla="*/ 2747705 h 4154558"/>
                          <a:gd name="connsiteX5" fmla="*/ 1101492 w 6518238"/>
                          <a:gd name="connsiteY5" fmla="*/ 3589973 h 4154558"/>
                          <a:gd name="connsiteX6" fmla="*/ 1282914 w 6518238"/>
                          <a:gd name="connsiteY6" fmla="*/ 3926880 h 4154558"/>
                          <a:gd name="connsiteX7" fmla="*/ 1373625 w 6518238"/>
                          <a:gd name="connsiteY7" fmla="*/ 4069417 h 4154558"/>
                          <a:gd name="connsiteX8" fmla="*/ 1593923 w 6518238"/>
                          <a:gd name="connsiteY8" fmla="*/ 4147165 h 4154558"/>
                          <a:gd name="connsiteX9" fmla="*/ 1827180 w 6518238"/>
                          <a:gd name="connsiteY9" fmla="*/ 4030543 h 4154558"/>
                          <a:gd name="connsiteX10" fmla="*/ 2099313 w 6518238"/>
                          <a:gd name="connsiteY10" fmla="*/ 3602931 h 4154558"/>
                          <a:gd name="connsiteX11" fmla="*/ 2410323 w 6518238"/>
                          <a:gd name="connsiteY11" fmla="*/ 2631084 h 4154558"/>
                          <a:gd name="connsiteX12" fmla="*/ 2721332 w 6518238"/>
                          <a:gd name="connsiteY12" fmla="*/ 1400078 h 4154558"/>
                          <a:gd name="connsiteX13" fmla="*/ 2928672 w 6518238"/>
                          <a:gd name="connsiteY13" fmla="*/ 648516 h 4154558"/>
                          <a:gd name="connsiteX14" fmla="*/ 3123053 w 6518238"/>
                          <a:gd name="connsiteY14" fmla="*/ 130198 h 4154558"/>
                          <a:gd name="connsiteX15" fmla="*/ 3265599 w 6518238"/>
                          <a:gd name="connsiteY15" fmla="*/ 618 h 4154558"/>
                          <a:gd name="connsiteX16" fmla="*/ 3369268 w 6518238"/>
                          <a:gd name="connsiteY16" fmla="*/ 91324 h 4154558"/>
                          <a:gd name="connsiteX17" fmla="*/ 3472938 w 6518238"/>
                          <a:gd name="connsiteY17" fmla="*/ 311609 h 4154558"/>
                          <a:gd name="connsiteX18" fmla="*/ 3680278 w 6518238"/>
                          <a:gd name="connsiteY18" fmla="*/ 907675 h 4154558"/>
                          <a:gd name="connsiteX19" fmla="*/ 3861700 w 6518238"/>
                          <a:gd name="connsiteY19" fmla="*/ 1685153 h 4154558"/>
                          <a:gd name="connsiteX20" fmla="*/ 4081998 w 6518238"/>
                          <a:gd name="connsiteY20" fmla="*/ 2527420 h 4154558"/>
                          <a:gd name="connsiteX21" fmla="*/ 4263420 w 6518238"/>
                          <a:gd name="connsiteY21" fmla="*/ 3162360 h 4154558"/>
                          <a:gd name="connsiteX22" fmla="*/ 4418925 w 6518238"/>
                          <a:gd name="connsiteY22" fmla="*/ 3564057 h 4154558"/>
                          <a:gd name="connsiteX23" fmla="*/ 4561471 w 6518238"/>
                          <a:gd name="connsiteY23" fmla="*/ 3836174 h 4154558"/>
                          <a:gd name="connsiteX24" fmla="*/ 4781769 w 6518238"/>
                          <a:gd name="connsiteY24" fmla="*/ 4095333 h 4154558"/>
                          <a:gd name="connsiteX25" fmla="*/ 4963192 w 6518238"/>
                          <a:gd name="connsiteY25" fmla="*/ 4147165 h 4154558"/>
                          <a:gd name="connsiteX26" fmla="*/ 5235325 w 6518238"/>
                          <a:gd name="connsiteY26" fmla="*/ 3978711 h 4154558"/>
                          <a:gd name="connsiteX27" fmla="*/ 5481540 w 6518238"/>
                          <a:gd name="connsiteY27" fmla="*/ 3447435 h 4154558"/>
                          <a:gd name="connsiteX28" fmla="*/ 5753674 w 6518238"/>
                          <a:gd name="connsiteY28" fmla="*/ 2786579 h 4154558"/>
                          <a:gd name="connsiteX29" fmla="*/ 5948055 w 6518238"/>
                          <a:gd name="connsiteY29" fmla="*/ 2242345 h 4154558"/>
                          <a:gd name="connsiteX30" fmla="*/ 6155394 w 6518238"/>
                          <a:gd name="connsiteY30" fmla="*/ 1892480 h 4154558"/>
                          <a:gd name="connsiteX31" fmla="*/ 6297940 w 6518238"/>
                          <a:gd name="connsiteY31" fmla="*/ 1698111 h 4154558"/>
                          <a:gd name="connsiteX32" fmla="*/ 6518238 w 6518238"/>
                          <a:gd name="connsiteY32" fmla="*/ 1607405 h 4154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6518238" h="4154558">
                            <a:moveTo>
                              <a:pt x="0" y="1594447"/>
                            </a:moveTo>
                            <a:cubicBezTo>
                              <a:pt x="39956" y="1611724"/>
                              <a:pt x="79912" y="1629002"/>
                              <a:pt x="142546" y="1672195"/>
                            </a:cubicBezTo>
                            <a:cubicBezTo>
                              <a:pt x="205180" y="1715388"/>
                              <a:pt x="300211" y="1741304"/>
                              <a:pt x="375803" y="1853606"/>
                            </a:cubicBezTo>
                            <a:cubicBezTo>
                              <a:pt x="451395" y="1965908"/>
                              <a:pt x="531307" y="2196993"/>
                              <a:pt x="596101" y="2346009"/>
                            </a:cubicBezTo>
                            <a:cubicBezTo>
                              <a:pt x="660895" y="2495025"/>
                              <a:pt x="680333" y="2540378"/>
                              <a:pt x="764565" y="2747705"/>
                            </a:cubicBezTo>
                            <a:cubicBezTo>
                              <a:pt x="848797" y="2955032"/>
                              <a:pt x="1015101" y="3393444"/>
                              <a:pt x="1101492" y="3589973"/>
                            </a:cubicBezTo>
                            <a:cubicBezTo>
                              <a:pt x="1187884" y="3786502"/>
                              <a:pt x="1237559" y="3846973"/>
                              <a:pt x="1282914" y="3926880"/>
                            </a:cubicBezTo>
                            <a:cubicBezTo>
                              <a:pt x="1328269" y="4006787"/>
                              <a:pt x="1321790" y="4032703"/>
                              <a:pt x="1373625" y="4069417"/>
                            </a:cubicBezTo>
                            <a:cubicBezTo>
                              <a:pt x="1425460" y="4106131"/>
                              <a:pt x="1518330" y="4153644"/>
                              <a:pt x="1593923" y="4147165"/>
                            </a:cubicBezTo>
                            <a:cubicBezTo>
                              <a:pt x="1669516" y="4140686"/>
                              <a:pt x="1742948" y="4121249"/>
                              <a:pt x="1827180" y="4030543"/>
                            </a:cubicBezTo>
                            <a:cubicBezTo>
                              <a:pt x="1911412" y="3939837"/>
                              <a:pt x="2002123" y="3836174"/>
                              <a:pt x="2099313" y="3602931"/>
                            </a:cubicBezTo>
                            <a:cubicBezTo>
                              <a:pt x="2196504" y="3369688"/>
                              <a:pt x="2306653" y="2998226"/>
                              <a:pt x="2410323" y="2631084"/>
                            </a:cubicBezTo>
                            <a:cubicBezTo>
                              <a:pt x="2513993" y="2263942"/>
                              <a:pt x="2634941" y="1730506"/>
                              <a:pt x="2721332" y="1400078"/>
                            </a:cubicBezTo>
                            <a:cubicBezTo>
                              <a:pt x="2807723" y="1069650"/>
                              <a:pt x="2861719" y="860162"/>
                              <a:pt x="2928672" y="648516"/>
                            </a:cubicBezTo>
                            <a:cubicBezTo>
                              <a:pt x="2995625" y="436870"/>
                              <a:pt x="3066899" y="238181"/>
                              <a:pt x="3123053" y="130198"/>
                            </a:cubicBezTo>
                            <a:cubicBezTo>
                              <a:pt x="3179207" y="22215"/>
                              <a:pt x="3224563" y="7097"/>
                              <a:pt x="3265599" y="618"/>
                            </a:cubicBezTo>
                            <a:cubicBezTo>
                              <a:pt x="3306635" y="-5861"/>
                              <a:pt x="3334712" y="39492"/>
                              <a:pt x="3369268" y="91324"/>
                            </a:cubicBezTo>
                            <a:cubicBezTo>
                              <a:pt x="3403824" y="143156"/>
                              <a:pt x="3421103" y="175551"/>
                              <a:pt x="3472938" y="311609"/>
                            </a:cubicBezTo>
                            <a:cubicBezTo>
                              <a:pt x="3524773" y="447667"/>
                              <a:pt x="3615484" y="678751"/>
                              <a:pt x="3680278" y="907675"/>
                            </a:cubicBezTo>
                            <a:cubicBezTo>
                              <a:pt x="3745072" y="1136599"/>
                              <a:pt x="3794747" y="1415195"/>
                              <a:pt x="3861700" y="1685153"/>
                            </a:cubicBezTo>
                            <a:cubicBezTo>
                              <a:pt x="3928653" y="1955111"/>
                              <a:pt x="4015045" y="2281219"/>
                              <a:pt x="4081998" y="2527420"/>
                            </a:cubicBezTo>
                            <a:cubicBezTo>
                              <a:pt x="4148951" y="2773621"/>
                              <a:pt x="4207266" y="2989587"/>
                              <a:pt x="4263420" y="3162360"/>
                            </a:cubicBezTo>
                            <a:cubicBezTo>
                              <a:pt x="4319574" y="3335133"/>
                              <a:pt x="4369250" y="3451755"/>
                              <a:pt x="4418925" y="3564057"/>
                            </a:cubicBezTo>
                            <a:cubicBezTo>
                              <a:pt x="4468600" y="3676359"/>
                              <a:pt x="4500997" y="3747628"/>
                              <a:pt x="4561471" y="3836174"/>
                            </a:cubicBezTo>
                            <a:cubicBezTo>
                              <a:pt x="4621945" y="3924720"/>
                              <a:pt x="4714816" y="4043501"/>
                              <a:pt x="4781769" y="4095333"/>
                            </a:cubicBezTo>
                            <a:cubicBezTo>
                              <a:pt x="4848723" y="4147165"/>
                              <a:pt x="4887599" y="4166602"/>
                              <a:pt x="4963192" y="4147165"/>
                            </a:cubicBezTo>
                            <a:cubicBezTo>
                              <a:pt x="5038785" y="4127728"/>
                              <a:pt x="5148934" y="4095333"/>
                              <a:pt x="5235325" y="3978711"/>
                            </a:cubicBezTo>
                            <a:cubicBezTo>
                              <a:pt x="5321716" y="3862089"/>
                              <a:pt x="5395149" y="3646124"/>
                              <a:pt x="5481540" y="3447435"/>
                            </a:cubicBezTo>
                            <a:cubicBezTo>
                              <a:pt x="5567931" y="3248746"/>
                              <a:pt x="5675922" y="2987427"/>
                              <a:pt x="5753674" y="2786579"/>
                            </a:cubicBezTo>
                            <a:cubicBezTo>
                              <a:pt x="5831427" y="2585731"/>
                              <a:pt x="5881102" y="2391362"/>
                              <a:pt x="5948055" y="2242345"/>
                            </a:cubicBezTo>
                            <a:cubicBezTo>
                              <a:pt x="6015008" y="2093328"/>
                              <a:pt x="6097080" y="1983186"/>
                              <a:pt x="6155394" y="1892480"/>
                            </a:cubicBezTo>
                            <a:cubicBezTo>
                              <a:pt x="6213708" y="1801774"/>
                              <a:pt x="6237466" y="1745623"/>
                              <a:pt x="6297940" y="1698111"/>
                            </a:cubicBezTo>
                            <a:cubicBezTo>
                              <a:pt x="6358414" y="1650599"/>
                              <a:pt x="6518238" y="1607405"/>
                              <a:pt x="6518238" y="1607405"/>
                            </a:cubicBezTo>
                          </a:path>
                        </a:pathLst>
                      </a:custGeom>
                      <a:ln w="38100" cmpd="sng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7" name="Freeform 216"/>
                      <p:cNvSpPr/>
                      <p:nvPr/>
                    </p:nvSpPr>
                    <p:spPr>
                      <a:xfrm>
                        <a:off x="2915713" y="2060730"/>
                        <a:ext cx="6570073" cy="2896906"/>
                      </a:xfrm>
                      <a:custGeom>
                        <a:avLst/>
                        <a:gdLst>
                          <a:gd name="connsiteX0" fmla="*/ 0 w 6570073"/>
                          <a:gd name="connsiteY0" fmla="*/ 1528625 h 2896906"/>
                          <a:gd name="connsiteX1" fmla="*/ 103670 w 6570073"/>
                          <a:gd name="connsiteY1" fmla="*/ 1606373 h 2896906"/>
                          <a:gd name="connsiteX2" fmla="*/ 220298 w 6570073"/>
                          <a:gd name="connsiteY2" fmla="*/ 1800742 h 2896906"/>
                          <a:gd name="connsiteX3" fmla="*/ 414679 w 6570073"/>
                          <a:gd name="connsiteY3" fmla="*/ 2085817 h 2896906"/>
                          <a:gd name="connsiteX4" fmla="*/ 583143 w 6570073"/>
                          <a:gd name="connsiteY4" fmla="*/ 2267228 h 2896906"/>
                          <a:gd name="connsiteX5" fmla="*/ 751606 w 6570073"/>
                          <a:gd name="connsiteY5" fmla="*/ 2396808 h 2896906"/>
                          <a:gd name="connsiteX6" fmla="*/ 945987 w 6570073"/>
                          <a:gd name="connsiteY6" fmla="*/ 2383850 h 2896906"/>
                          <a:gd name="connsiteX7" fmla="*/ 1205161 w 6570073"/>
                          <a:gd name="connsiteY7" fmla="*/ 2176523 h 2896906"/>
                          <a:gd name="connsiteX8" fmla="*/ 1464336 w 6570073"/>
                          <a:gd name="connsiteY8" fmla="*/ 1697078 h 2896906"/>
                          <a:gd name="connsiteX9" fmla="*/ 1775345 w 6570073"/>
                          <a:gd name="connsiteY9" fmla="*/ 1152844 h 2896906"/>
                          <a:gd name="connsiteX10" fmla="*/ 2021561 w 6570073"/>
                          <a:gd name="connsiteY10" fmla="*/ 764105 h 2896906"/>
                          <a:gd name="connsiteX11" fmla="*/ 2254818 w 6570073"/>
                          <a:gd name="connsiteY11" fmla="*/ 362408 h 2896906"/>
                          <a:gd name="connsiteX12" fmla="*/ 2397364 w 6570073"/>
                          <a:gd name="connsiteY12" fmla="*/ 129165 h 2896906"/>
                          <a:gd name="connsiteX13" fmla="*/ 2591745 w 6570073"/>
                          <a:gd name="connsiteY13" fmla="*/ 25501 h 2896906"/>
                          <a:gd name="connsiteX14" fmla="*/ 2708373 w 6570073"/>
                          <a:gd name="connsiteY14" fmla="*/ 25501 h 2896906"/>
                          <a:gd name="connsiteX15" fmla="*/ 2941630 w 6570073"/>
                          <a:gd name="connsiteY15" fmla="*/ 310577 h 2896906"/>
                          <a:gd name="connsiteX16" fmla="*/ 3071218 w 6570073"/>
                          <a:gd name="connsiteY16" fmla="*/ 634526 h 2896906"/>
                          <a:gd name="connsiteX17" fmla="*/ 3174888 w 6570073"/>
                          <a:gd name="connsiteY17" fmla="*/ 945517 h 2896906"/>
                          <a:gd name="connsiteX18" fmla="*/ 3343351 w 6570073"/>
                          <a:gd name="connsiteY18" fmla="*/ 1930321 h 2896906"/>
                          <a:gd name="connsiteX19" fmla="*/ 3472938 w 6570073"/>
                          <a:gd name="connsiteY19" fmla="*/ 2344976 h 2896906"/>
                          <a:gd name="connsiteX20" fmla="*/ 3589567 w 6570073"/>
                          <a:gd name="connsiteY20" fmla="*/ 2630051 h 2896906"/>
                          <a:gd name="connsiteX21" fmla="*/ 3719154 w 6570073"/>
                          <a:gd name="connsiteY21" fmla="*/ 2798505 h 2896906"/>
                          <a:gd name="connsiteX22" fmla="*/ 3822824 w 6570073"/>
                          <a:gd name="connsiteY22" fmla="*/ 2876253 h 2896906"/>
                          <a:gd name="connsiteX23" fmla="*/ 3900576 w 6570073"/>
                          <a:gd name="connsiteY23" fmla="*/ 2889210 h 2896906"/>
                          <a:gd name="connsiteX24" fmla="*/ 4107916 w 6570073"/>
                          <a:gd name="connsiteY24" fmla="*/ 2772589 h 2896906"/>
                          <a:gd name="connsiteX25" fmla="*/ 4302297 w 6570073"/>
                          <a:gd name="connsiteY25" fmla="*/ 2474556 h 2896906"/>
                          <a:gd name="connsiteX26" fmla="*/ 4496677 w 6570073"/>
                          <a:gd name="connsiteY26" fmla="*/ 2150607 h 2896906"/>
                          <a:gd name="connsiteX27" fmla="*/ 4807687 w 6570073"/>
                          <a:gd name="connsiteY27" fmla="*/ 1697078 h 2896906"/>
                          <a:gd name="connsiteX28" fmla="*/ 5079820 w 6570073"/>
                          <a:gd name="connsiteY28" fmla="*/ 1282424 h 2896906"/>
                          <a:gd name="connsiteX29" fmla="*/ 5313077 w 6570073"/>
                          <a:gd name="connsiteY29" fmla="*/ 790021 h 2896906"/>
                          <a:gd name="connsiteX30" fmla="*/ 5520417 w 6570073"/>
                          <a:gd name="connsiteY30" fmla="*/ 595652 h 2896906"/>
                          <a:gd name="connsiteX31" fmla="*/ 5688880 w 6570073"/>
                          <a:gd name="connsiteY31" fmla="*/ 517904 h 2896906"/>
                          <a:gd name="connsiteX32" fmla="*/ 5973972 w 6570073"/>
                          <a:gd name="connsiteY32" fmla="*/ 686357 h 2896906"/>
                          <a:gd name="connsiteX33" fmla="*/ 6272023 w 6570073"/>
                          <a:gd name="connsiteY33" fmla="*/ 1126928 h 2896906"/>
                          <a:gd name="connsiteX34" fmla="*/ 6505280 w 6570073"/>
                          <a:gd name="connsiteY34" fmla="*/ 1360171 h 2896906"/>
                          <a:gd name="connsiteX35" fmla="*/ 6570073 w 6570073"/>
                          <a:gd name="connsiteY35" fmla="*/ 1412003 h 2896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6570073" h="2896906">
                            <a:moveTo>
                              <a:pt x="0" y="1528625"/>
                            </a:moveTo>
                            <a:cubicBezTo>
                              <a:pt x="33477" y="1544822"/>
                              <a:pt x="66954" y="1561020"/>
                              <a:pt x="103670" y="1606373"/>
                            </a:cubicBezTo>
                            <a:cubicBezTo>
                              <a:pt x="140386" y="1651726"/>
                              <a:pt x="168463" y="1720835"/>
                              <a:pt x="220298" y="1800742"/>
                            </a:cubicBezTo>
                            <a:cubicBezTo>
                              <a:pt x="272133" y="1880649"/>
                              <a:pt x="354205" y="2008069"/>
                              <a:pt x="414679" y="2085817"/>
                            </a:cubicBezTo>
                            <a:cubicBezTo>
                              <a:pt x="475153" y="2163565"/>
                              <a:pt x="526989" y="2215396"/>
                              <a:pt x="583143" y="2267228"/>
                            </a:cubicBezTo>
                            <a:cubicBezTo>
                              <a:pt x="639297" y="2319060"/>
                              <a:pt x="691132" y="2377371"/>
                              <a:pt x="751606" y="2396808"/>
                            </a:cubicBezTo>
                            <a:cubicBezTo>
                              <a:pt x="812080" y="2416245"/>
                              <a:pt x="870395" y="2420564"/>
                              <a:pt x="945987" y="2383850"/>
                            </a:cubicBezTo>
                            <a:cubicBezTo>
                              <a:pt x="1021580" y="2347136"/>
                              <a:pt x="1118770" y="2290985"/>
                              <a:pt x="1205161" y="2176523"/>
                            </a:cubicBezTo>
                            <a:cubicBezTo>
                              <a:pt x="1291552" y="2062061"/>
                              <a:pt x="1369305" y="1867691"/>
                              <a:pt x="1464336" y="1697078"/>
                            </a:cubicBezTo>
                            <a:cubicBezTo>
                              <a:pt x="1559367" y="1526465"/>
                              <a:pt x="1682474" y="1308339"/>
                              <a:pt x="1775345" y="1152844"/>
                            </a:cubicBezTo>
                            <a:cubicBezTo>
                              <a:pt x="1868216" y="997349"/>
                              <a:pt x="1941649" y="895844"/>
                              <a:pt x="2021561" y="764105"/>
                            </a:cubicBezTo>
                            <a:cubicBezTo>
                              <a:pt x="2101473" y="632366"/>
                              <a:pt x="2192184" y="468231"/>
                              <a:pt x="2254818" y="362408"/>
                            </a:cubicBezTo>
                            <a:cubicBezTo>
                              <a:pt x="2317452" y="256585"/>
                              <a:pt x="2341210" y="185316"/>
                              <a:pt x="2397364" y="129165"/>
                            </a:cubicBezTo>
                            <a:cubicBezTo>
                              <a:pt x="2453518" y="73014"/>
                              <a:pt x="2539910" y="42778"/>
                              <a:pt x="2591745" y="25501"/>
                            </a:cubicBezTo>
                            <a:cubicBezTo>
                              <a:pt x="2643580" y="8224"/>
                              <a:pt x="2650059" y="-22012"/>
                              <a:pt x="2708373" y="25501"/>
                            </a:cubicBezTo>
                            <a:cubicBezTo>
                              <a:pt x="2766687" y="73014"/>
                              <a:pt x="2881156" y="209073"/>
                              <a:pt x="2941630" y="310577"/>
                            </a:cubicBezTo>
                            <a:cubicBezTo>
                              <a:pt x="3002104" y="412081"/>
                              <a:pt x="3032342" y="528703"/>
                              <a:pt x="3071218" y="634526"/>
                            </a:cubicBezTo>
                            <a:cubicBezTo>
                              <a:pt x="3110094" y="740349"/>
                              <a:pt x="3129533" y="729551"/>
                              <a:pt x="3174888" y="945517"/>
                            </a:cubicBezTo>
                            <a:cubicBezTo>
                              <a:pt x="3220243" y="1161483"/>
                              <a:pt x="3293676" y="1697078"/>
                              <a:pt x="3343351" y="1930321"/>
                            </a:cubicBezTo>
                            <a:cubicBezTo>
                              <a:pt x="3393026" y="2163564"/>
                              <a:pt x="3431902" y="2228354"/>
                              <a:pt x="3472938" y="2344976"/>
                            </a:cubicBezTo>
                            <a:cubicBezTo>
                              <a:pt x="3513974" y="2461598"/>
                              <a:pt x="3548531" y="2554463"/>
                              <a:pt x="3589567" y="2630051"/>
                            </a:cubicBezTo>
                            <a:cubicBezTo>
                              <a:pt x="3630603" y="2705639"/>
                              <a:pt x="3680278" y="2757471"/>
                              <a:pt x="3719154" y="2798505"/>
                            </a:cubicBezTo>
                            <a:cubicBezTo>
                              <a:pt x="3758030" y="2839539"/>
                              <a:pt x="3792587" y="2861136"/>
                              <a:pt x="3822824" y="2876253"/>
                            </a:cubicBezTo>
                            <a:cubicBezTo>
                              <a:pt x="3853061" y="2891370"/>
                              <a:pt x="3853061" y="2906487"/>
                              <a:pt x="3900576" y="2889210"/>
                            </a:cubicBezTo>
                            <a:cubicBezTo>
                              <a:pt x="3948091" y="2871933"/>
                              <a:pt x="4040963" y="2841698"/>
                              <a:pt x="4107916" y="2772589"/>
                            </a:cubicBezTo>
                            <a:cubicBezTo>
                              <a:pt x="4174869" y="2703480"/>
                              <a:pt x="4237504" y="2578220"/>
                              <a:pt x="4302297" y="2474556"/>
                            </a:cubicBezTo>
                            <a:cubicBezTo>
                              <a:pt x="4367090" y="2370892"/>
                              <a:pt x="4412445" y="2280187"/>
                              <a:pt x="4496677" y="2150607"/>
                            </a:cubicBezTo>
                            <a:cubicBezTo>
                              <a:pt x="4580909" y="2021027"/>
                              <a:pt x="4710497" y="1841775"/>
                              <a:pt x="4807687" y="1697078"/>
                            </a:cubicBezTo>
                            <a:cubicBezTo>
                              <a:pt x="4904877" y="1552381"/>
                              <a:pt x="4995588" y="1433600"/>
                              <a:pt x="5079820" y="1282424"/>
                            </a:cubicBezTo>
                            <a:cubicBezTo>
                              <a:pt x="5164052" y="1131248"/>
                              <a:pt x="5239644" y="904483"/>
                              <a:pt x="5313077" y="790021"/>
                            </a:cubicBezTo>
                            <a:cubicBezTo>
                              <a:pt x="5386510" y="675559"/>
                              <a:pt x="5457783" y="641005"/>
                              <a:pt x="5520417" y="595652"/>
                            </a:cubicBezTo>
                            <a:cubicBezTo>
                              <a:pt x="5583051" y="550299"/>
                              <a:pt x="5613288" y="502786"/>
                              <a:pt x="5688880" y="517904"/>
                            </a:cubicBezTo>
                            <a:cubicBezTo>
                              <a:pt x="5764473" y="533021"/>
                              <a:pt x="5876782" y="584853"/>
                              <a:pt x="5973972" y="686357"/>
                            </a:cubicBezTo>
                            <a:cubicBezTo>
                              <a:pt x="6071162" y="787861"/>
                              <a:pt x="6183472" y="1014626"/>
                              <a:pt x="6272023" y="1126928"/>
                            </a:cubicBezTo>
                            <a:cubicBezTo>
                              <a:pt x="6360574" y="1239230"/>
                              <a:pt x="6455605" y="1312658"/>
                              <a:pt x="6505280" y="1360171"/>
                            </a:cubicBezTo>
                            <a:cubicBezTo>
                              <a:pt x="6554955" y="1407683"/>
                              <a:pt x="6570073" y="1412003"/>
                              <a:pt x="6570073" y="1412003"/>
                            </a:cubicBezTo>
                          </a:path>
                        </a:pathLst>
                      </a:custGeom>
                      <a:noFill/>
                      <a:ln w="57150" cmpd="sng">
                        <a:solidFill>
                          <a:schemeClr val="bg1"/>
                        </a:solidFill>
                        <a:prstDash val="soli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18" name="Freeform 217"/>
                    <p:cNvSpPr/>
                    <p:nvPr/>
                  </p:nvSpPr>
                  <p:spPr>
                    <a:xfrm>
                      <a:off x="2925564" y="2070592"/>
                      <a:ext cx="6570073" cy="2896906"/>
                    </a:xfrm>
                    <a:custGeom>
                      <a:avLst/>
                      <a:gdLst>
                        <a:gd name="connsiteX0" fmla="*/ 0 w 6570073"/>
                        <a:gd name="connsiteY0" fmla="*/ 1528625 h 2896906"/>
                        <a:gd name="connsiteX1" fmla="*/ 103670 w 6570073"/>
                        <a:gd name="connsiteY1" fmla="*/ 1606373 h 2896906"/>
                        <a:gd name="connsiteX2" fmla="*/ 220298 w 6570073"/>
                        <a:gd name="connsiteY2" fmla="*/ 1800742 h 2896906"/>
                        <a:gd name="connsiteX3" fmla="*/ 414679 w 6570073"/>
                        <a:gd name="connsiteY3" fmla="*/ 2085817 h 2896906"/>
                        <a:gd name="connsiteX4" fmla="*/ 583143 w 6570073"/>
                        <a:gd name="connsiteY4" fmla="*/ 2267228 h 2896906"/>
                        <a:gd name="connsiteX5" fmla="*/ 751606 w 6570073"/>
                        <a:gd name="connsiteY5" fmla="*/ 2396808 h 2896906"/>
                        <a:gd name="connsiteX6" fmla="*/ 945987 w 6570073"/>
                        <a:gd name="connsiteY6" fmla="*/ 2383850 h 2896906"/>
                        <a:gd name="connsiteX7" fmla="*/ 1205161 w 6570073"/>
                        <a:gd name="connsiteY7" fmla="*/ 2176523 h 2896906"/>
                        <a:gd name="connsiteX8" fmla="*/ 1464336 w 6570073"/>
                        <a:gd name="connsiteY8" fmla="*/ 1697078 h 2896906"/>
                        <a:gd name="connsiteX9" fmla="*/ 1775345 w 6570073"/>
                        <a:gd name="connsiteY9" fmla="*/ 1152844 h 2896906"/>
                        <a:gd name="connsiteX10" fmla="*/ 2021561 w 6570073"/>
                        <a:gd name="connsiteY10" fmla="*/ 764105 h 2896906"/>
                        <a:gd name="connsiteX11" fmla="*/ 2254818 w 6570073"/>
                        <a:gd name="connsiteY11" fmla="*/ 362408 h 2896906"/>
                        <a:gd name="connsiteX12" fmla="*/ 2397364 w 6570073"/>
                        <a:gd name="connsiteY12" fmla="*/ 129165 h 2896906"/>
                        <a:gd name="connsiteX13" fmla="*/ 2591745 w 6570073"/>
                        <a:gd name="connsiteY13" fmla="*/ 25501 h 2896906"/>
                        <a:gd name="connsiteX14" fmla="*/ 2708373 w 6570073"/>
                        <a:gd name="connsiteY14" fmla="*/ 25501 h 2896906"/>
                        <a:gd name="connsiteX15" fmla="*/ 2941630 w 6570073"/>
                        <a:gd name="connsiteY15" fmla="*/ 310577 h 2896906"/>
                        <a:gd name="connsiteX16" fmla="*/ 3071218 w 6570073"/>
                        <a:gd name="connsiteY16" fmla="*/ 634526 h 2896906"/>
                        <a:gd name="connsiteX17" fmla="*/ 3174888 w 6570073"/>
                        <a:gd name="connsiteY17" fmla="*/ 945517 h 2896906"/>
                        <a:gd name="connsiteX18" fmla="*/ 3343351 w 6570073"/>
                        <a:gd name="connsiteY18" fmla="*/ 1930321 h 2896906"/>
                        <a:gd name="connsiteX19" fmla="*/ 3472938 w 6570073"/>
                        <a:gd name="connsiteY19" fmla="*/ 2344976 h 2896906"/>
                        <a:gd name="connsiteX20" fmla="*/ 3589567 w 6570073"/>
                        <a:gd name="connsiteY20" fmla="*/ 2630051 h 2896906"/>
                        <a:gd name="connsiteX21" fmla="*/ 3719154 w 6570073"/>
                        <a:gd name="connsiteY21" fmla="*/ 2798505 h 2896906"/>
                        <a:gd name="connsiteX22" fmla="*/ 3822824 w 6570073"/>
                        <a:gd name="connsiteY22" fmla="*/ 2876253 h 2896906"/>
                        <a:gd name="connsiteX23" fmla="*/ 3900576 w 6570073"/>
                        <a:gd name="connsiteY23" fmla="*/ 2889210 h 2896906"/>
                        <a:gd name="connsiteX24" fmla="*/ 4107916 w 6570073"/>
                        <a:gd name="connsiteY24" fmla="*/ 2772589 h 2896906"/>
                        <a:gd name="connsiteX25" fmla="*/ 4302297 w 6570073"/>
                        <a:gd name="connsiteY25" fmla="*/ 2474556 h 2896906"/>
                        <a:gd name="connsiteX26" fmla="*/ 4496677 w 6570073"/>
                        <a:gd name="connsiteY26" fmla="*/ 2150607 h 2896906"/>
                        <a:gd name="connsiteX27" fmla="*/ 4807687 w 6570073"/>
                        <a:gd name="connsiteY27" fmla="*/ 1697078 h 2896906"/>
                        <a:gd name="connsiteX28" fmla="*/ 5079820 w 6570073"/>
                        <a:gd name="connsiteY28" fmla="*/ 1282424 h 2896906"/>
                        <a:gd name="connsiteX29" fmla="*/ 5313077 w 6570073"/>
                        <a:gd name="connsiteY29" fmla="*/ 790021 h 2896906"/>
                        <a:gd name="connsiteX30" fmla="*/ 5520417 w 6570073"/>
                        <a:gd name="connsiteY30" fmla="*/ 595652 h 2896906"/>
                        <a:gd name="connsiteX31" fmla="*/ 5688880 w 6570073"/>
                        <a:gd name="connsiteY31" fmla="*/ 517904 h 2896906"/>
                        <a:gd name="connsiteX32" fmla="*/ 5973972 w 6570073"/>
                        <a:gd name="connsiteY32" fmla="*/ 686357 h 2896906"/>
                        <a:gd name="connsiteX33" fmla="*/ 6272023 w 6570073"/>
                        <a:gd name="connsiteY33" fmla="*/ 1126928 h 2896906"/>
                        <a:gd name="connsiteX34" fmla="*/ 6505280 w 6570073"/>
                        <a:gd name="connsiteY34" fmla="*/ 1360171 h 2896906"/>
                        <a:gd name="connsiteX35" fmla="*/ 6570073 w 6570073"/>
                        <a:gd name="connsiteY35" fmla="*/ 1412003 h 2896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6570073" h="2896906">
                          <a:moveTo>
                            <a:pt x="0" y="1528625"/>
                          </a:moveTo>
                          <a:cubicBezTo>
                            <a:pt x="33477" y="1544822"/>
                            <a:pt x="66954" y="1561020"/>
                            <a:pt x="103670" y="1606373"/>
                          </a:cubicBezTo>
                          <a:cubicBezTo>
                            <a:pt x="140386" y="1651726"/>
                            <a:pt x="168463" y="1720835"/>
                            <a:pt x="220298" y="1800742"/>
                          </a:cubicBezTo>
                          <a:cubicBezTo>
                            <a:pt x="272133" y="1880649"/>
                            <a:pt x="354205" y="2008069"/>
                            <a:pt x="414679" y="2085817"/>
                          </a:cubicBezTo>
                          <a:cubicBezTo>
                            <a:pt x="475153" y="2163565"/>
                            <a:pt x="526989" y="2215396"/>
                            <a:pt x="583143" y="2267228"/>
                          </a:cubicBezTo>
                          <a:cubicBezTo>
                            <a:pt x="639297" y="2319060"/>
                            <a:pt x="691132" y="2377371"/>
                            <a:pt x="751606" y="2396808"/>
                          </a:cubicBezTo>
                          <a:cubicBezTo>
                            <a:pt x="812080" y="2416245"/>
                            <a:pt x="870395" y="2420564"/>
                            <a:pt x="945987" y="2383850"/>
                          </a:cubicBezTo>
                          <a:cubicBezTo>
                            <a:pt x="1021580" y="2347136"/>
                            <a:pt x="1118770" y="2290985"/>
                            <a:pt x="1205161" y="2176523"/>
                          </a:cubicBezTo>
                          <a:cubicBezTo>
                            <a:pt x="1291552" y="2062061"/>
                            <a:pt x="1369305" y="1867691"/>
                            <a:pt x="1464336" y="1697078"/>
                          </a:cubicBezTo>
                          <a:cubicBezTo>
                            <a:pt x="1559367" y="1526465"/>
                            <a:pt x="1682474" y="1308339"/>
                            <a:pt x="1775345" y="1152844"/>
                          </a:cubicBezTo>
                          <a:cubicBezTo>
                            <a:pt x="1868216" y="997349"/>
                            <a:pt x="1941649" y="895844"/>
                            <a:pt x="2021561" y="764105"/>
                          </a:cubicBezTo>
                          <a:cubicBezTo>
                            <a:pt x="2101473" y="632366"/>
                            <a:pt x="2192184" y="468231"/>
                            <a:pt x="2254818" y="362408"/>
                          </a:cubicBezTo>
                          <a:cubicBezTo>
                            <a:pt x="2317452" y="256585"/>
                            <a:pt x="2341210" y="185316"/>
                            <a:pt x="2397364" y="129165"/>
                          </a:cubicBezTo>
                          <a:cubicBezTo>
                            <a:pt x="2453518" y="73014"/>
                            <a:pt x="2539910" y="42778"/>
                            <a:pt x="2591745" y="25501"/>
                          </a:cubicBezTo>
                          <a:cubicBezTo>
                            <a:pt x="2643580" y="8224"/>
                            <a:pt x="2650059" y="-22012"/>
                            <a:pt x="2708373" y="25501"/>
                          </a:cubicBezTo>
                          <a:cubicBezTo>
                            <a:pt x="2766687" y="73014"/>
                            <a:pt x="2881156" y="209073"/>
                            <a:pt x="2941630" y="310577"/>
                          </a:cubicBezTo>
                          <a:cubicBezTo>
                            <a:pt x="3002104" y="412081"/>
                            <a:pt x="3032342" y="528703"/>
                            <a:pt x="3071218" y="634526"/>
                          </a:cubicBezTo>
                          <a:cubicBezTo>
                            <a:pt x="3110094" y="740349"/>
                            <a:pt x="3129533" y="729551"/>
                            <a:pt x="3174888" y="945517"/>
                          </a:cubicBezTo>
                          <a:cubicBezTo>
                            <a:pt x="3220243" y="1161483"/>
                            <a:pt x="3293676" y="1697078"/>
                            <a:pt x="3343351" y="1930321"/>
                          </a:cubicBezTo>
                          <a:cubicBezTo>
                            <a:pt x="3393026" y="2163564"/>
                            <a:pt x="3431902" y="2228354"/>
                            <a:pt x="3472938" y="2344976"/>
                          </a:cubicBezTo>
                          <a:cubicBezTo>
                            <a:pt x="3513974" y="2461598"/>
                            <a:pt x="3548531" y="2554463"/>
                            <a:pt x="3589567" y="2630051"/>
                          </a:cubicBezTo>
                          <a:cubicBezTo>
                            <a:pt x="3630603" y="2705639"/>
                            <a:pt x="3680278" y="2757471"/>
                            <a:pt x="3719154" y="2798505"/>
                          </a:cubicBezTo>
                          <a:cubicBezTo>
                            <a:pt x="3758030" y="2839539"/>
                            <a:pt x="3792587" y="2861136"/>
                            <a:pt x="3822824" y="2876253"/>
                          </a:cubicBezTo>
                          <a:cubicBezTo>
                            <a:pt x="3853061" y="2891370"/>
                            <a:pt x="3853061" y="2906487"/>
                            <a:pt x="3900576" y="2889210"/>
                          </a:cubicBezTo>
                          <a:cubicBezTo>
                            <a:pt x="3948091" y="2871933"/>
                            <a:pt x="4040963" y="2841698"/>
                            <a:pt x="4107916" y="2772589"/>
                          </a:cubicBezTo>
                          <a:cubicBezTo>
                            <a:pt x="4174869" y="2703480"/>
                            <a:pt x="4237504" y="2578220"/>
                            <a:pt x="4302297" y="2474556"/>
                          </a:cubicBezTo>
                          <a:cubicBezTo>
                            <a:pt x="4367090" y="2370892"/>
                            <a:pt x="4412445" y="2280187"/>
                            <a:pt x="4496677" y="2150607"/>
                          </a:cubicBezTo>
                          <a:cubicBezTo>
                            <a:pt x="4580909" y="2021027"/>
                            <a:pt x="4710497" y="1841775"/>
                            <a:pt x="4807687" y="1697078"/>
                          </a:cubicBezTo>
                          <a:cubicBezTo>
                            <a:pt x="4904877" y="1552381"/>
                            <a:pt x="4995588" y="1433600"/>
                            <a:pt x="5079820" y="1282424"/>
                          </a:cubicBezTo>
                          <a:cubicBezTo>
                            <a:pt x="5164052" y="1131248"/>
                            <a:pt x="5239644" y="904483"/>
                            <a:pt x="5313077" y="790021"/>
                          </a:cubicBezTo>
                          <a:cubicBezTo>
                            <a:pt x="5386510" y="675559"/>
                            <a:pt x="5457783" y="641005"/>
                            <a:pt x="5520417" y="595652"/>
                          </a:cubicBezTo>
                          <a:cubicBezTo>
                            <a:pt x="5583051" y="550299"/>
                            <a:pt x="5613288" y="502786"/>
                            <a:pt x="5688880" y="517904"/>
                          </a:cubicBezTo>
                          <a:cubicBezTo>
                            <a:pt x="5764473" y="533021"/>
                            <a:pt x="5876782" y="584853"/>
                            <a:pt x="5973972" y="686357"/>
                          </a:cubicBezTo>
                          <a:cubicBezTo>
                            <a:pt x="6071162" y="787861"/>
                            <a:pt x="6183472" y="1014626"/>
                            <a:pt x="6272023" y="1126928"/>
                          </a:cubicBezTo>
                          <a:cubicBezTo>
                            <a:pt x="6360574" y="1239230"/>
                            <a:pt x="6455605" y="1312658"/>
                            <a:pt x="6505280" y="1360171"/>
                          </a:cubicBezTo>
                          <a:cubicBezTo>
                            <a:pt x="6554955" y="1407683"/>
                            <a:pt x="6570073" y="1412003"/>
                            <a:pt x="6570073" y="1412003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21" name="Freeform 220"/>
                  <p:cNvSpPr/>
                  <p:nvPr/>
                </p:nvSpPr>
                <p:spPr>
                  <a:xfrm>
                    <a:off x="2889796" y="2267445"/>
                    <a:ext cx="6583032" cy="2873087"/>
                  </a:xfrm>
                  <a:custGeom>
                    <a:avLst/>
                    <a:gdLst>
                      <a:gd name="connsiteX0" fmla="*/ 0 w 6583032"/>
                      <a:gd name="connsiteY0" fmla="*/ 1619943 h 2873087"/>
                      <a:gd name="connsiteX1" fmla="*/ 142546 w 6583032"/>
                      <a:gd name="connsiteY1" fmla="*/ 1801354 h 2873087"/>
                      <a:gd name="connsiteX2" fmla="*/ 414679 w 6583032"/>
                      <a:gd name="connsiteY2" fmla="*/ 2034598 h 2873087"/>
                      <a:gd name="connsiteX3" fmla="*/ 622018 w 6583032"/>
                      <a:gd name="connsiteY3" fmla="*/ 2086429 h 2873087"/>
                      <a:gd name="connsiteX4" fmla="*/ 907110 w 6583032"/>
                      <a:gd name="connsiteY4" fmla="*/ 1943892 h 2873087"/>
                      <a:gd name="connsiteX5" fmla="*/ 1321789 w 6583032"/>
                      <a:gd name="connsiteY5" fmla="*/ 1386700 h 2873087"/>
                      <a:gd name="connsiteX6" fmla="*/ 1645758 w 6583032"/>
                      <a:gd name="connsiteY6" fmla="*/ 842465 h 2873087"/>
                      <a:gd name="connsiteX7" fmla="*/ 1982684 w 6583032"/>
                      <a:gd name="connsiteY7" fmla="*/ 311189 h 2873087"/>
                      <a:gd name="connsiteX8" fmla="*/ 2241859 w 6583032"/>
                      <a:gd name="connsiteY8" fmla="*/ 64988 h 2873087"/>
                      <a:gd name="connsiteX9" fmla="*/ 2371446 w 6583032"/>
                      <a:gd name="connsiteY9" fmla="*/ 198 h 2873087"/>
                      <a:gd name="connsiteX10" fmla="*/ 2578786 w 6583032"/>
                      <a:gd name="connsiteY10" fmla="*/ 77946 h 2873087"/>
                      <a:gd name="connsiteX11" fmla="*/ 2786125 w 6583032"/>
                      <a:gd name="connsiteY11" fmla="*/ 324147 h 2873087"/>
                      <a:gd name="connsiteX12" fmla="*/ 2967547 w 6583032"/>
                      <a:gd name="connsiteY12" fmla="*/ 764717 h 2873087"/>
                      <a:gd name="connsiteX13" fmla="*/ 3136011 w 6583032"/>
                      <a:gd name="connsiteY13" fmla="*/ 1179372 h 2873087"/>
                      <a:gd name="connsiteX14" fmla="*/ 3226722 w 6583032"/>
                      <a:gd name="connsiteY14" fmla="*/ 1412615 h 2873087"/>
                      <a:gd name="connsiteX15" fmla="*/ 3291516 w 6583032"/>
                      <a:gd name="connsiteY15" fmla="*/ 1632901 h 2873087"/>
                      <a:gd name="connsiteX16" fmla="*/ 3589566 w 6583032"/>
                      <a:gd name="connsiteY16" fmla="*/ 2436294 h 2873087"/>
                      <a:gd name="connsiteX17" fmla="*/ 3758030 w 6583032"/>
                      <a:gd name="connsiteY17" fmla="*/ 2773201 h 2873087"/>
                      <a:gd name="connsiteX18" fmla="*/ 3926493 w 6583032"/>
                      <a:gd name="connsiteY18" fmla="*/ 2863907 h 2873087"/>
                      <a:gd name="connsiteX19" fmla="*/ 4172709 w 6583032"/>
                      <a:gd name="connsiteY19" fmla="*/ 2850949 h 2873087"/>
                      <a:gd name="connsiteX20" fmla="*/ 4354131 w 6583032"/>
                      <a:gd name="connsiteY20" fmla="*/ 2695453 h 2873087"/>
                      <a:gd name="connsiteX21" fmla="*/ 4626264 w 6583032"/>
                      <a:gd name="connsiteY21" fmla="*/ 2241925 h 2873087"/>
                      <a:gd name="connsiteX22" fmla="*/ 4859521 w 6583032"/>
                      <a:gd name="connsiteY22" fmla="*/ 1594027 h 2873087"/>
                      <a:gd name="connsiteX23" fmla="*/ 5092778 w 6583032"/>
                      <a:gd name="connsiteY23" fmla="*/ 907255 h 2873087"/>
                      <a:gd name="connsiteX24" fmla="*/ 5351953 w 6583032"/>
                      <a:gd name="connsiteY24" fmla="*/ 401895 h 2873087"/>
                      <a:gd name="connsiteX25" fmla="*/ 5533375 w 6583032"/>
                      <a:gd name="connsiteY25" fmla="*/ 129777 h 2873087"/>
                      <a:gd name="connsiteX26" fmla="*/ 5688880 w 6583032"/>
                      <a:gd name="connsiteY26" fmla="*/ 39072 h 2873087"/>
                      <a:gd name="connsiteX27" fmla="*/ 5961013 w 6583032"/>
                      <a:gd name="connsiteY27" fmla="*/ 233441 h 2873087"/>
                      <a:gd name="connsiteX28" fmla="*/ 6233146 w 6583032"/>
                      <a:gd name="connsiteY28" fmla="*/ 622180 h 2873087"/>
                      <a:gd name="connsiteX29" fmla="*/ 6518238 w 6583032"/>
                      <a:gd name="connsiteY29" fmla="*/ 1062751 h 2873087"/>
                      <a:gd name="connsiteX30" fmla="*/ 6583032 w 6583032"/>
                      <a:gd name="connsiteY30" fmla="*/ 1153456 h 2873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583032" h="2873087">
                        <a:moveTo>
                          <a:pt x="0" y="1619943"/>
                        </a:moveTo>
                        <a:cubicBezTo>
                          <a:pt x="36716" y="1676094"/>
                          <a:pt x="73433" y="1732245"/>
                          <a:pt x="142546" y="1801354"/>
                        </a:cubicBezTo>
                        <a:cubicBezTo>
                          <a:pt x="211659" y="1870463"/>
                          <a:pt x="334767" y="1987086"/>
                          <a:pt x="414679" y="2034598"/>
                        </a:cubicBezTo>
                        <a:cubicBezTo>
                          <a:pt x="494591" y="2082110"/>
                          <a:pt x="539946" y="2101547"/>
                          <a:pt x="622018" y="2086429"/>
                        </a:cubicBezTo>
                        <a:cubicBezTo>
                          <a:pt x="704090" y="2071311"/>
                          <a:pt x="790482" y="2060513"/>
                          <a:pt x="907110" y="1943892"/>
                        </a:cubicBezTo>
                        <a:cubicBezTo>
                          <a:pt x="1023738" y="1827271"/>
                          <a:pt x="1198681" y="1570271"/>
                          <a:pt x="1321789" y="1386700"/>
                        </a:cubicBezTo>
                        <a:cubicBezTo>
                          <a:pt x="1444897" y="1203129"/>
                          <a:pt x="1535609" y="1021717"/>
                          <a:pt x="1645758" y="842465"/>
                        </a:cubicBezTo>
                        <a:cubicBezTo>
                          <a:pt x="1755907" y="663213"/>
                          <a:pt x="1883334" y="440768"/>
                          <a:pt x="1982684" y="311189"/>
                        </a:cubicBezTo>
                        <a:cubicBezTo>
                          <a:pt x="2082034" y="181610"/>
                          <a:pt x="2177065" y="116820"/>
                          <a:pt x="2241859" y="64988"/>
                        </a:cubicBezTo>
                        <a:cubicBezTo>
                          <a:pt x="2306653" y="13156"/>
                          <a:pt x="2315292" y="-1962"/>
                          <a:pt x="2371446" y="198"/>
                        </a:cubicBezTo>
                        <a:cubicBezTo>
                          <a:pt x="2427600" y="2358"/>
                          <a:pt x="2509673" y="23955"/>
                          <a:pt x="2578786" y="77946"/>
                        </a:cubicBezTo>
                        <a:cubicBezTo>
                          <a:pt x="2647899" y="131937"/>
                          <a:pt x="2721332" y="209685"/>
                          <a:pt x="2786125" y="324147"/>
                        </a:cubicBezTo>
                        <a:cubicBezTo>
                          <a:pt x="2850918" y="438609"/>
                          <a:pt x="2909233" y="622179"/>
                          <a:pt x="2967547" y="764717"/>
                        </a:cubicBezTo>
                        <a:cubicBezTo>
                          <a:pt x="3025861" y="907254"/>
                          <a:pt x="3092815" y="1071389"/>
                          <a:pt x="3136011" y="1179372"/>
                        </a:cubicBezTo>
                        <a:cubicBezTo>
                          <a:pt x="3179207" y="1287355"/>
                          <a:pt x="3200805" y="1337027"/>
                          <a:pt x="3226722" y="1412615"/>
                        </a:cubicBezTo>
                        <a:cubicBezTo>
                          <a:pt x="3252639" y="1488203"/>
                          <a:pt x="3231042" y="1462288"/>
                          <a:pt x="3291516" y="1632901"/>
                        </a:cubicBezTo>
                        <a:cubicBezTo>
                          <a:pt x="3351990" y="1803514"/>
                          <a:pt x="3511814" y="2246244"/>
                          <a:pt x="3589566" y="2436294"/>
                        </a:cubicBezTo>
                        <a:cubicBezTo>
                          <a:pt x="3667318" y="2626344"/>
                          <a:pt x="3701875" y="2701932"/>
                          <a:pt x="3758030" y="2773201"/>
                        </a:cubicBezTo>
                        <a:cubicBezTo>
                          <a:pt x="3814185" y="2844470"/>
                          <a:pt x="3857380" y="2850949"/>
                          <a:pt x="3926493" y="2863907"/>
                        </a:cubicBezTo>
                        <a:cubicBezTo>
                          <a:pt x="3995606" y="2876865"/>
                          <a:pt x="4101436" y="2879025"/>
                          <a:pt x="4172709" y="2850949"/>
                        </a:cubicBezTo>
                        <a:cubicBezTo>
                          <a:pt x="4243982" y="2822873"/>
                          <a:pt x="4278538" y="2796957"/>
                          <a:pt x="4354131" y="2695453"/>
                        </a:cubicBezTo>
                        <a:cubicBezTo>
                          <a:pt x="4429724" y="2593949"/>
                          <a:pt x="4542032" y="2425496"/>
                          <a:pt x="4626264" y="2241925"/>
                        </a:cubicBezTo>
                        <a:cubicBezTo>
                          <a:pt x="4710496" y="2058354"/>
                          <a:pt x="4781769" y="1816472"/>
                          <a:pt x="4859521" y="1594027"/>
                        </a:cubicBezTo>
                        <a:cubicBezTo>
                          <a:pt x="4937273" y="1371582"/>
                          <a:pt x="5010706" y="1105944"/>
                          <a:pt x="5092778" y="907255"/>
                        </a:cubicBezTo>
                        <a:cubicBezTo>
                          <a:pt x="5174850" y="708566"/>
                          <a:pt x="5278520" y="531475"/>
                          <a:pt x="5351953" y="401895"/>
                        </a:cubicBezTo>
                        <a:cubicBezTo>
                          <a:pt x="5425386" y="272315"/>
                          <a:pt x="5477221" y="190247"/>
                          <a:pt x="5533375" y="129777"/>
                        </a:cubicBezTo>
                        <a:cubicBezTo>
                          <a:pt x="5589529" y="69307"/>
                          <a:pt x="5617607" y="21795"/>
                          <a:pt x="5688880" y="39072"/>
                        </a:cubicBezTo>
                        <a:cubicBezTo>
                          <a:pt x="5760153" y="56349"/>
                          <a:pt x="5870302" y="136256"/>
                          <a:pt x="5961013" y="233441"/>
                        </a:cubicBezTo>
                        <a:cubicBezTo>
                          <a:pt x="6051724" y="330626"/>
                          <a:pt x="6140275" y="483962"/>
                          <a:pt x="6233146" y="622180"/>
                        </a:cubicBezTo>
                        <a:cubicBezTo>
                          <a:pt x="6326017" y="760398"/>
                          <a:pt x="6459924" y="974205"/>
                          <a:pt x="6518238" y="1062751"/>
                        </a:cubicBezTo>
                        <a:cubicBezTo>
                          <a:pt x="6576552" y="1151297"/>
                          <a:pt x="6583032" y="1153456"/>
                          <a:pt x="6583032" y="1153456"/>
                        </a:cubicBezTo>
                      </a:path>
                    </a:pathLst>
                  </a:custGeom>
                  <a:ln w="57150" cmpd="sng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5" name="Freeform 224"/>
                <p:cNvSpPr/>
                <p:nvPr/>
              </p:nvSpPr>
              <p:spPr>
                <a:xfrm>
                  <a:off x="-64795" y="1521722"/>
                  <a:ext cx="7124552" cy="3794165"/>
                </a:xfrm>
                <a:custGeom>
                  <a:avLst/>
                  <a:gdLst>
                    <a:gd name="connsiteX0" fmla="*/ 0 w 6997712"/>
                    <a:gd name="connsiteY0" fmla="*/ 1380861 h 3794165"/>
                    <a:gd name="connsiteX1" fmla="*/ 246216 w 6997712"/>
                    <a:gd name="connsiteY1" fmla="*/ 1406777 h 3794165"/>
                    <a:gd name="connsiteX2" fmla="*/ 544267 w 6997712"/>
                    <a:gd name="connsiteY2" fmla="*/ 1678894 h 3794165"/>
                    <a:gd name="connsiteX3" fmla="*/ 1179244 w 6997712"/>
                    <a:gd name="connsiteY3" fmla="*/ 3000606 h 3794165"/>
                    <a:gd name="connsiteX4" fmla="*/ 1451377 w 6997712"/>
                    <a:gd name="connsiteY4" fmla="*/ 3609630 h 3794165"/>
                    <a:gd name="connsiteX5" fmla="*/ 1762387 w 6997712"/>
                    <a:gd name="connsiteY5" fmla="*/ 3778083 h 3794165"/>
                    <a:gd name="connsiteX6" fmla="*/ 2190025 w 6997712"/>
                    <a:gd name="connsiteY6" fmla="*/ 3454134 h 3794165"/>
                    <a:gd name="connsiteX7" fmla="*/ 2708374 w 6997712"/>
                    <a:gd name="connsiteY7" fmla="*/ 2158338 h 3794165"/>
                    <a:gd name="connsiteX8" fmla="*/ 3226723 w 6997712"/>
                    <a:gd name="connsiteY8" fmla="*/ 538594 h 3794165"/>
                    <a:gd name="connsiteX9" fmla="*/ 3498856 w 6997712"/>
                    <a:gd name="connsiteY9" fmla="*/ 33233 h 3794165"/>
                    <a:gd name="connsiteX10" fmla="*/ 3732113 w 6997712"/>
                    <a:gd name="connsiteY10" fmla="*/ 227602 h 3794165"/>
                    <a:gd name="connsiteX11" fmla="*/ 4263421 w 6997712"/>
                    <a:gd name="connsiteY11" fmla="*/ 1665936 h 3794165"/>
                    <a:gd name="connsiteX12" fmla="*/ 4678100 w 6997712"/>
                    <a:gd name="connsiteY12" fmla="*/ 3026522 h 3794165"/>
                    <a:gd name="connsiteX13" fmla="*/ 5015027 w 6997712"/>
                    <a:gd name="connsiteY13" fmla="*/ 3570756 h 3794165"/>
                    <a:gd name="connsiteX14" fmla="*/ 5338995 w 6997712"/>
                    <a:gd name="connsiteY14" fmla="*/ 3791041 h 3794165"/>
                    <a:gd name="connsiteX15" fmla="*/ 5688880 w 6997712"/>
                    <a:gd name="connsiteY15" fmla="*/ 3609630 h 3794165"/>
                    <a:gd name="connsiteX16" fmla="*/ 6207229 w 6997712"/>
                    <a:gd name="connsiteY16" fmla="*/ 2572993 h 3794165"/>
                    <a:gd name="connsiteX17" fmla="*/ 6647826 w 6997712"/>
                    <a:gd name="connsiteY17" fmla="*/ 1678894 h 3794165"/>
                    <a:gd name="connsiteX18" fmla="*/ 6919959 w 6997712"/>
                    <a:gd name="connsiteY18" fmla="*/ 1419735 h 3794165"/>
                    <a:gd name="connsiteX19" fmla="*/ 6997712 w 6997712"/>
                    <a:gd name="connsiteY19" fmla="*/ 1406777 h 3794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97712" h="3794165">
                      <a:moveTo>
                        <a:pt x="0" y="1380861"/>
                      </a:moveTo>
                      <a:cubicBezTo>
                        <a:pt x="77752" y="1368983"/>
                        <a:pt x="155505" y="1357105"/>
                        <a:pt x="246216" y="1406777"/>
                      </a:cubicBezTo>
                      <a:cubicBezTo>
                        <a:pt x="336927" y="1456449"/>
                        <a:pt x="388762" y="1413256"/>
                        <a:pt x="544267" y="1678894"/>
                      </a:cubicBezTo>
                      <a:cubicBezTo>
                        <a:pt x="699772" y="1944532"/>
                        <a:pt x="1028059" y="2678817"/>
                        <a:pt x="1179244" y="3000606"/>
                      </a:cubicBezTo>
                      <a:cubicBezTo>
                        <a:pt x="1330429" y="3322395"/>
                        <a:pt x="1354186" y="3480050"/>
                        <a:pt x="1451377" y="3609630"/>
                      </a:cubicBezTo>
                      <a:cubicBezTo>
                        <a:pt x="1548568" y="3739210"/>
                        <a:pt x="1639279" y="3803999"/>
                        <a:pt x="1762387" y="3778083"/>
                      </a:cubicBezTo>
                      <a:cubicBezTo>
                        <a:pt x="1885495" y="3752167"/>
                        <a:pt x="2032361" y="3724092"/>
                        <a:pt x="2190025" y="3454134"/>
                      </a:cubicBezTo>
                      <a:cubicBezTo>
                        <a:pt x="2347690" y="3184177"/>
                        <a:pt x="2535591" y="2644261"/>
                        <a:pt x="2708374" y="2158338"/>
                      </a:cubicBezTo>
                      <a:cubicBezTo>
                        <a:pt x="2881157" y="1672415"/>
                        <a:pt x="3094976" y="892778"/>
                        <a:pt x="3226723" y="538594"/>
                      </a:cubicBezTo>
                      <a:cubicBezTo>
                        <a:pt x="3358470" y="184410"/>
                        <a:pt x="3414624" y="85065"/>
                        <a:pt x="3498856" y="33233"/>
                      </a:cubicBezTo>
                      <a:cubicBezTo>
                        <a:pt x="3583088" y="-18599"/>
                        <a:pt x="3604686" y="-44515"/>
                        <a:pt x="3732113" y="227602"/>
                      </a:cubicBezTo>
                      <a:cubicBezTo>
                        <a:pt x="3859541" y="499719"/>
                        <a:pt x="4105757" y="1199449"/>
                        <a:pt x="4263421" y="1665936"/>
                      </a:cubicBezTo>
                      <a:cubicBezTo>
                        <a:pt x="4421085" y="2132423"/>
                        <a:pt x="4552832" y="2709052"/>
                        <a:pt x="4678100" y="3026522"/>
                      </a:cubicBezTo>
                      <a:cubicBezTo>
                        <a:pt x="4803368" y="3343992"/>
                        <a:pt x="4904878" y="3443336"/>
                        <a:pt x="5015027" y="3570756"/>
                      </a:cubicBezTo>
                      <a:cubicBezTo>
                        <a:pt x="5125176" y="3698176"/>
                        <a:pt x="5226686" y="3784562"/>
                        <a:pt x="5338995" y="3791041"/>
                      </a:cubicBezTo>
                      <a:cubicBezTo>
                        <a:pt x="5451304" y="3797520"/>
                        <a:pt x="5544174" y="3812638"/>
                        <a:pt x="5688880" y="3609630"/>
                      </a:cubicBezTo>
                      <a:cubicBezTo>
                        <a:pt x="5833586" y="3406622"/>
                        <a:pt x="6047405" y="2894782"/>
                        <a:pt x="6207229" y="2572993"/>
                      </a:cubicBezTo>
                      <a:cubicBezTo>
                        <a:pt x="6367053" y="2251204"/>
                        <a:pt x="6529038" y="1871104"/>
                        <a:pt x="6647826" y="1678894"/>
                      </a:cubicBezTo>
                      <a:cubicBezTo>
                        <a:pt x="6766614" y="1486684"/>
                        <a:pt x="6861645" y="1465088"/>
                        <a:pt x="6919959" y="1419735"/>
                      </a:cubicBezTo>
                      <a:cubicBezTo>
                        <a:pt x="6978273" y="1374382"/>
                        <a:pt x="6997712" y="1406777"/>
                        <a:pt x="6997712" y="1406777"/>
                      </a:cubicBezTo>
                    </a:path>
                  </a:pathLst>
                </a:custGeom>
                <a:ln w="38100" cmpd="sng">
                  <a:solidFill>
                    <a:srgbClr val="00FD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8" name="Freeform 227"/>
              <p:cNvSpPr/>
              <p:nvPr/>
            </p:nvSpPr>
            <p:spPr>
              <a:xfrm>
                <a:off x="-41623" y="2076575"/>
                <a:ext cx="7140257" cy="3563636"/>
              </a:xfrm>
              <a:custGeom>
                <a:avLst/>
                <a:gdLst>
                  <a:gd name="connsiteX0" fmla="*/ 0 w 7140257"/>
                  <a:gd name="connsiteY0" fmla="*/ 2384286 h 3563636"/>
                  <a:gd name="connsiteX1" fmla="*/ 220298 w 7140257"/>
                  <a:gd name="connsiteY1" fmla="*/ 2617529 h 3563636"/>
                  <a:gd name="connsiteX2" fmla="*/ 453555 w 7140257"/>
                  <a:gd name="connsiteY2" fmla="*/ 2682319 h 3563636"/>
                  <a:gd name="connsiteX3" fmla="*/ 829358 w 7140257"/>
                  <a:gd name="connsiteY3" fmla="*/ 2487949 h 3563636"/>
                  <a:gd name="connsiteX4" fmla="*/ 1334748 w 7140257"/>
                  <a:gd name="connsiteY4" fmla="*/ 1606808 h 3563636"/>
                  <a:gd name="connsiteX5" fmla="*/ 1684634 w 7140257"/>
                  <a:gd name="connsiteY5" fmla="*/ 764541 h 3563636"/>
                  <a:gd name="connsiteX6" fmla="*/ 1917891 w 7140257"/>
                  <a:gd name="connsiteY6" fmla="*/ 285096 h 3563636"/>
                  <a:gd name="connsiteX7" fmla="*/ 2319611 w 7140257"/>
                  <a:gd name="connsiteY7" fmla="*/ 21 h 3563636"/>
                  <a:gd name="connsiteX8" fmla="*/ 2669497 w 7140257"/>
                  <a:gd name="connsiteY8" fmla="*/ 298054 h 3563636"/>
                  <a:gd name="connsiteX9" fmla="*/ 3032341 w 7140257"/>
                  <a:gd name="connsiteY9" fmla="*/ 1088490 h 3563636"/>
                  <a:gd name="connsiteX10" fmla="*/ 3382227 w 7140257"/>
                  <a:gd name="connsiteY10" fmla="*/ 2176958 h 3563636"/>
                  <a:gd name="connsiteX11" fmla="*/ 3641401 w 7140257"/>
                  <a:gd name="connsiteY11" fmla="*/ 2980352 h 3563636"/>
                  <a:gd name="connsiteX12" fmla="*/ 3874658 w 7140257"/>
                  <a:gd name="connsiteY12" fmla="*/ 3395006 h 3563636"/>
                  <a:gd name="connsiteX13" fmla="*/ 4081998 w 7140257"/>
                  <a:gd name="connsiteY13" fmla="*/ 3563460 h 3563636"/>
                  <a:gd name="connsiteX14" fmla="*/ 4367090 w 7140257"/>
                  <a:gd name="connsiteY14" fmla="*/ 3369091 h 3563636"/>
                  <a:gd name="connsiteX15" fmla="*/ 4807686 w 7140257"/>
                  <a:gd name="connsiteY15" fmla="*/ 2306538 h 3563636"/>
                  <a:gd name="connsiteX16" fmla="*/ 5261242 w 7140257"/>
                  <a:gd name="connsiteY16" fmla="*/ 1140322 h 3563636"/>
                  <a:gd name="connsiteX17" fmla="*/ 5611127 w 7140257"/>
                  <a:gd name="connsiteY17" fmla="*/ 440592 h 3563636"/>
                  <a:gd name="connsiteX18" fmla="*/ 5922137 w 7140257"/>
                  <a:gd name="connsiteY18" fmla="*/ 311012 h 3563636"/>
                  <a:gd name="connsiteX19" fmla="*/ 6284981 w 7140257"/>
                  <a:gd name="connsiteY19" fmla="*/ 570171 h 3563636"/>
                  <a:gd name="connsiteX20" fmla="*/ 6699660 w 7140257"/>
                  <a:gd name="connsiteY20" fmla="*/ 1334691 h 3563636"/>
                  <a:gd name="connsiteX21" fmla="*/ 6932917 w 7140257"/>
                  <a:gd name="connsiteY21" fmla="*/ 1801177 h 3563636"/>
                  <a:gd name="connsiteX22" fmla="*/ 7140257 w 7140257"/>
                  <a:gd name="connsiteY22" fmla="*/ 2073295 h 356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140257" h="3563636">
                    <a:moveTo>
                      <a:pt x="0" y="2384286"/>
                    </a:moveTo>
                    <a:cubicBezTo>
                      <a:pt x="72353" y="2476071"/>
                      <a:pt x="144706" y="2567857"/>
                      <a:pt x="220298" y="2617529"/>
                    </a:cubicBezTo>
                    <a:cubicBezTo>
                      <a:pt x="295890" y="2667201"/>
                      <a:pt x="352045" y="2703916"/>
                      <a:pt x="453555" y="2682319"/>
                    </a:cubicBezTo>
                    <a:cubicBezTo>
                      <a:pt x="555065" y="2660722"/>
                      <a:pt x="682493" y="2667201"/>
                      <a:pt x="829358" y="2487949"/>
                    </a:cubicBezTo>
                    <a:cubicBezTo>
                      <a:pt x="976223" y="2308697"/>
                      <a:pt x="1192202" y="1894043"/>
                      <a:pt x="1334748" y="1606808"/>
                    </a:cubicBezTo>
                    <a:cubicBezTo>
                      <a:pt x="1477294" y="1319573"/>
                      <a:pt x="1587444" y="984826"/>
                      <a:pt x="1684634" y="764541"/>
                    </a:cubicBezTo>
                    <a:cubicBezTo>
                      <a:pt x="1781825" y="544256"/>
                      <a:pt x="1812062" y="412516"/>
                      <a:pt x="1917891" y="285096"/>
                    </a:cubicBezTo>
                    <a:cubicBezTo>
                      <a:pt x="2023721" y="157676"/>
                      <a:pt x="2194343" y="-2139"/>
                      <a:pt x="2319611" y="21"/>
                    </a:cubicBezTo>
                    <a:cubicBezTo>
                      <a:pt x="2444879" y="2181"/>
                      <a:pt x="2550709" y="116642"/>
                      <a:pt x="2669497" y="298054"/>
                    </a:cubicBezTo>
                    <a:cubicBezTo>
                      <a:pt x="2788285" y="479466"/>
                      <a:pt x="2913553" y="775339"/>
                      <a:pt x="3032341" y="1088490"/>
                    </a:cubicBezTo>
                    <a:cubicBezTo>
                      <a:pt x="3151129" y="1401641"/>
                      <a:pt x="3382227" y="2176958"/>
                      <a:pt x="3382227" y="2176958"/>
                    </a:cubicBezTo>
                    <a:cubicBezTo>
                      <a:pt x="3483737" y="2492268"/>
                      <a:pt x="3559329" y="2777344"/>
                      <a:pt x="3641401" y="2980352"/>
                    </a:cubicBezTo>
                    <a:cubicBezTo>
                      <a:pt x="3723473" y="3183360"/>
                      <a:pt x="3801225" y="3297821"/>
                      <a:pt x="3874658" y="3395006"/>
                    </a:cubicBezTo>
                    <a:cubicBezTo>
                      <a:pt x="3948091" y="3492191"/>
                      <a:pt x="3999926" y="3567779"/>
                      <a:pt x="4081998" y="3563460"/>
                    </a:cubicBezTo>
                    <a:cubicBezTo>
                      <a:pt x="4164070" y="3559141"/>
                      <a:pt x="4246142" y="3578578"/>
                      <a:pt x="4367090" y="3369091"/>
                    </a:cubicBezTo>
                    <a:cubicBezTo>
                      <a:pt x="4488038" y="3159604"/>
                      <a:pt x="4658661" y="2678000"/>
                      <a:pt x="4807686" y="2306538"/>
                    </a:cubicBezTo>
                    <a:cubicBezTo>
                      <a:pt x="4956711" y="1935076"/>
                      <a:pt x="5127335" y="1451313"/>
                      <a:pt x="5261242" y="1140322"/>
                    </a:cubicBezTo>
                    <a:cubicBezTo>
                      <a:pt x="5395149" y="829331"/>
                      <a:pt x="5500978" y="578810"/>
                      <a:pt x="5611127" y="440592"/>
                    </a:cubicBezTo>
                    <a:cubicBezTo>
                      <a:pt x="5721276" y="302374"/>
                      <a:pt x="5809828" y="289415"/>
                      <a:pt x="5922137" y="311012"/>
                    </a:cubicBezTo>
                    <a:cubicBezTo>
                      <a:pt x="6034446" y="332608"/>
                      <a:pt x="6155394" y="399558"/>
                      <a:pt x="6284981" y="570171"/>
                    </a:cubicBezTo>
                    <a:cubicBezTo>
                      <a:pt x="6414568" y="740784"/>
                      <a:pt x="6591671" y="1129523"/>
                      <a:pt x="6699660" y="1334691"/>
                    </a:cubicBezTo>
                    <a:cubicBezTo>
                      <a:pt x="6807649" y="1539859"/>
                      <a:pt x="6859484" y="1678076"/>
                      <a:pt x="6932917" y="1801177"/>
                    </a:cubicBezTo>
                    <a:cubicBezTo>
                      <a:pt x="7006350" y="1924278"/>
                      <a:pt x="7140257" y="2073295"/>
                      <a:pt x="7140257" y="2073295"/>
                    </a:cubicBezTo>
                  </a:path>
                </a:pathLst>
              </a:custGeom>
              <a:ln w="38100" cmpd="sng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1866179" y="4398719"/>
              <a:ext cx="17414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CMIP3 CNRM-CM3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184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1381" y="123977"/>
            <a:ext cx="6110099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Cloud feedbacks</a:t>
            </a:r>
            <a:endParaRPr lang="en-US" sz="4000" dirty="0">
              <a:solidFill>
                <a:srgbClr val="80000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7" name="Picture 6" descr="tail.wags.the.dog.carto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766400" y="1238857"/>
            <a:ext cx="7288712" cy="400110"/>
          </a:xfrm>
          <a:prstGeom prst="rect">
            <a:avLst/>
          </a:prstGeom>
          <a:solidFill>
            <a:srgbClr val="FFD5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Have the Slab El Nino dynamics any relevance for coupled </a:t>
            </a:r>
            <a:r>
              <a:rPr lang="en-US" sz="2000" dirty="0" err="1" smtClean="0">
                <a:solidFill>
                  <a:srgbClr val="800000"/>
                </a:solidFill>
              </a:rPr>
              <a:t>GCMs</a:t>
            </a:r>
            <a:r>
              <a:rPr lang="en-US" sz="2000" dirty="0" smtClean="0">
                <a:solidFill>
                  <a:srgbClr val="800000"/>
                </a:solidFill>
              </a:rPr>
              <a:t>?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0260" y="133523"/>
            <a:ext cx="1109450" cy="971267"/>
            <a:chOff x="3093066" y="1689813"/>
            <a:chExt cx="1724714" cy="1210244"/>
          </a:xfrm>
        </p:grpSpPr>
        <p:sp>
          <p:nvSpPr>
            <p:cNvPr id="14" name="Oval 13"/>
            <p:cNvSpPr/>
            <p:nvPr/>
          </p:nvSpPr>
          <p:spPr>
            <a:xfrm>
              <a:off x="3093066" y="1689813"/>
              <a:ext cx="1724714" cy="121024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97201" y="1893222"/>
              <a:ext cx="1283599" cy="767858"/>
              <a:chOff x="2097117" y="1458112"/>
              <a:chExt cx="4451845" cy="2206754"/>
            </a:xfrm>
          </p:grpSpPr>
          <p:grpSp>
            <p:nvGrpSpPr>
              <p:cNvPr id="16" name="Group 200"/>
              <p:cNvGrpSpPr/>
              <p:nvPr/>
            </p:nvGrpSpPr>
            <p:grpSpPr>
              <a:xfrm>
                <a:off x="2119328" y="2474775"/>
                <a:ext cx="4425139" cy="1190091"/>
                <a:chOff x="1101036" y="3613913"/>
                <a:chExt cx="4425139" cy="1190091"/>
              </a:xfrm>
            </p:grpSpPr>
            <p:grpSp>
              <p:nvGrpSpPr>
                <p:cNvPr id="90" name="Group 153"/>
                <p:cNvGrpSpPr/>
                <p:nvPr/>
              </p:nvGrpSpPr>
              <p:grpSpPr>
                <a:xfrm>
                  <a:off x="1524965" y="395020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6" name="Cube 125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Cube 128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78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Cube 79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161"/>
                <p:cNvGrpSpPr/>
                <p:nvPr/>
              </p:nvGrpSpPr>
              <p:grpSpPr>
                <a:xfrm>
                  <a:off x="1315899" y="4155383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20" name="Cube 119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Cube 120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Cube 123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168"/>
                <p:cNvGrpSpPr/>
                <p:nvPr/>
              </p:nvGrpSpPr>
              <p:grpSpPr>
                <a:xfrm>
                  <a:off x="1101036" y="4393642"/>
                  <a:ext cx="4001210" cy="410362"/>
                  <a:chOff x="1019475" y="4519980"/>
                  <a:chExt cx="4959097" cy="410362"/>
                </a:xfrm>
              </p:grpSpPr>
              <p:sp>
                <p:nvSpPr>
                  <p:cNvPr id="114" name="Cube 113"/>
                  <p:cNvSpPr/>
                  <p:nvPr/>
                </p:nvSpPr>
                <p:spPr>
                  <a:xfrm>
                    <a:off x="101947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/>
                  <p:cNvSpPr/>
                  <p:nvPr/>
                </p:nvSpPr>
                <p:spPr>
                  <a:xfrm>
                    <a:off x="183829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/>
                  <p:cNvSpPr/>
                  <p:nvPr/>
                </p:nvSpPr>
                <p:spPr>
                  <a:xfrm>
                    <a:off x="269374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/>
                  <p:cNvSpPr/>
                  <p:nvPr/>
                </p:nvSpPr>
                <p:spPr>
                  <a:xfrm>
                    <a:off x="3532195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/>
                  <p:cNvSpPr/>
                  <p:nvPr/>
                </p:nvSpPr>
                <p:spPr>
                  <a:xfrm>
                    <a:off x="4371542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Cube 118"/>
                  <p:cNvSpPr/>
                  <p:nvPr/>
                </p:nvSpPr>
                <p:spPr>
                  <a:xfrm>
                    <a:off x="5219553" y="4519980"/>
                    <a:ext cx="759019" cy="410362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185"/>
                <p:cNvGrpSpPr/>
                <p:nvPr/>
              </p:nvGrpSpPr>
              <p:grpSpPr>
                <a:xfrm>
                  <a:off x="1737397" y="3613913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8" name="Up-Down Arrow 10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9" name="Up-Down Arrow 10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0" name="Up-Down Arrow 10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1" name="Up-Down Arrow 11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2" name="Up-Down Arrow 11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13" name="Up-Down Arrow 11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4" name="Group 186"/>
                <p:cNvGrpSpPr/>
                <p:nvPr/>
              </p:nvGrpSpPr>
              <p:grpSpPr>
                <a:xfrm>
                  <a:off x="1532524" y="3835569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102" name="Up-Down Arrow 101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3" name="Up-Down Arrow 102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4" name="Up-Down Arrow 103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5" name="Up-Down Arrow 104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6" name="Up-Down Arrow 105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7" name="Up-Down Arrow 106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95" name="Group 193"/>
                <p:cNvGrpSpPr/>
                <p:nvPr/>
              </p:nvGrpSpPr>
              <p:grpSpPr>
                <a:xfrm>
                  <a:off x="1295400" y="4080708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96" name="Up-Down Arrow 9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7" name="Up-Down Arrow 9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8" name="Up-Down Arrow 9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9" name="Up-Down Arrow 9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Up-Down Arrow 9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1" name="Up-Down Arrow 10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" name="Group 80"/>
              <p:cNvGrpSpPr/>
              <p:nvPr/>
            </p:nvGrpSpPr>
            <p:grpSpPr>
              <a:xfrm>
                <a:off x="2097117" y="1458112"/>
                <a:ext cx="4451845" cy="1400040"/>
                <a:chOff x="694838" y="1232618"/>
                <a:chExt cx="6499322" cy="2588020"/>
              </a:xfrm>
              <a:solidFill>
                <a:schemeClr val="accent5">
                  <a:lumMod val="40000"/>
                  <a:lumOff val="60000"/>
                </a:schemeClr>
              </a:solidFill>
            </p:grpSpPr>
            <p:sp>
              <p:nvSpPr>
                <p:cNvPr id="18" name="Cube 17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ube 21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ube 22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ube 23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ube 24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ube 25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ube 26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Cube 27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ube 28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ube 29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Cube 31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/>
                <p:cNvSpPr/>
                <p:nvPr/>
              </p:nvSpPr>
              <p:spPr>
                <a:xfrm>
                  <a:off x="1113539" y="144468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Cube 33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Cube 34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Cube 36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Cube 68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Cube 73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Cube 83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3" y="1848500"/>
            <a:ext cx="4437905" cy="3822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263"/>
          <a:stretch/>
        </p:blipFill>
        <p:spPr>
          <a:xfrm>
            <a:off x="4840756" y="2100613"/>
            <a:ext cx="3763257" cy="3382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2517" y="2426943"/>
            <a:ext cx="3357096" cy="25149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2058781" y="1305036"/>
            <a:ext cx="4677458" cy="757237"/>
          </a:xfr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/>
            <a:r>
              <a:rPr lang="en-US" sz="4900" dirty="0" smtClean="0">
                <a:solidFill>
                  <a:srgbClr val="F2F2F2"/>
                </a:solidFill>
              </a:rPr>
              <a:t>Conclusions</a:t>
            </a:r>
            <a:endParaRPr lang="en-US" sz="49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feld 14"/>
          <p:cNvSpPr txBox="1">
            <a:spLocks noChangeArrowheads="1"/>
          </p:cNvSpPr>
          <p:nvPr/>
        </p:nvSpPr>
        <p:spPr bwMode="auto">
          <a:xfrm>
            <a:off x="517279" y="1360159"/>
            <a:ext cx="7295223" cy="400110"/>
          </a:xfrm>
          <a:prstGeom prst="rect">
            <a:avLst/>
          </a:prstGeom>
          <a:solidFill>
            <a:srgbClr val="D2FF8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tropical</a:t>
            </a:r>
            <a:r>
              <a:rPr lang="de-DE" sz="2000" i="1" dirty="0" smtClean="0"/>
              <a:t> Atlantic </a:t>
            </a:r>
            <a:r>
              <a:rPr lang="de-DE" sz="2000" i="1" dirty="0"/>
              <a:t>and Indian Ocean </a:t>
            </a:r>
            <a:r>
              <a:rPr lang="de-DE" sz="2000" i="1" dirty="0" err="1"/>
              <a:t>feedback</a:t>
            </a:r>
            <a:r>
              <a:rPr lang="de-DE" sz="2000" i="1" dirty="0"/>
              <a:t> </a:t>
            </a:r>
            <a:r>
              <a:rPr lang="de-DE" sz="2000" i="1" dirty="0" err="1"/>
              <a:t>onto</a:t>
            </a:r>
            <a:r>
              <a:rPr lang="de-DE" sz="2000" i="1" dirty="0"/>
              <a:t> </a:t>
            </a:r>
            <a:r>
              <a:rPr lang="de-DE" sz="2000" i="1" dirty="0" smtClean="0"/>
              <a:t>ENSO</a:t>
            </a:r>
            <a:endParaRPr lang="de-DE" sz="20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2951863"/>
            <a:ext cx="9144000" cy="3429000"/>
            <a:chOff x="0" y="2951863"/>
            <a:chExt cx="9144000" cy="3429000"/>
          </a:xfrm>
        </p:grpSpPr>
        <p:pic>
          <p:nvPicPr>
            <p:cNvPr id="7193" name="Picture 2"/>
            <p:cNvPicPr>
              <a:picLocks noChangeAspect="1" noChangeArrowheads="1"/>
            </p:cNvPicPr>
            <p:nvPr/>
          </p:nvPicPr>
          <p:blipFill>
            <a:blip r:embed="rId2"/>
            <a:srcRect l="11000" t="28024" r="51601" b="19928"/>
            <a:stretch>
              <a:fillRect/>
            </a:stretch>
          </p:blipFill>
          <p:spPr bwMode="auto">
            <a:xfrm>
              <a:off x="0" y="2951863"/>
              <a:ext cx="40719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4" name="Picture 2"/>
            <p:cNvPicPr>
              <a:picLocks noChangeAspect="1" noChangeArrowheads="1"/>
            </p:cNvPicPr>
            <p:nvPr/>
          </p:nvPicPr>
          <p:blipFill>
            <a:blip r:embed="rId2"/>
            <a:srcRect l="60770" t="28024" r="15764" b="19928"/>
            <a:stretch>
              <a:fillRect/>
            </a:stretch>
          </p:blipFill>
          <p:spPr bwMode="auto">
            <a:xfrm>
              <a:off x="4714907" y="2951863"/>
              <a:ext cx="2286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5" name="Picture 2"/>
            <p:cNvPicPr>
              <a:picLocks noChangeAspect="1" noChangeArrowheads="1"/>
            </p:cNvPicPr>
            <p:nvPr/>
          </p:nvPicPr>
          <p:blipFill>
            <a:blip r:embed="rId2"/>
            <a:srcRect l="87169" t="28024" r="1099" b="19928"/>
            <a:stretch>
              <a:fillRect/>
            </a:stretch>
          </p:blipFill>
          <p:spPr bwMode="auto">
            <a:xfrm>
              <a:off x="8001000" y="2951863"/>
              <a:ext cx="1143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2" descr="http://www.cotf.edu/ete/images/modules/elnino/crfig6.GIF"/>
            <p:cNvPicPr>
              <a:picLocks noChangeAspect="1" noChangeArrowheads="1"/>
            </p:cNvPicPr>
            <p:nvPr/>
          </p:nvPicPr>
          <p:blipFill>
            <a:blip r:embed="rId3"/>
            <a:srcRect t="3886" b="54778"/>
            <a:stretch>
              <a:fillRect/>
            </a:stretch>
          </p:blipFill>
          <p:spPr bwMode="auto">
            <a:xfrm>
              <a:off x="2857500" y="3594801"/>
              <a:ext cx="3286125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uppieren 31"/>
            <p:cNvGrpSpPr>
              <a:grpSpLocks/>
            </p:cNvGrpSpPr>
            <p:nvPr/>
          </p:nvGrpSpPr>
          <p:grpSpPr bwMode="auto">
            <a:xfrm>
              <a:off x="1000150" y="3166176"/>
              <a:ext cx="3500413" cy="1142997"/>
              <a:chOff x="1000150" y="2643188"/>
              <a:chExt cx="3500413" cy="1142997"/>
            </a:xfrm>
          </p:grpSpPr>
          <p:sp>
            <p:nvSpPr>
              <p:cNvPr id="7189" name="Nach unten gekrümmter Pfeil 28"/>
              <p:cNvSpPr>
                <a:spLocks noChangeArrowheads="1"/>
              </p:cNvSpPr>
              <p:nvPr/>
            </p:nvSpPr>
            <p:spPr bwMode="auto">
              <a:xfrm>
                <a:off x="1000150" y="2643188"/>
                <a:ext cx="3500413" cy="1142997"/>
              </a:xfrm>
              <a:prstGeom prst="curvedDownArrow">
                <a:avLst>
                  <a:gd name="adj1" fmla="val 67035"/>
                  <a:gd name="adj2" fmla="val 110846"/>
                  <a:gd name="adj3" fmla="val 49324"/>
                </a:avLst>
              </a:pr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7" name="Textfeld 50"/>
              <p:cNvSpPr txBox="1">
                <a:spLocks noChangeArrowheads="1"/>
              </p:cNvSpPr>
              <p:nvPr/>
            </p:nvSpPr>
            <p:spPr bwMode="auto">
              <a:xfrm>
                <a:off x="3579805" y="3143248"/>
                <a:ext cx="3321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7188" name="Ellipse 52"/>
              <p:cNvSpPr>
                <a:spLocks noChangeArrowheads="1"/>
              </p:cNvSpPr>
              <p:nvPr/>
            </p:nvSpPr>
            <p:spPr bwMode="auto">
              <a:xfrm>
                <a:off x="3571868" y="3214686"/>
                <a:ext cx="357189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uppieren 32"/>
            <p:cNvGrpSpPr>
              <a:grpSpLocks/>
            </p:cNvGrpSpPr>
            <p:nvPr/>
          </p:nvGrpSpPr>
          <p:grpSpPr bwMode="auto">
            <a:xfrm>
              <a:off x="4786313" y="3094738"/>
              <a:ext cx="2786052" cy="1142992"/>
              <a:chOff x="4786313" y="2571750"/>
              <a:chExt cx="2786052" cy="1142992"/>
            </a:xfrm>
          </p:grpSpPr>
          <p:sp>
            <p:nvSpPr>
              <p:cNvPr id="7183" name="Nach unten gekrümmter Pfeil 29"/>
              <p:cNvSpPr>
                <a:spLocks noChangeArrowheads="1"/>
              </p:cNvSpPr>
              <p:nvPr/>
            </p:nvSpPr>
            <p:spPr bwMode="auto">
              <a:xfrm flipH="1">
                <a:off x="4786313" y="2571750"/>
                <a:ext cx="2786052" cy="1142992"/>
              </a:xfrm>
              <a:prstGeom prst="curvedDownArrow">
                <a:avLst>
                  <a:gd name="adj1" fmla="val 29826"/>
                  <a:gd name="adj2" fmla="val 68104"/>
                  <a:gd name="adj3" fmla="val 26269"/>
                </a:avLst>
              </a:pr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0" name="Textfeld 50"/>
              <p:cNvSpPr txBox="1">
                <a:spLocks noChangeArrowheads="1"/>
              </p:cNvSpPr>
              <p:nvPr/>
            </p:nvSpPr>
            <p:spPr bwMode="auto">
              <a:xfrm>
                <a:off x="5080004" y="3143248"/>
                <a:ext cx="3321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2400" b="1"/>
                  <a:t>-</a:t>
                </a:r>
              </a:p>
            </p:txBody>
          </p:sp>
          <p:sp>
            <p:nvSpPr>
              <p:cNvPr id="7181" name="Ellipse 52"/>
              <p:cNvSpPr>
                <a:spLocks noChangeArrowheads="1"/>
              </p:cNvSpPr>
              <p:nvPr/>
            </p:nvSpPr>
            <p:spPr bwMode="auto">
              <a:xfrm>
                <a:off x="5072067" y="3214686"/>
                <a:ext cx="357189" cy="35719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8012981" y="74616"/>
            <a:ext cx="1013220" cy="979769"/>
            <a:chOff x="7643365" y="0"/>
            <a:chExt cx="1500635" cy="1400631"/>
          </a:xfrm>
        </p:grpSpPr>
        <p:sp>
          <p:nvSpPr>
            <p:cNvPr id="31" name="Oval 30"/>
            <p:cNvSpPr/>
            <p:nvPr/>
          </p:nvSpPr>
          <p:spPr>
            <a:xfrm>
              <a:off x="7643365" y="0"/>
              <a:ext cx="1500635" cy="1400631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rcRect t="20954" b="12472"/>
            <a:stretch>
              <a:fillRect/>
            </a:stretch>
          </p:blipFill>
          <p:spPr>
            <a:xfrm>
              <a:off x="7859011" y="270157"/>
              <a:ext cx="1057229" cy="840375"/>
            </a:xfrm>
            <a:prstGeom prst="rect">
              <a:avLst/>
            </a:prstGeom>
          </p:spPr>
        </p:pic>
      </p:grp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498050" y="123977"/>
            <a:ext cx="7277099" cy="75723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92000">
                <a:srgbClr val="90FF02"/>
              </a:gs>
            </a:gsLst>
            <a:lin ang="16200000" scaled="0"/>
          </a:gradFill>
          <a:ln w="19050" cap="flat" cmpd="sng" algn="ctr">
            <a:solidFill>
              <a:srgbClr val="008000"/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err="1" smtClean="0">
                <a:solidFill>
                  <a:srgbClr val="F2F2F2"/>
                </a:solidFill>
              </a:rPr>
              <a:t>Conlusions</a:t>
            </a:r>
            <a:r>
              <a:rPr lang="en-US" sz="4000" dirty="0" smtClean="0">
                <a:solidFill>
                  <a:srgbClr val="F2F2F2"/>
                </a:solidFill>
              </a:rPr>
              <a:t>: Interactions</a:t>
            </a:r>
            <a:endParaRPr kumimoji="0" lang="en-US" sz="4000" b="0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feld 14"/>
          <p:cNvSpPr txBox="1">
            <a:spLocks noChangeArrowheads="1"/>
          </p:cNvSpPr>
          <p:nvPr/>
        </p:nvSpPr>
        <p:spPr bwMode="auto">
          <a:xfrm>
            <a:off x="528045" y="1920165"/>
            <a:ext cx="7295223" cy="400110"/>
          </a:xfrm>
          <a:prstGeom prst="rect">
            <a:avLst/>
          </a:prstGeom>
          <a:solidFill>
            <a:srgbClr val="D2FF8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de-DE" sz="2000" i="1" dirty="0" smtClean="0"/>
              <a:t> The </a:t>
            </a:r>
            <a:r>
              <a:rPr lang="de-DE" sz="2000" i="1" dirty="0" err="1" smtClean="0"/>
              <a:t>tropical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Atlantic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impacts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ENSO </a:t>
            </a:r>
            <a:r>
              <a:rPr lang="de-DE" sz="2000" i="1" dirty="0" err="1" smtClean="0"/>
              <a:t>predictions</a:t>
            </a:r>
            <a:endParaRPr lang="de-DE" sz="20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4960"/>
          <a:stretch>
            <a:fillRect/>
          </a:stretch>
        </p:blipFill>
        <p:spPr>
          <a:xfrm>
            <a:off x="556851" y="4022032"/>
            <a:ext cx="3911355" cy="267891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DC1A"/>
              </a:gs>
              <a:gs pos="100000">
                <a:srgbClr val="FFFD7E"/>
              </a:gs>
            </a:gsLst>
          </a:gradFill>
          <a:ln>
            <a:solidFill>
              <a:srgbClr val="FFDC1A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Conclusions: El Niño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Skewness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7880849" y="131191"/>
            <a:ext cx="1066539" cy="971122"/>
            <a:chOff x="5891579" y="3304861"/>
            <a:chExt cx="1431800" cy="1452119"/>
          </a:xfrm>
        </p:grpSpPr>
        <p:sp>
          <p:nvSpPr>
            <p:cNvPr id="7" name="Oval 6"/>
            <p:cNvSpPr/>
            <p:nvPr/>
          </p:nvSpPr>
          <p:spPr>
            <a:xfrm>
              <a:off x="5891579" y="3304861"/>
              <a:ext cx="1431800" cy="145211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r="9406"/>
            <a:stretch>
              <a:fillRect/>
            </a:stretch>
          </p:blipFill>
          <p:spPr>
            <a:xfrm>
              <a:off x="6256840" y="3535261"/>
              <a:ext cx="801923" cy="9300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963571" y="1504317"/>
            <a:ext cx="6468437" cy="369332"/>
          </a:xfrm>
          <a:prstGeom prst="rect">
            <a:avLst/>
          </a:prstGeom>
          <a:solidFill>
            <a:srgbClr val="FFDC1A"/>
          </a:solidFill>
        </p:spPr>
        <p:txBody>
          <a:bodyPr wrap="non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El Niño skewness is caused by  a non-linear wind response to SST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63571" y="2200595"/>
            <a:ext cx="6468437" cy="369332"/>
          </a:xfrm>
          <a:prstGeom prst="rect">
            <a:avLst/>
          </a:prstGeom>
          <a:solidFill>
            <a:srgbClr val="FFDC1A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This does not exclude a possible contribution of ocean processes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63571" y="2913403"/>
            <a:ext cx="6468437" cy="369332"/>
          </a:xfrm>
          <a:prstGeom prst="rect">
            <a:avLst/>
          </a:prstGeom>
          <a:solidFill>
            <a:srgbClr val="FFDC1A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There is some El Niño  vs. La Niña  pattern non-linearity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779832" y="4022032"/>
            <a:ext cx="3298392" cy="2571156"/>
            <a:chOff x="4702737" y="3674996"/>
            <a:chExt cx="3425291" cy="29555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3822" y="3674996"/>
              <a:ext cx="3404206" cy="15686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2737" y="5169661"/>
              <a:ext cx="3408945" cy="14608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2511" y="123977"/>
            <a:ext cx="7408970" cy="757237"/>
          </a:xfrm>
          <a:prstGeom prst="rect">
            <a:avLst/>
          </a:prstGeom>
          <a:gradFill>
            <a:gsLst>
              <a:gs pos="0">
                <a:srgbClr val="FF6600"/>
              </a:gs>
              <a:gs pos="100000">
                <a:srgbClr val="FADB7B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Conclusions: Slab Ocean El Ni</a:t>
            </a:r>
            <a:r>
              <a:rPr lang="en-US" sz="4000" dirty="0" smtClean="0">
                <a:solidFill>
                  <a:srgbClr val="800000"/>
                </a:solidFill>
              </a:rPr>
              <a:t>ño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349" y="1515070"/>
            <a:ext cx="7250704" cy="400110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El Niño can exist without ocean dynamics in a </a:t>
            </a:r>
            <a:r>
              <a:rPr lang="en-US" sz="2000" b="1" u="sng" dirty="0" smtClean="0">
                <a:solidFill>
                  <a:srgbClr val="800000"/>
                </a:solidFill>
              </a:rPr>
              <a:t>CGCM </a:t>
            </a:r>
            <a:endParaRPr lang="en-US" sz="2000" b="1" u="sng" dirty="0"/>
          </a:p>
        </p:txBody>
      </p:sp>
      <p:grpSp>
        <p:nvGrpSpPr>
          <p:cNvPr id="2" name="Group 16"/>
          <p:cNvGrpSpPr/>
          <p:nvPr/>
        </p:nvGrpSpPr>
        <p:grpSpPr>
          <a:xfrm>
            <a:off x="2022435" y="3861456"/>
            <a:ext cx="4561405" cy="2605331"/>
            <a:chOff x="49320" y="1553990"/>
            <a:chExt cx="4561405" cy="26053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l="-596" t="16716" r="49988" b="14089"/>
            <a:stretch>
              <a:fillRect/>
            </a:stretch>
          </p:blipFill>
          <p:spPr>
            <a:xfrm>
              <a:off x="49320" y="1903116"/>
              <a:ext cx="4561405" cy="2256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85141" y="1553990"/>
              <a:ext cx="2084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 slab ocean models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6414" y="2732828"/>
            <a:ext cx="7250703" cy="400110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It looks like the SST-mode [ e.g. </a:t>
            </a:r>
            <a:r>
              <a:rPr lang="en-US" sz="2000" dirty="0" err="1" smtClean="0">
                <a:solidFill>
                  <a:srgbClr val="800000"/>
                </a:solidFill>
              </a:rPr>
              <a:t>Neelin</a:t>
            </a:r>
            <a:r>
              <a:rPr lang="en-US" sz="2000" dirty="0" smtClean="0">
                <a:solidFill>
                  <a:srgbClr val="800000"/>
                </a:solidFill>
              </a:rPr>
              <a:t> et al. 1998]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36413" y="3336483"/>
            <a:ext cx="7250703" cy="400110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It indicates important positive atmospheric feedbacks</a:t>
            </a:r>
            <a:endParaRPr lang="en-US" sz="2000" dirty="0"/>
          </a:p>
        </p:txBody>
      </p:sp>
      <p:grpSp>
        <p:nvGrpSpPr>
          <p:cNvPr id="3" name="Group 11"/>
          <p:cNvGrpSpPr/>
          <p:nvPr/>
        </p:nvGrpSpPr>
        <p:grpSpPr>
          <a:xfrm>
            <a:off x="7887117" y="123978"/>
            <a:ext cx="1101143" cy="960036"/>
            <a:chOff x="7887117" y="123978"/>
            <a:chExt cx="1101143" cy="960036"/>
          </a:xfrm>
        </p:grpSpPr>
        <p:pic>
          <p:nvPicPr>
            <p:cNvPr id="15" name="Picture 14" descr="tail.wags.the.dog.cartoo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2434" y="236352"/>
              <a:ext cx="777418" cy="791324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887117" y="123978"/>
              <a:ext cx="1101143" cy="960036"/>
            </a:xfrm>
            <a:prstGeom prst="ellipse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6414" y="2119619"/>
            <a:ext cx="7250703" cy="400110"/>
          </a:xfrm>
          <a:prstGeom prst="rect">
            <a:avLst/>
          </a:prstGeom>
          <a:solidFill>
            <a:srgbClr val="FADB7B"/>
          </a:solidFill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800000"/>
                </a:solidFill>
              </a:rPr>
              <a:t>It is </a:t>
            </a:r>
            <a:r>
              <a:rPr lang="en-US" sz="2000" b="1" i="1" dirty="0" smtClean="0">
                <a:solidFill>
                  <a:srgbClr val="800000"/>
                </a:solidFill>
              </a:rPr>
              <a:t>NOT</a:t>
            </a:r>
            <a:r>
              <a:rPr lang="en-US" sz="2000" dirty="0" smtClean="0">
                <a:solidFill>
                  <a:srgbClr val="800000"/>
                </a:solidFill>
              </a:rPr>
              <a:t> a ECHAM model artifact. It exist in many GCMs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94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roup 434"/>
          <p:cNvGrpSpPr/>
          <p:nvPr/>
        </p:nvGrpSpPr>
        <p:grpSpPr>
          <a:xfrm>
            <a:off x="777794" y="4872187"/>
            <a:ext cx="1774587" cy="1406958"/>
            <a:chOff x="765582" y="4933242"/>
            <a:chExt cx="1774587" cy="1406958"/>
          </a:xfrm>
        </p:grpSpPr>
        <p:sp>
          <p:nvSpPr>
            <p:cNvPr id="432" name="Oval 431"/>
            <p:cNvSpPr/>
            <p:nvPr/>
          </p:nvSpPr>
          <p:spPr>
            <a:xfrm>
              <a:off x="765582" y="4933242"/>
              <a:ext cx="1774587" cy="1406958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118565" y="5885521"/>
              <a:ext cx="1094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dirty="0" smtClean="0"/>
                <a:t>Jin [1997]</a:t>
              </a:r>
              <a:endParaRPr lang="en-US" dirty="0"/>
            </a:p>
          </p:txBody>
        </p:sp>
        <p:grpSp>
          <p:nvGrpSpPr>
            <p:cNvPr id="434" name="Group 433"/>
            <p:cNvGrpSpPr/>
            <p:nvPr/>
          </p:nvGrpSpPr>
          <p:grpSpPr>
            <a:xfrm>
              <a:off x="1093614" y="5154379"/>
              <a:ext cx="1031995" cy="815625"/>
              <a:chOff x="2262422" y="4784414"/>
              <a:chExt cx="1031995" cy="815625"/>
            </a:xfrm>
          </p:grpSpPr>
          <p:grpSp>
            <p:nvGrpSpPr>
              <p:cNvPr id="423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424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427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8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6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0" name="TextBox 429"/>
              <p:cNvSpPr txBox="1"/>
              <p:nvPr/>
            </p:nvSpPr>
            <p:spPr>
              <a:xfrm>
                <a:off x="2952308" y="47844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2362592" y="5230707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</p:grpSp>
      </p:grpSp>
      <p:grpSp>
        <p:nvGrpSpPr>
          <p:cNvPr id="9" name="Group 167"/>
          <p:cNvGrpSpPr/>
          <p:nvPr/>
        </p:nvGrpSpPr>
        <p:grpSpPr>
          <a:xfrm>
            <a:off x="370549" y="1893224"/>
            <a:ext cx="7236507" cy="4758922"/>
            <a:chOff x="517615" y="1599247"/>
            <a:chExt cx="7236507" cy="4758922"/>
          </a:xfrm>
        </p:grpSpPr>
        <p:grpSp>
          <p:nvGrpSpPr>
            <p:cNvPr id="10" name="Group 164"/>
            <p:cNvGrpSpPr/>
            <p:nvPr/>
          </p:nvGrpSpPr>
          <p:grpSpPr>
            <a:xfrm>
              <a:off x="912649" y="1599247"/>
              <a:ext cx="6841473" cy="4360402"/>
              <a:chOff x="1704711" y="1330998"/>
              <a:chExt cx="6841473" cy="4360402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>
                <a:off x="1772718" y="5689810"/>
                <a:ext cx="6773466" cy="1590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16200000" flipV="1">
                <a:off x="-448917" y="3484626"/>
                <a:ext cx="4360402" cy="53145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/>
            <p:cNvSpPr txBox="1"/>
            <p:nvPr/>
          </p:nvSpPr>
          <p:spPr>
            <a:xfrm>
              <a:off x="3249415" y="5958059"/>
              <a:ext cx="2129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Ocean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-384680" y="3613371"/>
              <a:ext cx="2204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Atmos.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5643904" y="1232341"/>
            <a:ext cx="2458663" cy="2004763"/>
            <a:chOff x="5739801" y="1150169"/>
            <a:chExt cx="2458663" cy="2004763"/>
          </a:xfrm>
        </p:grpSpPr>
        <p:sp>
          <p:nvSpPr>
            <p:cNvPr id="421" name="Oval 420"/>
            <p:cNvSpPr/>
            <p:nvPr/>
          </p:nvSpPr>
          <p:spPr>
            <a:xfrm>
              <a:off x="5739801" y="1150169"/>
              <a:ext cx="2458663" cy="2004763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6125915" y="1630079"/>
              <a:ext cx="1725801" cy="1222253"/>
              <a:chOff x="338992" y="2010677"/>
              <a:chExt cx="5916515" cy="3906030"/>
            </a:xfrm>
          </p:grpSpPr>
          <p:grpSp>
            <p:nvGrpSpPr>
              <p:cNvPr id="165" name="Group 83"/>
              <p:cNvGrpSpPr/>
              <p:nvPr/>
            </p:nvGrpSpPr>
            <p:grpSpPr>
              <a:xfrm>
                <a:off x="399578" y="3885132"/>
                <a:ext cx="5855935" cy="2031579"/>
                <a:chOff x="694838" y="1232618"/>
                <a:chExt cx="6499322" cy="2588020"/>
              </a:xfrm>
            </p:grpSpPr>
            <p:sp>
              <p:nvSpPr>
                <p:cNvPr id="347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Cube 347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Cube 348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Cube 13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1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2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366"/>
              <p:cNvGrpSpPr/>
              <p:nvPr/>
            </p:nvGrpSpPr>
            <p:grpSpPr>
              <a:xfrm>
                <a:off x="736092" y="4682440"/>
                <a:ext cx="4462964" cy="957340"/>
                <a:chOff x="736092" y="4682440"/>
                <a:chExt cx="4462964" cy="957340"/>
              </a:xfrm>
            </p:grpSpPr>
            <p:grpSp>
              <p:nvGrpSpPr>
                <p:cNvPr id="312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335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5" name="Left-Right Arrow 344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Left-Right Arrow 345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6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3" name="Left-Right Arrow 34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4" name="Left-Right Arrow 34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7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41" name="Left-Right Arrow 34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2" name="Left-Right Arrow 34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8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9" name="Left-Right Arrow 33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0" name="Left-Right Arrow 33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3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323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3" name="Left-Right Arrow 332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Left-Right Arrow 333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4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31" name="Left-Right Arrow 33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2" name="Left-Right Arrow 33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5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9" name="Left-Right Arrow 32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Left-Right Arrow 32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7" name="Left-Right Arrow 326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Left-Right Arrow 327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4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317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21" name="Left-Right Arrow 320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Left-Right Arrow 321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319" name="Left-Right Arrow 318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Left-Right Arrow 319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15" name="Left-Right Arrow 314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Left-Right Arrow 315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453"/>
              <p:cNvGrpSpPr/>
              <p:nvPr/>
            </p:nvGrpSpPr>
            <p:grpSpPr>
              <a:xfrm>
                <a:off x="772837" y="3641349"/>
                <a:ext cx="5187499" cy="811467"/>
                <a:chOff x="4789570" y="3443601"/>
                <a:chExt cx="4265365" cy="1072203"/>
              </a:xfrm>
            </p:grpSpPr>
            <p:grpSp>
              <p:nvGrpSpPr>
                <p:cNvPr id="284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6" name="Up-Down Arrow 305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7" name="Up-Down Arrow 306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8" name="Up-Down Arrow 307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9" name="Up-Down Arrow 308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0" name="Up-Down Arrow 309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11" name="Up-Down Arrow 310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5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300" name="Up-Down Arrow 299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1" name="Up-Down Arrow 300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2" name="Up-Down Arrow 301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3" name="Up-Down Arrow 302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4" name="Up-Down Arrow 303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05" name="Up-Down Arrow 304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6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94" name="Up-Down Arrow 293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5" name="Up-Down Arrow 294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6" name="Up-Down Arrow 295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7" name="Up-Down Arrow 296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8" name="Up-Down Arrow 297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9" name="Up-Down Arrow 298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287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288" name="Up-Down Arrow 287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89" name="Up-Down Arrow 288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0" name="Up-Down Arrow 289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1" name="Up-Down Arrow 290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2" name="Up-Down Arrow 291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93" name="Up-Down Arrow 292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1" name="Group 454"/>
              <p:cNvGrpSpPr/>
              <p:nvPr/>
            </p:nvGrpSpPr>
            <p:grpSpPr>
              <a:xfrm>
                <a:off x="338994" y="2010677"/>
                <a:ext cx="5855935" cy="2031579"/>
                <a:chOff x="567612" y="1609772"/>
                <a:chExt cx="5855935" cy="2031579"/>
              </a:xfrm>
            </p:grpSpPr>
            <p:grpSp>
              <p:nvGrpSpPr>
                <p:cNvPr id="175" name="Group 84"/>
                <p:cNvGrpSpPr/>
                <p:nvPr/>
              </p:nvGrpSpPr>
              <p:grpSpPr>
                <a:xfrm>
                  <a:off x="567612" y="1609772"/>
                  <a:ext cx="5855935" cy="2031579"/>
                  <a:chOff x="694838" y="1232618"/>
                  <a:chExt cx="6499322" cy="2588020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Cube 212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Cube 213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Cube 214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Cube 215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Cube 216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Cube 217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Cube 218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Cube 219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Cube 220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Cube 221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Cube 222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Cube 223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Cube 224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Cube 225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Cube 226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Cube 227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Cube 228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Cube 229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Cube 230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Cube 231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Cube 232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Cube 233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Cube 234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Cube 235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Cube 238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Cube 239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Cube 240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Cube 241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Cube 242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Cube 243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Cube 244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Cube 245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Cube 246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Cube 24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Cube 24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Cube 24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Cube 25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Cube 25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Cube 25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Cube 25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Cube 25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Cube 25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Cube 25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Cube 25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Cube 25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Cube 25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Cube 26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Cube 26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Cube 26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Cube 26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Cube 26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Cube 26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Cube 26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Cube 26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Cube 26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Cube 26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Cube 27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Cube 27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Cube 27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Cube 27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Cube 27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Cube 27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Cube 27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Cube 27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Cube 27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Cube 27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Cube 28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Cube 28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Cube 28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367"/>
                <p:cNvGrpSpPr/>
                <p:nvPr/>
              </p:nvGrpSpPr>
              <p:grpSpPr>
                <a:xfrm>
                  <a:off x="879569" y="2423271"/>
                  <a:ext cx="4462964" cy="957340"/>
                  <a:chOff x="736092" y="4682440"/>
                  <a:chExt cx="4462964" cy="957340"/>
                </a:xfrm>
                <a:solidFill>
                  <a:srgbClr val="FF6600"/>
                </a:solidFill>
              </p:grpSpPr>
              <p:grpSp>
                <p:nvGrpSpPr>
                  <p:cNvPr id="177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20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10" name="Left-Right Arrow 20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1" name="Left-Right Arrow 21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1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8" name="Left-Right Arrow 20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9" name="Left-Right Arrow 20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2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6" name="Left-Right Arrow 20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7" name="Left-Right Arrow 20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03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204" name="Left-Right Arrow 20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05" name="Left-Right Arrow 20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8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  <a:grpFill/>
                </p:grpSpPr>
                <p:grpSp>
                  <p:nvGrpSpPr>
                    <p:cNvPr id="18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8" name="Left-Right Arrow 19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9" name="Left-Right Arrow 19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6" name="Left-Right Arrow 19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7" name="Left-Right Arrow 19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4" name="Left-Right Arrow 19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5" name="Left-Right Arrow 19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9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92" name="Left-Right Arrow 19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3" name="Left-Right Arrow 19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79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  <a:grpFill/>
                </p:grpSpPr>
                <p:grpSp>
                  <p:nvGrpSpPr>
                    <p:cNvPr id="182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6" name="Left-Right Arrow 18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7" name="Left-Right Arrow 18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83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  <a:grpFill/>
                  </p:grpSpPr>
                  <p:sp>
                    <p:nvSpPr>
                      <p:cNvPr id="184" name="Left-Right Arrow 18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5" name="Left-Right Arrow 18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180" name="Left-Right Arrow 179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Left-Right Arrow 180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19" name="TextBox 418"/>
            <p:cNvSpPr txBox="1"/>
            <p:nvPr/>
          </p:nvSpPr>
          <p:spPr>
            <a:xfrm>
              <a:off x="6186561" y="123957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Coupled </a:t>
              </a:r>
              <a:r>
                <a:rPr lang="en-US" dirty="0" err="1" smtClean="0"/>
                <a:t>GCMs</a:t>
              </a:r>
              <a:endParaRPr lang="en-US" dirty="0"/>
            </a:p>
          </p:txBody>
        </p:sp>
      </p:grpSp>
      <p:grpSp>
        <p:nvGrpSpPr>
          <p:cNvPr id="789" name="Group 788"/>
          <p:cNvGrpSpPr/>
          <p:nvPr/>
        </p:nvGrpSpPr>
        <p:grpSpPr>
          <a:xfrm>
            <a:off x="3102349" y="3229812"/>
            <a:ext cx="2541555" cy="1366441"/>
            <a:chOff x="3102349" y="3351922"/>
            <a:chExt cx="2541555" cy="1366441"/>
          </a:xfrm>
        </p:grpSpPr>
        <p:sp>
          <p:nvSpPr>
            <p:cNvPr id="787" name="Oval 786"/>
            <p:cNvSpPr/>
            <p:nvPr/>
          </p:nvSpPr>
          <p:spPr>
            <a:xfrm>
              <a:off x="3102349" y="3351922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8" name="Group 687"/>
            <p:cNvGrpSpPr/>
            <p:nvPr/>
          </p:nvGrpSpPr>
          <p:grpSpPr>
            <a:xfrm>
              <a:off x="3602461" y="3620915"/>
              <a:ext cx="1472049" cy="625373"/>
              <a:chOff x="1737549" y="2937961"/>
              <a:chExt cx="5500731" cy="1883527"/>
            </a:xfrm>
          </p:grpSpPr>
          <p:sp>
            <p:nvSpPr>
              <p:cNvPr id="689" name="Cube 688"/>
              <p:cNvSpPr/>
              <p:nvPr/>
            </p:nvSpPr>
            <p:spPr>
              <a:xfrm>
                <a:off x="2276628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Cube 689"/>
              <p:cNvSpPr/>
              <p:nvPr/>
            </p:nvSpPr>
            <p:spPr>
              <a:xfrm>
                <a:off x="3071033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Cube 690"/>
              <p:cNvSpPr/>
              <p:nvPr/>
            </p:nvSpPr>
            <p:spPr>
              <a:xfrm>
                <a:off x="386544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Cube 691"/>
              <p:cNvSpPr/>
              <p:nvPr/>
            </p:nvSpPr>
            <p:spPr>
              <a:xfrm>
                <a:off x="2269462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Cube 692"/>
              <p:cNvSpPr/>
              <p:nvPr/>
            </p:nvSpPr>
            <p:spPr>
              <a:xfrm>
                <a:off x="3063868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Cube 693"/>
              <p:cNvSpPr/>
              <p:nvPr/>
            </p:nvSpPr>
            <p:spPr>
              <a:xfrm>
                <a:off x="3858274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Cube 694"/>
              <p:cNvSpPr/>
              <p:nvPr/>
            </p:nvSpPr>
            <p:spPr>
              <a:xfrm>
                <a:off x="2089481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Cube 695"/>
              <p:cNvSpPr/>
              <p:nvPr/>
            </p:nvSpPr>
            <p:spPr>
              <a:xfrm>
                <a:off x="2883887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Cube 696"/>
              <p:cNvSpPr/>
              <p:nvPr/>
            </p:nvSpPr>
            <p:spPr>
              <a:xfrm>
                <a:off x="3678293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Cube 697"/>
              <p:cNvSpPr/>
              <p:nvPr/>
            </p:nvSpPr>
            <p:spPr>
              <a:xfrm>
                <a:off x="1917530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9" name="Cube 698"/>
              <p:cNvSpPr/>
              <p:nvPr/>
            </p:nvSpPr>
            <p:spPr>
              <a:xfrm>
                <a:off x="2711936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0" name="Cube 699"/>
              <p:cNvSpPr/>
              <p:nvPr/>
            </p:nvSpPr>
            <p:spPr>
              <a:xfrm>
                <a:off x="350634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1" name="Cube 700"/>
              <p:cNvSpPr/>
              <p:nvPr/>
            </p:nvSpPr>
            <p:spPr>
              <a:xfrm>
                <a:off x="1737549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Cube 701"/>
              <p:cNvSpPr/>
              <p:nvPr/>
            </p:nvSpPr>
            <p:spPr>
              <a:xfrm>
                <a:off x="2531955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Cube 702"/>
              <p:cNvSpPr/>
              <p:nvPr/>
            </p:nvSpPr>
            <p:spPr>
              <a:xfrm>
                <a:off x="3326361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4" name="Cube 703"/>
              <p:cNvSpPr/>
              <p:nvPr/>
            </p:nvSpPr>
            <p:spPr>
              <a:xfrm>
                <a:off x="4664174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5" name="Cube 704"/>
              <p:cNvSpPr/>
              <p:nvPr/>
            </p:nvSpPr>
            <p:spPr>
              <a:xfrm>
                <a:off x="5458580" y="424145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" name="Cube 705"/>
              <p:cNvSpPr/>
              <p:nvPr/>
            </p:nvSpPr>
            <p:spPr>
              <a:xfrm>
                <a:off x="4657009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Cube 706"/>
              <p:cNvSpPr/>
              <p:nvPr/>
            </p:nvSpPr>
            <p:spPr>
              <a:xfrm>
                <a:off x="5451415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8" name="Cube 707"/>
              <p:cNvSpPr/>
              <p:nvPr/>
            </p:nvSpPr>
            <p:spPr>
              <a:xfrm>
                <a:off x="6245821" y="3817310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9" name="Cube 708"/>
              <p:cNvSpPr/>
              <p:nvPr/>
            </p:nvSpPr>
            <p:spPr>
              <a:xfrm>
                <a:off x="4477028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0" name="Cube 709"/>
              <p:cNvSpPr/>
              <p:nvPr/>
            </p:nvSpPr>
            <p:spPr>
              <a:xfrm>
                <a:off x="5271434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1" name="Cube 710"/>
              <p:cNvSpPr/>
              <p:nvPr/>
            </p:nvSpPr>
            <p:spPr>
              <a:xfrm>
                <a:off x="6065840" y="3969413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Cube 711"/>
              <p:cNvSpPr/>
              <p:nvPr/>
            </p:nvSpPr>
            <p:spPr>
              <a:xfrm>
                <a:off x="4305077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3" name="Cube 712"/>
              <p:cNvSpPr/>
              <p:nvPr/>
            </p:nvSpPr>
            <p:spPr>
              <a:xfrm>
                <a:off x="5099482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4" name="Cube 713"/>
              <p:cNvSpPr/>
              <p:nvPr/>
            </p:nvSpPr>
            <p:spPr>
              <a:xfrm>
                <a:off x="5893889" y="4125304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5" name="Cube 714"/>
              <p:cNvSpPr/>
              <p:nvPr/>
            </p:nvSpPr>
            <p:spPr>
              <a:xfrm>
                <a:off x="4125096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6" name="Cube 715"/>
              <p:cNvSpPr/>
              <p:nvPr/>
            </p:nvSpPr>
            <p:spPr>
              <a:xfrm>
                <a:off x="4919502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Cube 716"/>
              <p:cNvSpPr/>
              <p:nvPr/>
            </p:nvSpPr>
            <p:spPr>
              <a:xfrm>
                <a:off x="5713908" y="4277407"/>
                <a:ext cx="931399" cy="54408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Left-Right Arrow 717"/>
              <p:cNvSpPr/>
              <p:nvPr/>
            </p:nvSpPr>
            <p:spPr>
              <a:xfrm>
                <a:off x="2300498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Left-Right Arrow 718"/>
              <p:cNvSpPr/>
              <p:nvPr/>
            </p:nvSpPr>
            <p:spPr>
              <a:xfrm>
                <a:off x="3114395" y="4572910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Left-Right Arrow 719"/>
              <p:cNvSpPr/>
              <p:nvPr/>
            </p:nvSpPr>
            <p:spPr>
              <a:xfrm>
                <a:off x="3893229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Left-Right Arrow 720"/>
              <p:cNvSpPr/>
              <p:nvPr/>
            </p:nvSpPr>
            <p:spPr>
              <a:xfrm>
                <a:off x="4707126" y="4545811"/>
                <a:ext cx="486009" cy="119937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2" name="Group 453"/>
              <p:cNvGrpSpPr/>
              <p:nvPr/>
            </p:nvGrpSpPr>
            <p:grpSpPr>
              <a:xfrm>
                <a:off x="2085754" y="3594563"/>
                <a:ext cx="4839325" cy="741439"/>
                <a:chOff x="4789570" y="3443601"/>
                <a:chExt cx="4265365" cy="1072203"/>
              </a:xfrm>
            </p:grpSpPr>
            <p:grpSp>
              <p:nvGrpSpPr>
                <p:cNvPr id="759" name="Group 185"/>
                <p:cNvGrpSpPr/>
                <p:nvPr/>
              </p:nvGrpSpPr>
              <p:grpSpPr>
                <a:xfrm>
                  <a:off x="5231567" y="3670105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81" name="Up-Down Arrow 780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2" name="Up-Down Arrow 781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3" name="Up-Down Arrow 782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4" name="Up-Down Arrow 783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5" name="Up-Down Arrow 784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6" name="Up-Down Arrow 785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0" name="Group 186"/>
                <p:cNvGrpSpPr/>
                <p:nvPr/>
              </p:nvGrpSpPr>
              <p:grpSpPr>
                <a:xfrm>
                  <a:off x="5026694" y="389176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75" name="Up-Down Arrow 774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6" name="Up-Down Arrow 775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7" name="Up-Down Arrow 776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8" name="Up-Down Arrow 777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9" name="Up-Down Arrow 778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80" name="Up-Down Arrow 779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1" name="Group 193"/>
                <p:cNvGrpSpPr/>
                <p:nvPr/>
              </p:nvGrpSpPr>
              <p:grpSpPr>
                <a:xfrm>
                  <a:off x="4789570" y="4136900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9" name="Up-Down Arrow 768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0" name="Up-Down Arrow 769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1" name="Up-Down Arrow 770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2" name="Up-Down Arrow 771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3" name="Up-Down Arrow 772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4" name="Up-Down Arrow 773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62" name="Group 185"/>
                <p:cNvGrpSpPr/>
                <p:nvPr/>
              </p:nvGrpSpPr>
              <p:grpSpPr>
                <a:xfrm>
                  <a:off x="5489648" y="3443601"/>
                  <a:ext cx="3565287" cy="378904"/>
                  <a:chOff x="1737397" y="3613913"/>
                  <a:chExt cx="3565287" cy="378904"/>
                </a:xfrm>
              </p:grpSpPr>
              <p:sp>
                <p:nvSpPr>
                  <p:cNvPr id="763" name="Up-Down Arrow 762"/>
                  <p:cNvSpPr/>
                  <p:nvPr/>
                </p:nvSpPr>
                <p:spPr>
                  <a:xfrm>
                    <a:off x="173739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4" name="Up-Down Arrow 763"/>
                  <p:cNvSpPr/>
                  <p:nvPr/>
                </p:nvSpPr>
                <p:spPr>
                  <a:xfrm>
                    <a:off x="242075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5" name="Up-Down Arrow 764"/>
                  <p:cNvSpPr/>
                  <p:nvPr/>
                </p:nvSpPr>
                <p:spPr>
                  <a:xfrm>
                    <a:off x="3114127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6" name="Up-Down Arrow 765"/>
                  <p:cNvSpPr/>
                  <p:nvPr/>
                </p:nvSpPr>
                <p:spPr>
                  <a:xfrm>
                    <a:off x="37781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7" name="Up-Down Arrow 766"/>
                  <p:cNvSpPr/>
                  <p:nvPr/>
                </p:nvSpPr>
                <p:spPr>
                  <a:xfrm>
                    <a:off x="4440922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68" name="Up-Down Arrow 767"/>
                  <p:cNvSpPr/>
                  <p:nvPr/>
                </p:nvSpPr>
                <p:spPr>
                  <a:xfrm>
                    <a:off x="5184521" y="3613913"/>
                    <a:ext cx="118163" cy="378904"/>
                  </a:xfrm>
                  <a:prstGeom prst="up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8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723" name="Left-Right Arrow 722"/>
              <p:cNvSpPr/>
              <p:nvPr/>
            </p:nvSpPr>
            <p:spPr>
              <a:xfrm flipV="1">
                <a:off x="5470903" y="4567546"/>
                <a:ext cx="486009" cy="125301"/>
              </a:xfrm>
              <a:prstGeom prst="leftRightArrow">
                <a:avLst>
                  <a:gd name="adj1" fmla="val 50000"/>
                  <a:gd name="adj2" fmla="val 117726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4" name="Group 319"/>
              <p:cNvGrpSpPr/>
              <p:nvPr/>
            </p:nvGrpSpPr>
            <p:grpSpPr>
              <a:xfrm>
                <a:off x="1798609" y="2937961"/>
                <a:ext cx="5439671" cy="1004178"/>
                <a:chOff x="997480" y="2035681"/>
                <a:chExt cx="5439671" cy="1004178"/>
              </a:xfrm>
            </p:grpSpPr>
            <p:sp>
              <p:nvSpPr>
                <p:cNvPr id="725" name="Cube 724"/>
                <p:cNvSpPr/>
                <p:nvPr/>
              </p:nvSpPr>
              <p:spPr>
                <a:xfrm>
                  <a:off x="1536559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/>
                <p:cNvSpPr/>
                <p:nvPr/>
              </p:nvSpPr>
              <p:spPr>
                <a:xfrm>
                  <a:off x="2330964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/>
                <p:cNvSpPr/>
                <p:nvPr/>
              </p:nvSpPr>
              <p:spPr>
                <a:xfrm>
                  <a:off x="312537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/>
                <p:cNvSpPr/>
                <p:nvPr/>
              </p:nvSpPr>
              <p:spPr>
                <a:xfrm>
                  <a:off x="1529393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/>
                <p:cNvSpPr/>
                <p:nvPr/>
              </p:nvSpPr>
              <p:spPr>
                <a:xfrm>
                  <a:off x="2323799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Cube 729"/>
                <p:cNvSpPr/>
                <p:nvPr/>
              </p:nvSpPr>
              <p:spPr>
                <a:xfrm>
                  <a:off x="3118205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/>
                <p:cNvSpPr/>
                <p:nvPr/>
              </p:nvSpPr>
              <p:spPr>
                <a:xfrm>
                  <a:off x="1349412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2" name="Cube 731"/>
                <p:cNvSpPr/>
                <p:nvPr/>
              </p:nvSpPr>
              <p:spPr>
                <a:xfrm>
                  <a:off x="2143818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/>
                <p:cNvSpPr/>
                <p:nvPr/>
              </p:nvSpPr>
              <p:spPr>
                <a:xfrm>
                  <a:off x="2938224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/>
                <p:cNvSpPr/>
                <p:nvPr/>
              </p:nvSpPr>
              <p:spPr>
                <a:xfrm>
                  <a:off x="1177461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5" name="Cube 734"/>
                <p:cNvSpPr/>
                <p:nvPr/>
              </p:nvSpPr>
              <p:spPr>
                <a:xfrm>
                  <a:off x="1971867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/>
                <p:cNvSpPr/>
                <p:nvPr/>
              </p:nvSpPr>
              <p:spPr>
                <a:xfrm>
                  <a:off x="276627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/>
                <p:cNvSpPr/>
                <p:nvPr/>
              </p:nvSpPr>
              <p:spPr>
                <a:xfrm>
                  <a:off x="997480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/>
                <p:cNvSpPr/>
                <p:nvPr/>
              </p:nvSpPr>
              <p:spPr>
                <a:xfrm>
                  <a:off x="1791886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/>
                <p:cNvSpPr/>
                <p:nvPr/>
              </p:nvSpPr>
              <p:spPr>
                <a:xfrm>
                  <a:off x="2586292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0" name="Cube 739"/>
                <p:cNvSpPr/>
                <p:nvPr/>
              </p:nvSpPr>
              <p:spPr>
                <a:xfrm>
                  <a:off x="3924105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/>
                <p:cNvSpPr/>
                <p:nvPr/>
              </p:nvSpPr>
              <p:spPr>
                <a:xfrm>
                  <a:off x="4718511" y="245982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Cube 741"/>
                <p:cNvSpPr/>
                <p:nvPr/>
              </p:nvSpPr>
              <p:spPr>
                <a:xfrm>
                  <a:off x="3916940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Cube 742"/>
                <p:cNvSpPr/>
                <p:nvPr/>
              </p:nvSpPr>
              <p:spPr>
                <a:xfrm>
                  <a:off x="4711346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4" name="Cube 743"/>
                <p:cNvSpPr/>
                <p:nvPr/>
              </p:nvSpPr>
              <p:spPr>
                <a:xfrm>
                  <a:off x="5505752" y="2035681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5" name="Cube 744"/>
                <p:cNvSpPr/>
                <p:nvPr/>
              </p:nvSpPr>
              <p:spPr>
                <a:xfrm>
                  <a:off x="3736959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6" name="Cube 745"/>
                <p:cNvSpPr/>
                <p:nvPr/>
              </p:nvSpPr>
              <p:spPr>
                <a:xfrm>
                  <a:off x="4531365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7" name="Cube 746"/>
                <p:cNvSpPr/>
                <p:nvPr/>
              </p:nvSpPr>
              <p:spPr>
                <a:xfrm>
                  <a:off x="5325771" y="2187784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8" name="Cube 747"/>
                <p:cNvSpPr/>
                <p:nvPr/>
              </p:nvSpPr>
              <p:spPr>
                <a:xfrm>
                  <a:off x="3565008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9" name="Cube 748"/>
                <p:cNvSpPr/>
                <p:nvPr/>
              </p:nvSpPr>
              <p:spPr>
                <a:xfrm>
                  <a:off x="4359413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0" name="Cube 749"/>
                <p:cNvSpPr/>
                <p:nvPr/>
              </p:nvSpPr>
              <p:spPr>
                <a:xfrm>
                  <a:off x="5153820" y="2343675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1" name="Cube 750"/>
                <p:cNvSpPr/>
                <p:nvPr/>
              </p:nvSpPr>
              <p:spPr>
                <a:xfrm>
                  <a:off x="3385027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2" name="Cube 751"/>
                <p:cNvSpPr/>
                <p:nvPr/>
              </p:nvSpPr>
              <p:spPr>
                <a:xfrm>
                  <a:off x="4179433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/>
                <p:cNvSpPr/>
                <p:nvPr/>
              </p:nvSpPr>
              <p:spPr>
                <a:xfrm>
                  <a:off x="4973839" y="2495778"/>
                  <a:ext cx="931399" cy="544081"/>
                </a:xfrm>
                <a:prstGeom prst="cub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Left-Right Arrow 753"/>
                <p:cNvSpPr/>
                <p:nvPr/>
              </p:nvSpPr>
              <p:spPr>
                <a:xfrm>
                  <a:off x="1560429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Left-Right Arrow 754"/>
                <p:cNvSpPr/>
                <p:nvPr/>
              </p:nvSpPr>
              <p:spPr>
                <a:xfrm>
                  <a:off x="2374326" y="279128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Left-Right Arrow 755"/>
                <p:cNvSpPr/>
                <p:nvPr/>
              </p:nvSpPr>
              <p:spPr>
                <a:xfrm>
                  <a:off x="3153160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Left-Right Arrow 756"/>
                <p:cNvSpPr/>
                <p:nvPr/>
              </p:nvSpPr>
              <p:spPr>
                <a:xfrm>
                  <a:off x="3967057" y="2764182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Left-Right Arrow 757"/>
                <p:cNvSpPr/>
                <p:nvPr/>
              </p:nvSpPr>
              <p:spPr>
                <a:xfrm flipV="1">
                  <a:off x="4730834" y="2785917"/>
                  <a:ext cx="486009" cy="125301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8" name="TextBox 787"/>
            <p:cNvSpPr txBox="1"/>
            <p:nvPr/>
          </p:nvSpPr>
          <p:spPr>
            <a:xfrm>
              <a:off x="3393835" y="4219806"/>
              <a:ext cx="1964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600" dirty="0" smtClean="0"/>
                <a:t>Cane &amp; </a:t>
              </a:r>
              <a:r>
                <a:rPr lang="en-US" sz="1600" dirty="0" err="1" smtClean="0"/>
                <a:t>Zebiak</a:t>
              </a:r>
              <a:r>
                <a:rPr lang="en-US" sz="1600" dirty="0" smtClean="0"/>
                <a:t> [1987]</a:t>
              </a:r>
              <a:endParaRPr lang="en-US" sz="1600" dirty="0"/>
            </a:p>
          </p:txBody>
        </p:sp>
      </p:grpSp>
      <p:grpSp>
        <p:nvGrpSpPr>
          <p:cNvPr id="903" name="Group 902"/>
          <p:cNvGrpSpPr/>
          <p:nvPr/>
        </p:nvGrpSpPr>
        <p:grpSpPr>
          <a:xfrm>
            <a:off x="5604146" y="4317901"/>
            <a:ext cx="2541555" cy="1366441"/>
            <a:chOff x="5652994" y="4501066"/>
            <a:chExt cx="2541555" cy="1366441"/>
          </a:xfrm>
        </p:grpSpPr>
        <p:sp>
          <p:nvSpPr>
            <p:cNvPr id="902" name="Oval 901"/>
            <p:cNvSpPr/>
            <p:nvPr/>
          </p:nvSpPr>
          <p:spPr>
            <a:xfrm>
              <a:off x="5652994" y="4501066"/>
              <a:ext cx="2541555" cy="1366441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025088" y="5419022"/>
              <a:ext cx="18539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Barnett et al. [1993]</a:t>
              </a:r>
              <a:endParaRPr lang="en-US" sz="1600" dirty="0"/>
            </a:p>
          </p:txBody>
        </p:sp>
        <p:grpSp>
          <p:nvGrpSpPr>
            <p:cNvPr id="790" name="Group 789"/>
            <p:cNvGrpSpPr/>
            <p:nvPr/>
          </p:nvGrpSpPr>
          <p:grpSpPr>
            <a:xfrm>
              <a:off x="6153969" y="4603847"/>
              <a:ext cx="1552694" cy="858809"/>
              <a:chOff x="1737551" y="2564309"/>
              <a:chExt cx="5462901" cy="3109258"/>
            </a:xfrm>
          </p:grpSpPr>
          <p:grpSp>
            <p:nvGrpSpPr>
              <p:cNvPr id="791" name="Group 83"/>
              <p:cNvGrpSpPr/>
              <p:nvPr/>
            </p:nvGrpSpPr>
            <p:grpSpPr>
              <a:xfrm>
                <a:off x="1737553" y="3817308"/>
                <a:ext cx="5462901" cy="1856257"/>
                <a:chOff x="694838" y="1232618"/>
                <a:chExt cx="6499322" cy="2588020"/>
              </a:xfrm>
            </p:grpSpPr>
            <p:sp>
              <p:nvSpPr>
                <p:cNvPr id="830" name="Cube 10"/>
                <p:cNvSpPr/>
                <p:nvPr/>
              </p:nvSpPr>
              <p:spPr>
                <a:xfrm>
                  <a:off x="1355298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1" name="Cube 11"/>
                <p:cNvSpPr/>
                <p:nvPr/>
              </p:nvSpPr>
              <p:spPr>
                <a:xfrm>
                  <a:off x="2300419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2" name="Cube 831"/>
                <p:cNvSpPr/>
                <p:nvPr/>
              </p:nvSpPr>
              <p:spPr>
                <a:xfrm>
                  <a:off x="3245541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3" name="Cube 832"/>
                <p:cNvSpPr/>
                <p:nvPr/>
              </p:nvSpPr>
              <p:spPr>
                <a:xfrm>
                  <a:off x="1141171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4" name="Cube 14"/>
                <p:cNvSpPr/>
                <p:nvPr/>
              </p:nvSpPr>
              <p:spPr>
                <a:xfrm>
                  <a:off x="2086292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5" name="Cube 15"/>
                <p:cNvSpPr/>
                <p:nvPr/>
              </p:nvSpPr>
              <p:spPr>
                <a:xfrm>
                  <a:off x="3031414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6" name="Cube 16"/>
                <p:cNvSpPr/>
                <p:nvPr/>
              </p:nvSpPr>
              <p:spPr>
                <a:xfrm>
                  <a:off x="1336191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7" name="Cube 17"/>
                <p:cNvSpPr/>
                <p:nvPr/>
              </p:nvSpPr>
              <p:spPr>
                <a:xfrm>
                  <a:off x="2281312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8" name="Cube 18"/>
                <p:cNvSpPr/>
                <p:nvPr/>
              </p:nvSpPr>
              <p:spPr>
                <a:xfrm>
                  <a:off x="3226434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9" name="Cube 19"/>
                <p:cNvSpPr/>
                <p:nvPr/>
              </p:nvSpPr>
              <p:spPr>
                <a:xfrm>
                  <a:off x="1122064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0" name="Cube 20"/>
                <p:cNvSpPr/>
                <p:nvPr/>
              </p:nvSpPr>
              <p:spPr>
                <a:xfrm>
                  <a:off x="2067185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1" name="Cube 21"/>
                <p:cNvSpPr/>
                <p:nvPr/>
              </p:nvSpPr>
              <p:spPr>
                <a:xfrm>
                  <a:off x="3012307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2" name="Cube 22"/>
                <p:cNvSpPr/>
                <p:nvPr/>
              </p:nvSpPr>
              <p:spPr>
                <a:xfrm>
                  <a:off x="1327666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3" name="Cube 23"/>
                <p:cNvSpPr/>
                <p:nvPr/>
              </p:nvSpPr>
              <p:spPr>
                <a:xfrm>
                  <a:off x="2272787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4" name="Cube 24"/>
                <p:cNvSpPr/>
                <p:nvPr/>
              </p:nvSpPr>
              <p:spPr>
                <a:xfrm>
                  <a:off x="3217909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5" name="Cube 25"/>
                <p:cNvSpPr/>
                <p:nvPr/>
              </p:nvSpPr>
              <p:spPr>
                <a:xfrm>
                  <a:off x="1113539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6" name="Cube 26"/>
                <p:cNvSpPr/>
                <p:nvPr/>
              </p:nvSpPr>
              <p:spPr>
                <a:xfrm>
                  <a:off x="2058660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7" name="Cube 27"/>
                <p:cNvSpPr/>
                <p:nvPr/>
              </p:nvSpPr>
              <p:spPr>
                <a:xfrm>
                  <a:off x="3003782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8" name="Cube 28"/>
                <p:cNvSpPr/>
                <p:nvPr/>
              </p:nvSpPr>
              <p:spPr>
                <a:xfrm>
                  <a:off x="936597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9" name="Cube 29"/>
                <p:cNvSpPr/>
                <p:nvPr/>
              </p:nvSpPr>
              <p:spPr>
                <a:xfrm>
                  <a:off x="1881718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0" name="Cube 30"/>
                <p:cNvSpPr/>
                <p:nvPr/>
              </p:nvSpPr>
              <p:spPr>
                <a:xfrm>
                  <a:off x="2826840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1" name="Cube 31"/>
                <p:cNvSpPr/>
                <p:nvPr/>
              </p:nvSpPr>
              <p:spPr>
                <a:xfrm>
                  <a:off x="722470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2" name="Cube 32"/>
                <p:cNvSpPr/>
                <p:nvPr/>
              </p:nvSpPr>
              <p:spPr>
                <a:xfrm>
                  <a:off x="1667591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3" name="Cube 33"/>
                <p:cNvSpPr/>
                <p:nvPr/>
              </p:nvSpPr>
              <p:spPr>
                <a:xfrm>
                  <a:off x="2612713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4" name="Cube 34"/>
                <p:cNvSpPr/>
                <p:nvPr/>
              </p:nvSpPr>
              <p:spPr>
                <a:xfrm>
                  <a:off x="917490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5" name="Cube 35"/>
                <p:cNvSpPr/>
                <p:nvPr/>
              </p:nvSpPr>
              <p:spPr>
                <a:xfrm>
                  <a:off x="1862611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6" name="Cube 36"/>
                <p:cNvSpPr/>
                <p:nvPr/>
              </p:nvSpPr>
              <p:spPr>
                <a:xfrm>
                  <a:off x="2807733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7" name="Cube 37"/>
                <p:cNvSpPr/>
                <p:nvPr/>
              </p:nvSpPr>
              <p:spPr>
                <a:xfrm>
                  <a:off x="703363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8" name="Cube 38"/>
                <p:cNvSpPr/>
                <p:nvPr/>
              </p:nvSpPr>
              <p:spPr>
                <a:xfrm>
                  <a:off x="1648484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9" name="Cube 39"/>
                <p:cNvSpPr/>
                <p:nvPr/>
              </p:nvSpPr>
              <p:spPr>
                <a:xfrm>
                  <a:off x="2593606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0" name="Cube 40"/>
                <p:cNvSpPr/>
                <p:nvPr/>
              </p:nvSpPr>
              <p:spPr>
                <a:xfrm>
                  <a:off x="908965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Cube 41"/>
                <p:cNvSpPr/>
                <p:nvPr/>
              </p:nvSpPr>
              <p:spPr>
                <a:xfrm>
                  <a:off x="1854086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2" name="Cube 42"/>
                <p:cNvSpPr/>
                <p:nvPr/>
              </p:nvSpPr>
              <p:spPr>
                <a:xfrm>
                  <a:off x="2799208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Cube 43"/>
                <p:cNvSpPr/>
                <p:nvPr/>
              </p:nvSpPr>
              <p:spPr>
                <a:xfrm>
                  <a:off x="694838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4" name="Cube 44"/>
                <p:cNvSpPr/>
                <p:nvPr/>
              </p:nvSpPr>
              <p:spPr>
                <a:xfrm>
                  <a:off x="1639959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5" name="Cube 45"/>
                <p:cNvSpPr/>
                <p:nvPr/>
              </p:nvSpPr>
              <p:spPr>
                <a:xfrm>
                  <a:off x="2585081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6" name="Cube 47"/>
                <p:cNvSpPr/>
                <p:nvPr/>
              </p:nvSpPr>
              <p:spPr>
                <a:xfrm>
                  <a:off x="4195812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Cube 48"/>
                <p:cNvSpPr/>
                <p:nvPr/>
              </p:nvSpPr>
              <p:spPr>
                <a:xfrm>
                  <a:off x="5140933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8" name="Cube 49"/>
                <p:cNvSpPr/>
                <p:nvPr/>
              </p:nvSpPr>
              <p:spPr>
                <a:xfrm>
                  <a:off x="6086055" y="242059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Cube 50"/>
                <p:cNvSpPr/>
                <p:nvPr/>
              </p:nvSpPr>
              <p:spPr>
                <a:xfrm>
                  <a:off x="3981685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0" name="Cube 51"/>
                <p:cNvSpPr/>
                <p:nvPr/>
              </p:nvSpPr>
              <p:spPr>
                <a:xfrm>
                  <a:off x="4926806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1" name="Cube 52"/>
                <p:cNvSpPr/>
                <p:nvPr/>
              </p:nvSpPr>
              <p:spPr>
                <a:xfrm>
                  <a:off x="5871928" y="263266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2" name="Cube 53"/>
                <p:cNvSpPr/>
                <p:nvPr/>
              </p:nvSpPr>
              <p:spPr>
                <a:xfrm>
                  <a:off x="4176705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3" name="Cube 54"/>
                <p:cNvSpPr/>
                <p:nvPr/>
              </p:nvSpPr>
              <p:spPr>
                <a:xfrm>
                  <a:off x="5121826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4" name="Cube 55"/>
                <p:cNvSpPr/>
                <p:nvPr/>
              </p:nvSpPr>
              <p:spPr>
                <a:xfrm>
                  <a:off x="6066948" y="1823966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5" name="Cube 56"/>
                <p:cNvSpPr/>
                <p:nvPr/>
              </p:nvSpPr>
              <p:spPr>
                <a:xfrm>
                  <a:off x="3962578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6" name="Cube 57"/>
                <p:cNvSpPr/>
                <p:nvPr/>
              </p:nvSpPr>
              <p:spPr>
                <a:xfrm>
                  <a:off x="4907699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7" name="Cube 58"/>
                <p:cNvSpPr/>
                <p:nvPr/>
              </p:nvSpPr>
              <p:spPr>
                <a:xfrm>
                  <a:off x="5852821" y="2036030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8" name="Cube 59"/>
                <p:cNvSpPr/>
                <p:nvPr/>
              </p:nvSpPr>
              <p:spPr>
                <a:xfrm>
                  <a:off x="4168180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9" name="Cube 60"/>
                <p:cNvSpPr/>
                <p:nvPr/>
              </p:nvSpPr>
              <p:spPr>
                <a:xfrm>
                  <a:off x="5113301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0" name="Cube 61"/>
                <p:cNvSpPr/>
                <p:nvPr/>
              </p:nvSpPr>
              <p:spPr>
                <a:xfrm>
                  <a:off x="6058423" y="1232618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1" name="Cube 62"/>
                <p:cNvSpPr/>
                <p:nvPr/>
              </p:nvSpPr>
              <p:spPr>
                <a:xfrm>
                  <a:off x="3954053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2" name="Cube 63"/>
                <p:cNvSpPr/>
                <p:nvPr/>
              </p:nvSpPr>
              <p:spPr>
                <a:xfrm>
                  <a:off x="4899174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3" name="Cube 64"/>
                <p:cNvSpPr/>
                <p:nvPr/>
              </p:nvSpPr>
              <p:spPr>
                <a:xfrm>
                  <a:off x="5844296" y="1444682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4" name="Cube 65"/>
                <p:cNvSpPr/>
                <p:nvPr/>
              </p:nvSpPr>
              <p:spPr>
                <a:xfrm>
                  <a:off x="3777111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5" name="Cube 66"/>
                <p:cNvSpPr/>
                <p:nvPr/>
              </p:nvSpPr>
              <p:spPr>
                <a:xfrm>
                  <a:off x="4722232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6" name="Cube 67"/>
                <p:cNvSpPr/>
                <p:nvPr/>
              </p:nvSpPr>
              <p:spPr>
                <a:xfrm>
                  <a:off x="5667354" y="285000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7" name="Cube 68"/>
                <p:cNvSpPr/>
                <p:nvPr/>
              </p:nvSpPr>
              <p:spPr>
                <a:xfrm>
                  <a:off x="3562984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8" name="Cube 69"/>
                <p:cNvSpPr/>
                <p:nvPr/>
              </p:nvSpPr>
              <p:spPr>
                <a:xfrm>
                  <a:off x="4508105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9" name="Cube 70"/>
                <p:cNvSpPr/>
                <p:nvPr/>
              </p:nvSpPr>
              <p:spPr>
                <a:xfrm>
                  <a:off x="5453227" y="306207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0" name="Cube 71"/>
                <p:cNvSpPr/>
                <p:nvPr/>
              </p:nvSpPr>
              <p:spPr>
                <a:xfrm>
                  <a:off x="3758004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1" name="Cube 72"/>
                <p:cNvSpPr/>
                <p:nvPr/>
              </p:nvSpPr>
              <p:spPr>
                <a:xfrm>
                  <a:off x="4703125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2" name="Cube 73"/>
                <p:cNvSpPr/>
                <p:nvPr/>
              </p:nvSpPr>
              <p:spPr>
                <a:xfrm>
                  <a:off x="5648247" y="2253377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3" name="Cube 74"/>
                <p:cNvSpPr/>
                <p:nvPr/>
              </p:nvSpPr>
              <p:spPr>
                <a:xfrm>
                  <a:off x="3543877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4" name="Cube 75"/>
                <p:cNvSpPr/>
                <p:nvPr/>
              </p:nvSpPr>
              <p:spPr>
                <a:xfrm>
                  <a:off x="4488998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5" name="Cube 76"/>
                <p:cNvSpPr/>
                <p:nvPr/>
              </p:nvSpPr>
              <p:spPr>
                <a:xfrm>
                  <a:off x="5434120" y="2465441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6" name="Cube 77"/>
                <p:cNvSpPr/>
                <p:nvPr/>
              </p:nvSpPr>
              <p:spPr>
                <a:xfrm>
                  <a:off x="3749479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7" name="Cube 78"/>
                <p:cNvSpPr/>
                <p:nvPr/>
              </p:nvSpPr>
              <p:spPr>
                <a:xfrm>
                  <a:off x="4694600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8" name="Cube 79"/>
                <p:cNvSpPr/>
                <p:nvPr/>
              </p:nvSpPr>
              <p:spPr>
                <a:xfrm>
                  <a:off x="5639722" y="1662029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9" name="Cube 80"/>
                <p:cNvSpPr/>
                <p:nvPr/>
              </p:nvSpPr>
              <p:spPr>
                <a:xfrm>
                  <a:off x="3535352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0" name="Cube 81"/>
                <p:cNvSpPr/>
                <p:nvPr/>
              </p:nvSpPr>
              <p:spPr>
                <a:xfrm>
                  <a:off x="4480473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" name="Cube 82"/>
                <p:cNvSpPr/>
                <p:nvPr/>
              </p:nvSpPr>
              <p:spPr>
                <a:xfrm>
                  <a:off x="5425595" y="1874093"/>
                  <a:ext cx="1108105" cy="758567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2" name="Group 366"/>
              <p:cNvGrpSpPr/>
              <p:nvPr/>
            </p:nvGrpSpPr>
            <p:grpSpPr>
              <a:xfrm>
                <a:off x="2051479" y="4545816"/>
                <a:ext cx="4163421" cy="874724"/>
                <a:chOff x="736092" y="4682440"/>
                <a:chExt cx="4462964" cy="957340"/>
              </a:xfrm>
            </p:grpSpPr>
            <p:grpSp>
              <p:nvGrpSpPr>
                <p:cNvPr id="795" name="Group 334"/>
                <p:cNvGrpSpPr/>
                <p:nvPr/>
              </p:nvGrpSpPr>
              <p:grpSpPr>
                <a:xfrm>
                  <a:off x="1003027" y="4712098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818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8" name="Left-Right Arrow 827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Left-Right Arrow 828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9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6" name="Left-Right Arrow 82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Left-Right Arrow 82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0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4" name="Left-Right Arrow 82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5" name="Left-Right Arrow 82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1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22" name="Left-Right Arrow 82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3" name="Left-Right Arrow 82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6" name="Group 335"/>
                <p:cNvGrpSpPr/>
                <p:nvPr/>
              </p:nvGrpSpPr>
              <p:grpSpPr>
                <a:xfrm>
                  <a:off x="2710349" y="4682440"/>
                  <a:ext cx="1627549" cy="927681"/>
                  <a:chOff x="1842203" y="4712098"/>
                  <a:chExt cx="1627549" cy="927681"/>
                </a:xfrm>
              </p:grpSpPr>
              <p:grpSp>
                <p:nvGrpSpPr>
                  <p:cNvPr id="806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6" name="Left-Right Arrow 815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Left-Right Arrow 816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7" name="Group 325"/>
                  <p:cNvGrpSpPr/>
                  <p:nvPr/>
                </p:nvGrpSpPr>
                <p:grpSpPr>
                  <a:xfrm>
                    <a:off x="2714657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4" name="Left-Right Arrow 81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Left-Right Arrow 81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2" name="Left-Right Arrow 81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Left-Right Arrow 81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9" name="Group 331"/>
                  <p:cNvGrpSpPr/>
                  <p:nvPr/>
                </p:nvGrpSpPr>
                <p:grpSpPr>
                  <a:xfrm>
                    <a:off x="2705706" y="5206634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10" name="Left-Right Arrow 809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Left-Right Arrow 810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7" name="Group 348"/>
                <p:cNvGrpSpPr/>
                <p:nvPr/>
              </p:nvGrpSpPr>
              <p:grpSpPr>
                <a:xfrm>
                  <a:off x="4443322" y="4684962"/>
                  <a:ext cx="755734" cy="917628"/>
                  <a:chOff x="1842203" y="4712098"/>
                  <a:chExt cx="755734" cy="917628"/>
                </a:xfrm>
              </p:grpSpPr>
              <p:grpSp>
                <p:nvGrpSpPr>
                  <p:cNvPr id="800" name="Group 324"/>
                  <p:cNvGrpSpPr/>
                  <p:nvPr/>
                </p:nvGrpSpPr>
                <p:grpSpPr>
                  <a:xfrm>
                    <a:off x="1842203" y="4712098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4" name="Left-Right Arrow 803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5" name="Left-Right Arrow 804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1" name="Group 328"/>
                  <p:cNvGrpSpPr/>
                  <p:nvPr/>
                </p:nvGrpSpPr>
                <p:grpSpPr>
                  <a:xfrm>
                    <a:off x="1842842" y="5196581"/>
                    <a:ext cx="755095" cy="433145"/>
                    <a:chOff x="1842203" y="4712098"/>
                    <a:chExt cx="755095" cy="433145"/>
                  </a:xfrm>
                </p:grpSpPr>
                <p:sp>
                  <p:nvSpPr>
                    <p:cNvPr id="802" name="Left-Right Arrow 801"/>
                    <p:cNvSpPr/>
                    <p:nvPr/>
                  </p:nvSpPr>
                  <p:spPr>
                    <a:xfrm>
                      <a:off x="1842203" y="4712098"/>
                      <a:ext cx="520976" cy="131265"/>
                    </a:xfrm>
                    <a:prstGeom prst="leftRightArrow">
                      <a:avLst>
                        <a:gd name="adj1" fmla="val 50000"/>
                        <a:gd name="adj2" fmla="val 117726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3" name="Left-Right Arrow 802"/>
                    <p:cNvSpPr/>
                    <p:nvPr/>
                  </p:nvSpPr>
                  <p:spPr>
                    <a:xfrm rot="16200000">
                      <a:off x="2380725" y="4928670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798" name="Left-Right Arrow 797"/>
                <p:cNvSpPr/>
                <p:nvPr/>
              </p:nvSpPr>
              <p:spPr>
                <a:xfrm rot="16200000">
                  <a:off x="659735" y="4928671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9" name="Left-Right Arrow 798"/>
                <p:cNvSpPr/>
                <p:nvPr/>
              </p:nvSpPr>
              <p:spPr>
                <a:xfrm rot="16200000">
                  <a:off x="650784" y="5423207"/>
                  <a:ext cx="301881" cy="131265"/>
                </a:xfrm>
                <a:prstGeom prst="leftRightArrow">
                  <a:avLst>
                    <a:gd name="adj1" fmla="val 45163"/>
                    <a:gd name="adj2" fmla="val 81444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3" name="Up-Down Arrow 792"/>
              <p:cNvSpPr/>
              <p:nvPr/>
            </p:nvSpPr>
            <p:spPr>
              <a:xfrm>
                <a:off x="3577232" y="3294797"/>
                <a:ext cx="1719506" cy="983290"/>
              </a:xfrm>
              <a:prstGeom prst="upDownArrow">
                <a:avLst>
                  <a:gd name="adj1" fmla="val 59821"/>
                  <a:gd name="adj2" fmla="val 39242"/>
                </a:avLst>
              </a:prstGeom>
              <a:solidFill>
                <a:srgbClr val="FF6600"/>
              </a:solidFill>
              <a:ln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1831947" y="2564309"/>
                <a:ext cx="5095773" cy="103576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800000"/>
                    </a:solidFill>
                  </a:rPr>
                  <a:t>Statistical atmosphere</a:t>
                </a:r>
                <a:endParaRPr lang="en-US" sz="1200" dirty="0">
                  <a:solidFill>
                    <a:srgbClr val="800000"/>
                  </a:solidFill>
                </a:endParaRPr>
              </a:p>
            </p:txBody>
          </p:sp>
        </p:grpSp>
      </p:grpSp>
      <p:sp>
        <p:nvSpPr>
          <p:cNvPr id="616" name="Rectangle 3"/>
          <p:cNvSpPr txBox="1">
            <a:spLocks noChangeArrowheads="1"/>
          </p:cNvSpPr>
          <p:nvPr/>
        </p:nvSpPr>
        <p:spPr>
          <a:xfrm>
            <a:off x="1352880" y="162273"/>
            <a:ext cx="6303501" cy="655091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2F2F2"/>
                </a:solidFill>
              </a:rPr>
              <a:t>ENSO model hierarchy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0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il.wags.the.dog.carto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98" y="1732441"/>
            <a:ext cx="3379977" cy="31153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3898" y="5458381"/>
            <a:ext cx="37044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Dietmar Dommenget</a:t>
            </a:r>
            <a:endParaRPr lang="en-US" sz="3200" dirty="0"/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3"/>
          <a:srcRect r="39551"/>
          <a:stretch>
            <a:fillRect/>
          </a:stretch>
        </p:blipFill>
        <p:spPr bwMode="auto">
          <a:xfrm>
            <a:off x="7058498" y="6143757"/>
            <a:ext cx="1863591" cy="66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4699284" y="561707"/>
            <a:ext cx="2381166" cy="1624062"/>
          </a:xfrm>
          <a:prstGeom prst="wedgeEllipseCallou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Thank you!</a:t>
            </a:r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" y="5973046"/>
            <a:ext cx="4622677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5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48"/>
          <p:cNvGrpSpPr>
            <a:grpSpLocks/>
          </p:cNvGrpSpPr>
          <p:nvPr/>
        </p:nvGrpSpPr>
        <p:grpSpPr bwMode="auto">
          <a:xfrm>
            <a:off x="2475799" y="4266197"/>
            <a:ext cx="3499299" cy="1469943"/>
            <a:chOff x="2786063" y="1285875"/>
            <a:chExt cx="2928937" cy="1143000"/>
          </a:xfrm>
        </p:grpSpPr>
        <p:sp>
          <p:nvSpPr>
            <p:cNvPr id="2075" name="Rechteck 23"/>
            <p:cNvSpPr>
              <a:spLocks noChangeArrowheads="1"/>
            </p:cNvSpPr>
            <p:nvPr/>
          </p:nvSpPr>
          <p:spPr bwMode="auto">
            <a:xfrm>
              <a:off x="2786063" y="1285875"/>
              <a:ext cx="2928937" cy="1143000"/>
            </a:xfrm>
            <a:prstGeom prst="rect">
              <a:avLst/>
            </a:prstGeom>
            <a:solidFill>
              <a:srgbClr val="FFFF00">
                <a:alpha val="5803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uppieren 26"/>
            <p:cNvGrpSpPr>
              <a:grpSpLocks/>
            </p:cNvGrpSpPr>
            <p:nvPr/>
          </p:nvGrpSpPr>
          <p:grpSpPr bwMode="auto">
            <a:xfrm>
              <a:off x="2857488" y="1285875"/>
              <a:ext cx="2820988" cy="1071563"/>
              <a:chOff x="2643188" y="1071579"/>
              <a:chExt cx="3892550" cy="1184275"/>
            </a:xfrm>
          </p:grpSpPr>
          <p:grpSp>
            <p:nvGrpSpPr>
              <p:cNvPr id="8" name="Gruppieren 19"/>
              <p:cNvGrpSpPr>
                <a:grpSpLocks/>
              </p:cNvGrpSpPr>
              <p:nvPr/>
            </p:nvGrpSpPr>
            <p:grpSpPr bwMode="auto">
              <a:xfrm>
                <a:off x="4286250" y="1142984"/>
                <a:ext cx="1428750" cy="1071563"/>
                <a:chOff x="4286250" y="1143000"/>
                <a:chExt cx="1428750" cy="1071563"/>
              </a:xfrm>
            </p:grpSpPr>
            <p:sp>
              <p:nvSpPr>
                <p:cNvPr id="2079" name="Ellipse 21"/>
                <p:cNvSpPr>
                  <a:spLocks noChangeArrowheads="1"/>
                </p:cNvSpPr>
                <p:nvPr/>
              </p:nvSpPr>
              <p:spPr bwMode="auto">
                <a:xfrm>
                  <a:off x="4286250" y="17145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0" name="Ellipse 22"/>
                <p:cNvSpPr>
                  <a:spLocks noChangeArrowheads="1"/>
                </p:cNvSpPr>
                <p:nvPr/>
              </p:nvSpPr>
              <p:spPr bwMode="auto">
                <a:xfrm>
                  <a:off x="5143500" y="1143000"/>
                  <a:ext cx="571500" cy="50006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1" name="Pfeil nach links und rechts 22"/>
                <p:cNvSpPr>
                  <a:spLocks noChangeArrowheads="1"/>
                </p:cNvSpPr>
                <p:nvPr/>
              </p:nvSpPr>
              <p:spPr bwMode="auto">
                <a:xfrm rot="-1934856">
                  <a:off x="4791758" y="1594921"/>
                  <a:ext cx="393959" cy="134298"/>
                </a:xfrm>
                <a:prstGeom prst="leftRightArrow">
                  <a:avLst>
                    <a:gd name="adj1" fmla="val 50000"/>
                    <a:gd name="adj2" fmla="val 50005"/>
                  </a:avLst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2052" name="Object 4"/>
              <p:cNvGraphicFramePr>
                <a:graphicFrameLocks noChangeAspect="1"/>
              </p:cNvGraphicFramePr>
              <p:nvPr/>
            </p:nvGraphicFramePr>
            <p:xfrm>
              <a:off x="2643188" y="1071579"/>
              <a:ext cx="3892550" cy="1184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518" name="Equation" r:id="rId3" imgW="1498320" imgH="482400" progId="Equation.3">
                      <p:embed/>
                    </p:oleObj>
                  </mc:Choice>
                  <mc:Fallback>
                    <p:oleObj name="Equation" r:id="rId3" imgW="1498320" imgH="482400" progId="Equation.3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3188" y="1071579"/>
                            <a:ext cx="3892550" cy="11842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8" name="Ellipse 17"/>
              <p:cNvSpPr>
                <a:spLocks noChangeArrowheads="1"/>
              </p:cNvSpPr>
              <p:nvPr/>
            </p:nvSpPr>
            <p:spPr bwMode="auto">
              <a:xfrm>
                <a:off x="4214813" y="1785938"/>
                <a:ext cx="571500" cy="428625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769054" y="183459"/>
            <a:ext cx="7429056" cy="757237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ENSO Recharge Oscillator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706" y="1360566"/>
            <a:ext cx="4622750" cy="240438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008625" y="6214442"/>
            <a:ext cx="1813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[Jin 1997]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roup 434"/>
          <p:cNvGrpSpPr/>
          <p:nvPr/>
        </p:nvGrpSpPr>
        <p:grpSpPr>
          <a:xfrm>
            <a:off x="777794" y="4872187"/>
            <a:ext cx="1774587" cy="1406958"/>
            <a:chOff x="765582" y="4933242"/>
            <a:chExt cx="1774587" cy="1406958"/>
          </a:xfrm>
        </p:grpSpPr>
        <p:sp>
          <p:nvSpPr>
            <p:cNvPr id="432" name="Oval 431"/>
            <p:cNvSpPr/>
            <p:nvPr/>
          </p:nvSpPr>
          <p:spPr>
            <a:xfrm>
              <a:off x="765582" y="4933242"/>
              <a:ext cx="1774587" cy="1406958"/>
            </a:xfrm>
            <a:prstGeom prst="ellipse">
              <a:avLst/>
            </a:prstGeom>
            <a:solidFill>
              <a:srgbClr val="FDEADA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118565" y="5885521"/>
              <a:ext cx="1094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dirty="0" smtClean="0"/>
                <a:t>Jin [1997]</a:t>
              </a:r>
              <a:endParaRPr lang="en-US" dirty="0"/>
            </a:p>
          </p:txBody>
        </p:sp>
        <p:grpSp>
          <p:nvGrpSpPr>
            <p:cNvPr id="434" name="Group 433"/>
            <p:cNvGrpSpPr/>
            <p:nvPr/>
          </p:nvGrpSpPr>
          <p:grpSpPr>
            <a:xfrm>
              <a:off x="1093614" y="5154379"/>
              <a:ext cx="1031995" cy="815625"/>
              <a:chOff x="2262422" y="4784414"/>
              <a:chExt cx="1031995" cy="815625"/>
            </a:xfrm>
          </p:grpSpPr>
          <p:grpSp>
            <p:nvGrpSpPr>
              <p:cNvPr id="423" name="Gruppieren 26"/>
              <p:cNvGrpSpPr>
                <a:grpSpLocks/>
              </p:cNvGrpSpPr>
              <p:nvPr/>
            </p:nvGrpSpPr>
            <p:grpSpPr bwMode="auto">
              <a:xfrm>
                <a:off x="2262422" y="4815927"/>
                <a:ext cx="1031995" cy="777725"/>
                <a:chOff x="4214813" y="1142984"/>
                <a:chExt cx="1500187" cy="1071579"/>
              </a:xfrm>
            </p:grpSpPr>
            <p:grpSp>
              <p:nvGrpSpPr>
                <p:cNvPr id="424" name="Gruppieren 19"/>
                <p:cNvGrpSpPr>
                  <a:grpSpLocks/>
                </p:cNvGrpSpPr>
                <p:nvPr/>
              </p:nvGrpSpPr>
              <p:grpSpPr bwMode="auto">
                <a:xfrm>
                  <a:off x="4286250" y="1142984"/>
                  <a:ext cx="1428750" cy="1071563"/>
                  <a:chOff x="4286250" y="1143000"/>
                  <a:chExt cx="1428750" cy="1071563"/>
                </a:xfrm>
              </p:grpSpPr>
              <p:sp>
                <p:nvSpPr>
                  <p:cNvPr id="427" name="Ellipse 21"/>
                  <p:cNvSpPr>
                    <a:spLocks noChangeArrowheads="1"/>
                  </p:cNvSpPr>
                  <p:nvPr/>
                </p:nvSpPr>
                <p:spPr bwMode="auto">
                  <a:xfrm>
                    <a:off x="4286250" y="17145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8" name="Ellipse 22"/>
                  <p:cNvSpPr>
                    <a:spLocks noChangeArrowheads="1"/>
                  </p:cNvSpPr>
                  <p:nvPr/>
                </p:nvSpPr>
                <p:spPr bwMode="auto">
                  <a:xfrm>
                    <a:off x="5143500" y="1143000"/>
                    <a:ext cx="571500" cy="50006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3810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Pfeil nach links und rechts 22"/>
                  <p:cNvSpPr>
                    <a:spLocks noChangeArrowheads="1"/>
                  </p:cNvSpPr>
                  <p:nvPr/>
                </p:nvSpPr>
                <p:spPr bwMode="auto">
                  <a:xfrm rot="19007922">
                    <a:off x="4791759" y="1594921"/>
                    <a:ext cx="393959" cy="134298"/>
                  </a:xfrm>
                  <a:prstGeom prst="leftRightArrow">
                    <a:avLst>
                      <a:gd name="adj1" fmla="val 50000"/>
                      <a:gd name="adj2" fmla="val 50005"/>
                    </a:avLst>
                  </a:prstGeom>
                  <a:solidFill>
                    <a:srgbClr val="007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6" name="Ellipse 17"/>
                <p:cNvSpPr>
                  <a:spLocks noChangeArrowheads="1"/>
                </p:cNvSpPr>
                <p:nvPr/>
              </p:nvSpPr>
              <p:spPr bwMode="auto">
                <a:xfrm>
                  <a:off x="4214813" y="1785938"/>
                  <a:ext cx="571500" cy="428625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0" name="TextBox 429"/>
              <p:cNvSpPr txBox="1"/>
              <p:nvPr/>
            </p:nvSpPr>
            <p:spPr>
              <a:xfrm>
                <a:off x="2952308" y="47844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2362592" y="5230707"/>
                <a:ext cx="300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h</a:t>
                </a:r>
                <a:endParaRPr lang="en-US" dirty="0"/>
              </a:p>
            </p:txBody>
          </p:sp>
        </p:grpSp>
      </p:grpSp>
      <p:grpSp>
        <p:nvGrpSpPr>
          <p:cNvPr id="9" name="Group 167"/>
          <p:cNvGrpSpPr/>
          <p:nvPr/>
        </p:nvGrpSpPr>
        <p:grpSpPr>
          <a:xfrm>
            <a:off x="370549" y="1893224"/>
            <a:ext cx="7236507" cy="4758922"/>
            <a:chOff x="517615" y="1599247"/>
            <a:chExt cx="7236507" cy="4758922"/>
          </a:xfrm>
        </p:grpSpPr>
        <p:grpSp>
          <p:nvGrpSpPr>
            <p:cNvPr id="10" name="Group 164"/>
            <p:cNvGrpSpPr/>
            <p:nvPr/>
          </p:nvGrpSpPr>
          <p:grpSpPr>
            <a:xfrm>
              <a:off x="912649" y="1599247"/>
              <a:ext cx="6841473" cy="4360402"/>
              <a:chOff x="1704711" y="1330998"/>
              <a:chExt cx="6841473" cy="4360402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>
                <a:off x="1772718" y="5689810"/>
                <a:ext cx="6773466" cy="1590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16200000" flipV="1">
                <a:off x="-448917" y="3484626"/>
                <a:ext cx="4360402" cy="53145"/>
              </a:xfrm>
              <a:prstGeom prst="straightConnector1">
                <a:avLst/>
              </a:prstGeom>
              <a:ln w="381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/>
            <p:cNvSpPr txBox="1"/>
            <p:nvPr/>
          </p:nvSpPr>
          <p:spPr>
            <a:xfrm>
              <a:off x="3249415" y="5958059"/>
              <a:ext cx="2129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Ocean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-384680" y="3613371"/>
              <a:ext cx="2204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Atmos. complexity</a:t>
              </a:r>
              <a:endPara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02349" y="1232341"/>
            <a:ext cx="5043352" cy="4452001"/>
            <a:chOff x="3102349" y="1232341"/>
            <a:chExt cx="5043352" cy="4452001"/>
          </a:xfrm>
        </p:grpSpPr>
        <p:grpSp>
          <p:nvGrpSpPr>
            <p:cNvPr id="433" name="Group 432"/>
            <p:cNvGrpSpPr/>
            <p:nvPr/>
          </p:nvGrpSpPr>
          <p:grpSpPr>
            <a:xfrm>
              <a:off x="5643904" y="1232341"/>
              <a:ext cx="2458663" cy="2004763"/>
              <a:chOff x="5739801" y="1150169"/>
              <a:chExt cx="2458663" cy="2004763"/>
            </a:xfrm>
          </p:grpSpPr>
          <p:sp>
            <p:nvSpPr>
              <p:cNvPr id="421" name="Oval 420"/>
              <p:cNvSpPr/>
              <p:nvPr/>
            </p:nvSpPr>
            <p:spPr>
              <a:xfrm>
                <a:off x="5739801" y="1150169"/>
                <a:ext cx="2458663" cy="2004763"/>
              </a:xfrm>
              <a:prstGeom prst="ellipse">
                <a:avLst/>
              </a:prstGeom>
              <a:solidFill>
                <a:srgbClr val="FDEADA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6125915" y="1630079"/>
                <a:ext cx="1725801" cy="1222253"/>
                <a:chOff x="338992" y="2010677"/>
                <a:chExt cx="5916515" cy="3906030"/>
              </a:xfrm>
            </p:grpSpPr>
            <p:grpSp>
              <p:nvGrpSpPr>
                <p:cNvPr id="165" name="Group 83"/>
                <p:cNvGrpSpPr/>
                <p:nvPr/>
              </p:nvGrpSpPr>
              <p:grpSpPr>
                <a:xfrm>
                  <a:off x="399578" y="3885132"/>
                  <a:ext cx="5855935" cy="2031579"/>
                  <a:chOff x="694838" y="1232618"/>
                  <a:chExt cx="6499322" cy="2588020"/>
                </a:xfrm>
              </p:grpSpPr>
              <p:sp>
                <p:nvSpPr>
                  <p:cNvPr id="347" name="Cube 10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Cube 347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Cube 348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Cube 13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Cube 14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Cube 15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Cube 16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4" name="Cube 17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Cube 18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6" name="Cube 19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Cube 20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Cube 21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Cube 22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Cube 23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Cube 24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Cube 25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Cube 26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Cube 27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Cube 28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6" name="Cube 29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Cube 30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Cube 31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Cube 32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Cube 33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Cube 34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2" name="Cube 35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Cube 36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4" name="Cube 37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Cube 38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6" name="Cube 39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Cube 40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Cube 41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9" name="Cube 42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Cube 43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Cube 44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Cube 45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Cube 4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Cube 4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Cube 4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Cube 5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7" name="Cube 5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Cube 5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Cube 5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Cube 5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Cube 5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Cube 5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Cube 5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Cube 5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Cube 5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Cube 6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Cube 6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Cube 6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9" name="Cube 6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Cube 6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Cube 6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2" name="Cube 6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Cube 6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Cube 6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Cube 6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Cube 7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Cube 7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Cube 7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Cube 7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Cube 7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Cube 7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Cube 7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Cube 7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Cube 7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5" name="Cube 7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Cube 8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7" name="Cube 8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Cube 8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8" name="Group 366"/>
                <p:cNvGrpSpPr/>
                <p:nvPr/>
              </p:nvGrpSpPr>
              <p:grpSpPr>
                <a:xfrm>
                  <a:off x="736092" y="4682440"/>
                  <a:ext cx="4462964" cy="957340"/>
                  <a:chOff x="736092" y="4682440"/>
                  <a:chExt cx="4462964" cy="957340"/>
                </a:xfrm>
              </p:grpSpPr>
              <p:grpSp>
                <p:nvGrpSpPr>
                  <p:cNvPr id="312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</p:grpSpPr>
                <p:grpSp>
                  <p:nvGrpSpPr>
                    <p:cNvPr id="335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45" name="Left-Right Arrow 344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6" name="Left-Right Arrow 345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6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43" name="Left-Right Arrow 34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4" name="Left-Right Arrow 34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7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41" name="Left-Right Arrow 34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2" name="Left-Right Arrow 34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38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39" name="Left-Right Arrow 33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0" name="Left-Right Arrow 33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3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</p:grpSpPr>
                <p:grpSp>
                  <p:nvGrpSpPr>
                    <p:cNvPr id="323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33" name="Left-Right Arrow 332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4" name="Left-Right Arrow 333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4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31" name="Left-Right Arrow 33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2" name="Left-Right Arrow 33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5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29" name="Left-Right Arrow 32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0" name="Left-Right Arrow 32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26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27" name="Left-Right Arrow 326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8" name="Left-Right Arrow 327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14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</p:grpSpPr>
                <p:grpSp>
                  <p:nvGrpSpPr>
                    <p:cNvPr id="317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21" name="Left-Right Arrow 320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2" name="Left-Right Arrow 321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31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319" name="Left-Right Arrow 318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0" name="Left-Right Arrow 319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315" name="Left-Right Arrow 314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Left-Right Arrow 315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9" name="Group 453"/>
                <p:cNvGrpSpPr/>
                <p:nvPr/>
              </p:nvGrpSpPr>
              <p:grpSpPr>
                <a:xfrm>
                  <a:off x="772837" y="3641349"/>
                  <a:ext cx="5187499" cy="811467"/>
                  <a:chOff x="4789570" y="3443601"/>
                  <a:chExt cx="4265365" cy="1072203"/>
                </a:xfrm>
              </p:grpSpPr>
              <p:grpSp>
                <p:nvGrpSpPr>
                  <p:cNvPr id="284" name="Group 185"/>
                  <p:cNvGrpSpPr/>
                  <p:nvPr/>
                </p:nvGrpSpPr>
                <p:grpSpPr>
                  <a:xfrm>
                    <a:off x="5231567" y="3670105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306" name="Up-Down Arrow 305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7" name="Up-Down Arrow 306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8" name="Up-Down Arrow 307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9" name="Up-Down Arrow 308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10" name="Up-Down Arrow 309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11" name="Up-Down Arrow 310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285" name="Group 186"/>
                  <p:cNvGrpSpPr/>
                  <p:nvPr/>
                </p:nvGrpSpPr>
                <p:grpSpPr>
                  <a:xfrm>
                    <a:off x="5026694" y="3891761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300" name="Up-Down Arrow 299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1" name="Up-Down Arrow 300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2" name="Up-Down Arrow 301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3" name="Up-Down Arrow 302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4" name="Up-Down Arrow 303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305" name="Up-Down Arrow 304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286" name="Group 193"/>
                  <p:cNvGrpSpPr/>
                  <p:nvPr/>
                </p:nvGrpSpPr>
                <p:grpSpPr>
                  <a:xfrm>
                    <a:off x="4789570" y="4136900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294" name="Up-Down Arrow 293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5" name="Up-Down Arrow 294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6" name="Up-Down Arrow 295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7" name="Up-Down Arrow 296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8" name="Up-Down Arrow 297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9" name="Up-Down Arrow 298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287" name="Group 185"/>
                  <p:cNvGrpSpPr/>
                  <p:nvPr/>
                </p:nvGrpSpPr>
                <p:grpSpPr>
                  <a:xfrm>
                    <a:off x="5489648" y="3443601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288" name="Up-Down Arrow 287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89" name="Up-Down Arrow 288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0" name="Up-Down Arrow 289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1" name="Up-Down Arrow 290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2" name="Up-Down Arrow 291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293" name="Up-Down Arrow 292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71" name="Group 454"/>
                <p:cNvGrpSpPr/>
                <p:nvPr/>
              </p:nvGrpSpPr>
              <p:grpSpPr>
                <a:xfrm>
                  <a:off x="338994" y="2010677"/>
                  <a:ext cx="5855935" cy="2031579"/>
                  <a:chOff x="567612" y="1609772"/>
                  <a:chExt cx="5855935" cy="2031579"/>
                </a:xfrm>
              </p:grpSpPr>
              <p:grpSp>
                <p:nvGrpSpPr>
                  <p:cNvPr id="175" name="Group 84"/>
                  <p:cNvGrpSpPr/>
                  <p:nvPr/>
                </p:nvGrpSpPr>
                <p:grpSpPr>
                  <a:xfrm>
                    <a:off x="567612" y="1609772"/>
                    <a:ext cx="5855935" cy="2031579"/>
                    <a:chOff x="694838" y="1232618"/>
                    <a:chExt cx="6499322" cy="2588020"/>
                  </a:xfrm>
                  <a:solidFill>
                    <a:schemeClr val="accent5">
                      <a:lumMod val="40000"/>
                      <a:lumOff val="60000"/>
                    </a:schemeClr>
                  </a:solidFill>
                </p:grpSpPr>
                <p:sp>
                  <p:nvSpPr>
                    <p:cNvPr id="212" name="Cube 211"/>
                    <p:cNvSpPr/>
                    <p:nvPr/>
                  </p:nvSpPr>
                  <p:spPr>
                    <a:xfrm>
                      <a:off x="1355298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3" name="Cube 212"/>
                    <p:cNvSpPr/>
                    <p:nvPr/>
                  </p:nvSpPr>
                  <p:spPr>
                    <a:xfrm>
                      <a:off x="2300419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Cube 213"/>
                    <p:cNvSpPr/>
                    <p:nvPr/>
                  </p:nvSpPr>
                  <p:spPr>
                    <a:xfrm>
                      <a:off x="3245541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Cube 214"/>
                    <p:cNvSpPr/>
                    <p:nvPr/>
                  </p:nvSpPr>
                  <p:spPr>
                    <a:xfrm>
                      <a:off x="1141171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Cube 215"/>
                    <p:cNvSpPr/>
                    <p:nvPr/>
                  </p:nvSpPr>
                  <p:spPr>
                    <a:xfrm>
                      <a:off x="2086292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Cube 216"/>
                    <p:cNvSpPr/>
                    <p:nvPr/>
                  </p:nvSpPr>
                  <p:spPr>
                    <a:xfrm>
                      <a:off x="3031414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Cube 217"/>
                    <p:cNvSpPr/>
                    <p:nvPr/>
                  </p:nvSpPr>
                  <p:spPr>
                    <a:xfrm>
                      <a:off x="1336191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Cube 218"/>
                    <p:cNvSpPr/>
                    <p:nvPr/>
                  </p:nvSpPr>
                  <p:spPr>
                    <a:xfrm>
                      <a:off x="2281312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Cube 219"/>
                    <p:cNvSpPr/>
                    <p:nvPr/>
                  </p:nvSpPr>
                  <p:spPr>
                    <a:xfrm>
                      <a:off x="3226434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Cube 220"/>
                    <p:cNvSpPr/>
                    <p:nvPr/>
                  </p:nvSpPr>
                  <p:spPr>
                    <a:xfrm>
                      <a:off x="1122064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2" name="Cube 221"/>
                    <p:cNvSpPr/>
                    <p:nvPr/>
                  </p:nvSpPr>
                  <p:spPr>
                    <a:xfrm>
                      <a:off x="2067185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Cube 222"/>
                    <p:cNvSpPr/>
                    <p:nvPr/>
                  </p:nvSpPr>
                  <p:spPr>
                    <a:xfrm>
                      <a:off x="3012307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4" name="Cube 223"/>
                    <p:cNvSpPr/>
                    <p:nvPr/>
                  </p:nvSpPr>
                  <p:spPr>
                    <a:xfrm>
                      <a:off x="1327666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5" name="Cube 224"/>
                    <p:cNvSpPr/>
                    <p:nvPr/>
                  </p:nvSpPr>
                  <p:spPr>
                    <a:xfrm>
                      <a:off x="2272787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Cube 225"/>
                    <p:cNvSpPr/>
                    <p:nvPr/>
                  </p:nvSpPr>
                  <p:spPr>
                    <a:xfrm>
                      <a:off x="3217909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Cube 226"/>
                    <p:cNvSpPr/>
                    <p:nvPr/>
                  </p:nvSpPr>
                  <p:spPr>
                    <a:xfrm>
                      <a:off x="1113539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Cube 227"/>
                    <p:cNvSpPr/>
                    <p:nvPr/>
                  </p:nvSpPr>
                  <p:spPr>
                    <a:xfrm>
                      <a:off x="2058660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Cube 228"/>
                    <p:cNvSpPr/>
                    <p:nvPr/>
                  </p:nvSpPr>
                  <p:spPr>
                    <a:xfrm>
                      <a:off x="3003782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0" name="Cube 229"/>
                    <p:cNvSpPr/>
                    <p:nvPr/>
                  </p:nvSpPr>
                  <p:spPr>
                    <a:xfrm>
                      <a:off x="936597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Cube 230"/>
                    <p:cNvSpPr/>
                    <p:nvPr/>
                  </p:nvSpPr>
                  <p:spPr>
                    <a:xfrm>
                      <a:off x="1881718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Cube 231"/>
                    <p:cNvSpPr/>
                    <p:nvPr/>
                  </p:nvSpPr>
                  <p:spPr>
                    <a:xfrm>
                      <a:off x="2826840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Cube 232"/>
                    <p:cNvSpPr/>
                    <p:nvPr/>
                  </p:nvSpPr>
                  <p:spPr>
                    <a:xfrm>
                      <a:off x="722470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Cube 233"/>
                    <p:cNvSpPr/>
                    <p:nvPr/>
                  </p:nvSpPr>
                  <p:spPr>
                    <a:xfrm>
                      <a:off x="1667591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Cube 234"/>
                    <p:cNvSpPr/>
                    <p:nvPr/>
                  </p:nvSpPr>
                  <p:spPr>
                    <a:xfrm>
                      <a:off x="2612713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6" name="Cube 235"/>
                    <p:cNvSpPr/>
                    <p:nvPr/>
                  </p:nvSpPr>
                  <p:spPr>
                    <a:xfrm>
                      <a:off x="917490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Cube 236"/>
                    <p:cNvSpPr/>
                    <p:nvPr/>
                  </p:nvSpPr>
                  <p:spPr>
                    <a:xfrm>
                      <a:off x="1862611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8" name="Cube 237"/>
                    <p:cNvSpPr/>
                    <p:nvPr/>
                  </p:nvSpPr>
                  <p:spPr>
                    <a:xfrm>
                      <a:off x="2807733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9" name="Cube 238"/>
                    <p:cNvSpPr/>
                    <p:nvPr/>
                  </p:nvSpPr>
                  <p:spPr>
                    <a:xfrm>
                      <a:off x="703363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0" name="Cube 239"/>
                    <p:cNvSpPr/>
                    <p:nvPr/>
                  </p:nvSpPr>
                  <p:spPr>
                    <a:xfrm>
                      <a:off x="1648484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1" name="Cube 240"/>
                    <p:cNvSpPr/>
                    <p:nvPr/>
                  </p:nvSpPr>
                  <p:spPr>
                    <a:xfrm>
                      <a:off x="2593606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Cube 241"/>
                    <p:cNvSpPr/>
                    <p:nvPr/>
                  </p:nvSpPr>
                  <p:spPr>
                    <a:xfrm>
                      <a:off x="908965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Cube 242"/>
                    <p:cNvSpPr/>
                    <p:nvPr/>
                  </p:nvSpPr>
                  <p:spPr>
                    <a:xfrm>
                      <a:off x="1854086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Cube 243"/>
                    <p:cNvSpPr/>
                    <p:nvPr/>
                  </p:nvSpPr>
                  <p:spPr>
                    <a:xfrm>
                      <a:off x="2799208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Cube 244"/>
                    <p:cNvSpPr/>
                    <p:nvPr/>
                  </p:nvSpPr>
                  <p:spPr>
                    <a:xfrm>
                      <a:off x="694838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Cube 245"/>
                    <p:cNvSpPr/>
                    <p:nvPr/>
                  </p:nvSpPr>
                  <p:spPr>
                    <a:xfrm>
                      <a:off x="1639959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7" name="Cube 246"/>
                    <p:cNvSpPr/>
                    <p:nvPr/>
                  </p:nvSpPr>
                  <p:spPr>
                    <a:xfrm>
                      <a:off x="2585081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Cube 247"/>
                    <p:cNvSpPr/>
                    <p:nvPr/>
                  </p:nvSpPr>
                  <p:spPr>
                    <a:xfrm>
                      <a:off x="4195812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Cube 248"/>
                    <p:cNvSpPr/>
                    <p:nvPr/>
                  </p:nvSpPr>
                  <p:spPr>
                    <a:xfrm>
                      <a:off x="5140933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Cube 249"/>
                    <p:cNvSpPr/>
                    <p:nvPr/>
                  </p:nvSpPr>
                  <p:spPr>
                    <a:xfrm>
                      <a:off x="6086055" y="242059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Cube 250"/>
                    <p:cNvSpPr/>
                    <p:nvPr/>
                  </p:nvSpPr>
                  <p:spPr>
                    <a:xfrm>
                      <a:off x="3981685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Cube 251"/>
                    <p:cNvSpPr/>
                    <p:nvPr/>
                  </p:nvSpPr>
                  <p:spPr>
                    <a:xfrm>
                      <a:off x="4926806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Cube 252"/>
                    <p:cNvSpPr/>
                    <p:nvPr/>
                  </p:nvSpPr>
                  <p:spPr>
                    <a:xfrm>
                      <a:off x="5871928" y="263266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Cube 253"/>
                    <p:cNvSpPr/>
                    <p:nvPr/>
                  </p:nvSpPr>
                  <p:spPr>
                    <a:xfrm>
                      <a:off x="4176705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Cube 254"/>
                    <p:cNvSpPr/>
                    <p:nvPr/>
                  </p:nvSpPr>
                  <p:spPr>
                    <a:xfrm>
                      <a:off x="5121826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6" name="Cube 255"/>
                    <p:cNvSpPr/>
                    <p:nvPr/>
                  </p:nvSpPr>
                  <p:spPr>
                    <a:xfrm>
                      <a:off x="6066948" y="1823966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7" name="Cube 256"/>
                    <p:cNvSpPr/>
                    <p:nvPr/>
                  </p:nvSpPr>
                  <p:spPr>
                    <a:xfrm>
                      <a:off x="3962578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8" name="Cube 257"/>
                    <p:cNvSpPr/>
                    <p:nvPr/>
                  </p:nvSpPr>
                  <p:spPr>
                    <a:xfrm>
                      <a:off x="4907699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9" name="Cube 258"/>
                    <p:cNvSpPr/>
                    <p:nvPr/>
                  </p:nvSpPr>
                  <p:spPr>
                    <a:xfrm>
                      <a:off x="5852821" y="2036030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Cube 259"/>
                    <p:cNvSpPr/>
                    <p:nvPr/>
                  </p:nvSpPr>
                  <p:spPr>
                    <a:xfrm>
                      <a:off x="4168180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Cube 260"/>
                    <p:cNvSpPr/>
                    <p:nvPr/>
                  </p:nvSpPr>
                  <p:spPr>
                    <a:xfrm>
                      <a:off x="5113301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Cube 261"/>
                    <p:cNvSpPr/>
                    <p:nvPr/>
                  </p:nvSpPr>
                  <p:spPr>
                    <a:xfrm>
                      <a:off x="6058423" y="1232618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Cube 262"/>
                    <p:cNvSpPr/>
                    <p:nvPr/>
                  </p:nvSpPr>
                  <p:spPr>
                    <a:xfrm>
                      <a:off x="3954053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4" name="Cube 263"/>
                    <p:cNvSpPr/>
                    <p:nvPr/>
                  </p:nvSpPr>
                  <p:spPr>
                    <a:xfrm>
                      <a:off x="4899174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Cube 264"/>
                    <p:cNvSpPr/>
                    <p:nvPr/>
                  </p:nvSpPr>
                  <p:spPr>
                    <a:xfrm>
                      <a:off x="5844296" y="1444682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Cube 265"/>
                    <p:cNvSpPr/>
                    <p:nvPr/>
                  </p:nvSpPr>
                  <p:spPr>
                    <a:xfrm>
                      <a:off x="3777111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Cube 266"/>
                    <p:cNvSpPr/>
                    <p:nvPr/>
                  </p:nvSpPr>
                  <p:spPr>
                    <a:xfrm>
                      <a:off x="4722232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Cube 267"/>
                    <p:cNvSpPr/>
                    <p:nvPr/>
                  </p:nvSpPr>
                  <p:spPr>
                    <a:xfrm>
                      <a:off x="5667354" y="285000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Cube 268"/>
                    <p:cNvSpPr/>
                    <p:nvPr/>
                  </p:nvSpPr>
                  <p:spPr>
                    <a:xfrm>
                      <a:off x="3562984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0" name="Cube 269"/>
                    <p:cNvSpPr/>
                    <p:nvPr/>
                  </p:nvSpPr>
                  <p:spPr>
                    <a:xfrm>
                      <a:off x="4508105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Cube 270"/>
                    <p:cNvSpPr/>
                    <p:nvPr/>
                  </p:nvSpPr>
                  <p:spPr>
                    <a:xfrm>
                      <a:off x="5453227" y="306207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Cube 271"/>
                    <p:cNvSpPr/>
                    <p:nvPr/>
                  </p:nvSpPr>
                  <p:spPr>
                    <a:xfrm>
                      <a:off x="3758004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Cube 272"/>
                    <p:cNvSpPr/>
                    <p:nvPr/>
                  </p:nvSpPr>
                  <p:spPr>
                    <a:xfrm>
                      <a:off x="4703125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4" name="Cube 273"/>
                    <p:cNvSpPr/>
                    <p:nvPr/>
                  </p:nvSpPr>
                  <p:spPr>
                    <a:xfrm>
                      <a:off x="5648247" y="2253377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Cube 274"/>
                    <p:cNvSpPr/>
                    <p:nvPr/>
                  </p:nvSpPr>
                  <p:spPr>
                    <a:xfrm>
                      <a:off x="3543877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Cube 275"/>
                    <p:cNvSpPr/>
                    <p:nvPr/>
                  </p:nvSpPr>
                  <p:spPr>
                    <a:xfrm>
                      <a:off x="4488998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Cube 276"/>
                    <p:cNvSpPr/>
                    <p:nvPr/>
                  </p:nvSpPr>
                  <p:spPr>
                    <a:xfrm>
                      <a:off x="5434120" y="2465441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8" name="Cube 277"/>
                    <p:cNvSpPr/>
                    <p:nvPr/>
                  </p:nvSpPr>
                  <p:spPr>
                    <a:xfrm>
                      <a:off x="3749479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Cube 278"/>
                    <p:cNvSpPr/>
                    <p:nvPr/>
                  </p:nvSpPr>
                  <p:spPr>
                    <a:xfrm>
                      <a:off x="4694600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Cube 279"/>
                    <p:cNvSpPr/>
                    <p:nvPr/>
                  </p:nvSpPr>
                  <p:spPr>
                    <a:xfrm>
                      <a:off x="5639722" y="1662029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1" name="Cube 280"/>
                    <p:cNvSpPr/>
                    <p:nvPr/>
                  </p:nvSpPr>
                  <p:spPr>
                    <a:xfrm>
                      <a:off x="3535352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Cube 281"/>
                    <p:cNvSpPr/>
                    <p:nvPr/>
                  </p:nvSpPr>
                  <p:spPr>
                    <a:xfrm>
                      <a:off x="4480473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Cube 282"/>
                    <p:cNvSpPr/>
                    <p:nvPr/>
                  </p:nvSpPr>
                  <p:spPr>
                    <a:xfrm>
                      <a:off x="5425595" y="1874093"/>
                      <a:ext cx="1108105" cy="758567"/>
                    </a:xfrm>
                    <a:prstGeom prst="cube">
                      <a:avLst/>
                    </a:prstGeom>
                    <a:grpFill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6" name="Group 367"/>
                  <p:cNvGrpSpPr/>
                  <p:nvPr/>
                </p:nvGrpSpPr>
                <p:grpSpPr>
                  <a:xfrm>
                    <a:off x="879569" y="2423271"/>
                    <a:ext cx="4462964" cy="957340"/>
                    <a:chOff x="736092" y="4682440"/>
                    <a:chExt cx="4462964" cy="957340"/>
                  </a:xfrm>
                  <a:solidFill>
                    <a:srgbClr val="FF6600"/>
                  </a:solidFill>
                </p:grpSpPr>
                <p:grpSp>
                  <p:nvGrpSpPr>
                    <p:cNvPr id="177" name="Group 334"/>
                    <p:cNvGrpSpPr/>
                    <p:nvPr/>
                  </p:nvGrpSpPr>
                  <p:grpSpPr>
                    <a:xfrm>
                      <a:off x="1003027" y="4712098"/>
                      <a:ext cx="1627549" cy="927681"/>
                      <a:chOff x="1842203" y="4712098"/>
                      <a:chExt cx="1627549" cy="927681"/>
                    </a:xfrm>
                    <a:grpFill/>
                  </p:grpSpPr>
                  <p:grpSp>
                    <p:nvGrpSpPr>
                      <p:cNvPr id="200" name="Group 324"/>
                      <p:cNvGrpSpPr/>
                      <p:nvPr/>
                    </p:nvGrpSpPr>
                    <p:grpSpPr>
                      <a:xfrm>
                        <a:off x="1842203" y="4712098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210" name="Left-Right Arrow 209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1" name="Left-Right Arrow 210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01" name="Group 325"/>
                      <p:cNvGrpSpPr/>
                      <p:nvPr/>
                    </p:nvGrpSpPr>
                    <p:grpSpPr>
                      <a:xfrm>
                        <a:off x="2714657" y="4712098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208" name="Left-Right Arrow 207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9" name="Left-Right Arrow 208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02" name="Group 328"/>
                      <p:cNvGrpSpPr/>
                      <p:nvPr/>
                    </p:nvGrpSpPr>
                    <p:grpSpPr>
                      <a:xfrm>
                        <a:off x="1842842" y="5196581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206" name="Left-Right Arrow 205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7" name="Left-Right Arrow 206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03" name="Group 331"/>
                      <p:cNvGrpSpPr/>
                      <p:nvPr/>
                    </p:nvGrpSpPr>
                    <p:grpSpPr>
                      <a:xfrm>
                        <a:off x="2705706" y="5206634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204" name="Left-Right Arrow 203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Left-Right Arrow 204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8" name="Group 335"/>
                    <p:cNvGrpSpPr/>
                    <p:nvPr/>
                  </p:nvGrpSpPr>
                  <p:grpSpPr>
                    <a:xfrm>
                      <a:off x="2710349" y="4682440"/>
                      <a:ext cx="1627549" cy="927681"/>
                      <a:chOff x="1842203" y="4712098"/>
                      <a:chExt cx="1627549" cy="927681"/>
                    </a:xfrm>
                    <a:grpFill/>
                  </p:grpSpPr>
                  <p:grpSp>
                    <p:nvGrpSpPr>
                      <p:cNvPr id="188" name="Group 324"/>
                      <p:cNvGrpSpPr/>
                      <p:nvPr/>
                    </p:nvGrpSpPr>
                    <p:grpSpPr>
                      <a:xfrm>
                        <a:off x="1842203" y="4712098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98" name="Left-Right Arrow 197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Left-Right Arrow 198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9" name="Group 325"/>
                      <p:cNvGrpSpPr/>
                      <p:nvPr/>
                    </p:nvGrpSpPr>
                    <p:grpSpPr>
                      <a:xfrm>
                        <a:off x="2714657" y="4712098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96" name="Left-Right Arrow 195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Left-Right Arrow 196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90" name="Group 328"/>
                      <p:cNvGrpSpPr/>
                      <p:nvPr/>
                    </p:nvGrpSpPr>
                    <p:grpSpPr>
                      <a:xfrm>
                        <a:off x="1842842" y="5196581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94" name="Left-Right Arrow 193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Left-Right Arrow 194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91" name="Group 331"/>
                      <p:cNvGrpSpPr/>
                      <p:nvPr/>
                    </p:nvGrpSpPr>
                    <p:grpSpPr>
                      <a:xfrm>
                        <a:off x="2705706" y="5206634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92" name="Left-Right Arrow 191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3" name="Left-Right Arrow 192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9" name="Group 348"/>
                    <p:cNvGrpSpPr/>
                    <p:nvPr/>
                  </p:nvGrpSpPr>
                  <p:grpSpPr>
                    <a:xfrm>
                      <a:off x="4443322" y="4684962"/>
                      <a:ext cx="755734" cy="917628"/>
                      <a:chOff x="1842203" y="4712098"/>
                      <a:chExt cx="755734" cy="917628"/>
                    </a:xfrm>
                    <a:grpFill/>
                  </p:grpSpPr>
                  <p:grpSp>
                    <p:nvGrpSpPr>
                      <p:cNvPr id="182" name="Group 324"/>
                      <p:cNvGrpSpPr/>
                      <p:nvPr/>
                    </p:nvGrpSpPr>
                    <p:grpSpPr>
                      <a:xfrm>
                        <a:off x="1842203" y="4712098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86" name="Left-Right Arrow 185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7" name="Left-Right Arrow 186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3" name="Group 328"/>
                      <p:cNvGrpSpPr/>
                      <p:nvPr/>
                    </p:nvGrpSpPr>
                    <p:grpSpPr>
                      <a:xfrm>
                        <a:off x="1842842" y="5196581"/>
                        <a:ext cx="755095" cy="433145"/>
                        <a:chOff x="1842203" y="4712098"/>
                        <a:chExt cx="755095" cy="433145"/>
                      </a:xfrm>
                      <a:grpFill/>
                    </p:grpSpPr>
                    <p:sp>
                      <p:nvSpPr>
                        <p:cNvPr id="184" name="Left-Right Arrow 183"/>
                        <p:cNvSpPr/>
                        <p:nvPr/>
                      </p:nvSpPr>
                      <p:spPr>
                        <a:xfrm>
                          <a:off x="1842203" y="4712098"/>
                          <a:ext cx="520976" cy="131265"/>
                        </a:xfrm>
                        <a:prstGeom prst="leftRightArrow">
                          <a:avLst>
                            <a:gd name="adj1" fmla="val 50000"/>
                            <a:gd name="adj2" fmla="val 117726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Left-Right Arrow 184"/>
                        <p:cNvSpPr/>
                        <p:nvPr/>
                      </p:nvSpPr>
                      <p:spPr>
                        <a:xfrm rot="16200000">
                          <a:off x="2380725" y="4928670"/>
                          <a:ext cx="301881" cy="131265"/>
                        </a:xfrm>
                        <a:prstGeom prst="leftRightArrow">
                          <a:avLst>
                            <a:gd name="adj1" fmla="val 45163"/>
                            <a:gd name="adj2" fmla="val 81444"/>
                          </a:avLst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0" name="Left-Right Arrow 179"/>
                    <p:cNvSpPr/>
                    <p:nvPr/>
                  </p:nvSpPr>
                  <p:spPr>
                    <a:xfrm rot="16200000">
                      <a:off x="659735" y="4928671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Left-Right Arrow 180"/>
                    <p:cNvSpPr/>
                    <p:nvPr/>
                  </p:nvSpPr>
                  <p:spPr>
                    <a:xfrm rot="16200000">
                      <a:off x="650784" y="5423207"/>
                      <a:ext cx="301881" cy="131265"/>
                    </a:xfrm>
                    <a:prstGeom prst="leftRightArrow">
                      <a:avLst>
                        <a:gd name="adj1" fmla="val 45163"/>
                        <a:gd name="adj2" fmla="val 81444"/>
                      </a:avLst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419" name="TextBox 418"/>
              <p:cNvSpPr txBox="1"/>
              <p:nvPr/>
            </p:nvSpPr>
            <p:spPr>
              <a:xfrm>
                <a:off x="6186561" y="1239571"/>
                <a:ext cx="1569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Coupled </a:t>
                </a:r>
                <a:r>
                  <a:rPr lang="en-US" dirty="0" err="1" smtClean="0"/>
                  <a:t>GCMs</a:t>
                </a:r>
                <a:endParaRPr lang="en-US" dirty="0"/>
              </a:p>
            </p:txBody>
          </p:sp>
        </p:grpSp>
        <p:grpSp>
          <p:nvGrpSpPr>
            <p:cNvPr id="789" name="Group 788"/>
            <p:cNvGrpSpPr/>
            <p:nvPr/>
          </p:nvGrpSpPr>
          <p:grpSpPr>
            <a:xfrm>
              <a:off x="3102349" y="3229812"/>
              <a:ext cx="2541555" cy="1366441"/>
              <a:chOff x="3102349" y="3351922"/>
              <a:chExt cx="2541555" cy="1366441"/>
            </a:xfrm>
          </p:grpSpPr>
          <p:sp>
            <p:nvSpPr>
              <p:cNvPr id="787" name="Oval 786"/>
              <p:cNvSpPr/>
              <p:nvPr/>
            </p:nvSpPr>
            <p:spPr>
              <a:xfrm>
                <a:off x="3102349" y="3351922"/>
                <a:ext cx="2541555" cy="1366441"/>
              </a:xfrm>
              <a:prstGeom prst="ellipse">
                <a:avLst/>
              </a:prstGeom>
              <a:solidFill>
                <a:srgbClr val="FDEADA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8" name="Group 687"/>
              <p:cNvGrpSpPr/>
              <p:nvPr/>
            </p:nvGrpSpPr>
            <p:grpSpPr>
              <a:xfrm>
                <a:off x="3602461" y="3620915"/>
                <a:ext cx="1472049" cy="625373"/>
                <a:chOff x="1737549" y="2937961"/>
                <a:chExt cx="5500731" cy="1883527"/>
              </a:xfrm>
            </p:grpSpPr>
            <p:sp>
              <p:nvSpPr>
                <p:cNvPr id="689" name="Cube 688"/>
                <p:cNvSpPr/>
                <p:nvPr/>
              </p:nvSpPr>
              <p:spPr>
                <a:xfrm>
                  <a:off x="2276628" y="424145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Cube 689"/>
                <p:cNvSpPr/>
                <p:nvPr/>
              </p:nvSpPr>
              <p:spPr>
                <a:xfrm>
                  <a:off x="3071033" y="424145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Cube 690"/>
                <p:cNvSpPr/>
                <p:nvPr/>
              </p:nvSpPr>
              <p:spPr>
                <a:xfrm>
                  <a:off x="3865440" y="424145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2" name="Cube 691"/>
                <p:cNvSpPr/>
                <p:nvPr/>
              </p:nvSpPr>
              <p:spPr>
                <a:xfrm>
                  <a:off x="2269462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Cube 692"/>
                <p:cNvSpPr/>
                <p:nvPr/>
              </p:nvSpPr>
              <p:spPr>
                <a:xfrm>
                  <a:off x="3063868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Cube 693"/>
                <p:cNvSpPr/>
                <p:nvPr/>
              </p:nvSpPr>
              <p:spPr>
                <a:xfrm>
                  <a:off x="3858274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5" name="Cube 694"/>
                <p:cNvSpPr/>
                <p:nvPr/>
              </p:nvSpPr>
              <p:spPr>
                <a:xfrm>
                  <a:off x="2089481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Cube 695"/>
                <p:cNvSpPr/>
                <p:nvPr/>
              </p:nvSpPr>
              <p:spPr>
                <a:xfrm>
                  <a:off x="2883887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Cube 696"/>
                <p:cNvSpPr/>
                <p:nvPr/>
              </p:nvSpPr>
              <p:spPr>
                <a:xfrm>
                  <a:off x="3678293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Cube 697"/>
                <p:cNvSpPr/>
                <p:nvPr/>
              </p:nvSpPr>
              <p:spPr>
                <a:xfrm>
                  <a:off x="1917530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Cube 698"/>
                <p:cNvSpPr/>
                <p:nvPr/>
              </p:nvSpPr>
              <p:spPr>
                <a:xfrm>
                  <a:off x="2711936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0" name="Cube 699"/>
                <p:cNvSpPr/>
                <p:nvPr/>
              </p:nvSpPr>
              <p:spPr>
                <a:xfrm>
                  <a:off x="3506342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Cube 700"/>
                <p:cNvSpPr/>
                <p:nvPr/>
              </p:nvSpPr>
              <p:spPr>
                <a:xfrm>
                  <a:off x="1737549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2" name="Cube 701"/>
                <p:cNvSpPr/>
                <p:nvPr/>
              </p:nvSpPr>
              <p:spPr>
                <a:xfrm>
                  <a:off x="2531955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Cube 702"/>
                <p:cNvSpPr/>
                <p:nvPr/>
              </p:nvSpPr>
              <p:spPr>
                <a:xfrm>
                  <a:off x="3326361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Cube 703"/>
                <p:cNvSpPr/>
                <p:nvPr/>
              </p:nvSpPr>
              <p:spPr>
                <a:xfrm>
                  <a:off x="4664174" y="424145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Cube 704"/>
                <p:cNvSpPr/>
                <p:nvPr/>
              </p:nvSpPr>
              <p:spPr>
                <a:xfrm>
                  <a:off x="5458580" y="424145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Cube 705"/>
                <p:cNvSpPr/>
                <p:nvPr/>
              </p:nvSpPr>
              <p:spPr>
                <a:xfrm>
                  <a:off x="4657009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Cube 706"/>
                <p:cNvSpPr/>
                <p:nvPr/>
              </p:nvSpPr>
              <p:spPr>
                <a:xfrm>
                  <a:off x="5451415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Cube 707"/>
                <p:cNvSpPr/>
                <p:nvPr/>
              </p:nvSpPr>
              <p:spPr>
                <a:xfrm>
                  <a:off x="6245821" y="3817310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Cube 708"/>
                <p:cNvSpPr/>
                <p:nvPr/>
              </p:nvSpPr>
              <p:spPr>
                <a:xfrm>
                  <a:off x="4477028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0" name="Cube 709"/>
                <p:cNvSpPr/>
                <p:nvPr/>
              </p:nvSpPr>
              <p:spPr>
                <a:xfrm>
                  <a:off x="5271434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Cube 710"/>
                <p:cNvSpPr/>
                <p:nvPr/>
              </p:nvSpPr>
              <p:spPr>
                <a:xfrm>
                  <a:off x="6065840" y="3969413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2" name="Cube 711"/>
                <p:cNvSpPr/>
                <p:nvPr/>
              </p:nvSpPr>
              <p:spPr>
                <a:xfrm>
                  <a:off x="4305077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3" name="Cube 712"/>
                <p:cNvSpPr/>
                <p:nvPr/>
              </p:nvSpPr>
              <p:spPr>
                <a:xfrm>
                  <a:off x="5099482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4" name="Cube 713"/>
                <p:cNvSpPr/>
                <p:nvPr/>
              </p:nvSpPr>
              <p:spPr>
                <a:xfrm>
                  <a:off x="5893889" y="4125304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5" name="Cube 714"/>
                <p:cNvSpPr/>
                <p:nvPr/>
              </p:nvSpPr>
              <p:spPr>
                <a:xfrm>
                  <a:off x="4125096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6" name="Cube 715"/>
                <p:cNvSpPr/>
                <p:nvPr/>
              </p:nvSpPr>
              <p:spPr>
                <a:xfrm>
                  <a:off x="4919502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7" name="Cube 716"/>
                <p:cNvSpPr/>
                <p:nvPr/>
              </p:nvSpPr>
              <p:spPr>
                <a:xfrm>
                  <a:off x="5713908" y="4277407"/>
                  <a:ext cx="931399" cy="544081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8" name="Left-Right Arrow 717"/>
                <p:cNvSpPr/>
                <p:nvPr/>
              </p:nvSpPr>
              <p:spPr>
                <a:xfrm>
                  <a:off x="2300498" y="4572910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9" name="Left-Right Arrow 718"/>
                <p:cNvSpPr/>
                <p:nvPr/>
              </p:nvSpPr>
              <p:spPr>
                <a:xfrm>
                  <a:off x="3114395" y="4572910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0" name="Left-Right Arrow 719"/>
                <p:cNvSpPr/>
                <p:nvPr/>
              </p:nvSpPr>
              <p:spPr>
                <a:xfrm>
                  <a:off x="3893229" y="454581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1" name="Left-Right Arrow 720"/>
                <p:cNvSpPr/>
                <p:nvPr/>
              </p:nvSpPr>
              <p:spPr>
                <a:xfrm>
                  <a:off x="4707126" y="4545811"/>
                  <a:ext cx="486009" cy="119937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2" name="Group 453"/>
                <p:cNvGrpSpPr/>
                <p:nvPr/>
              </p:nvGrpSpPr>
              <p:grpSpPr>
                <a:xfrm>
                  <a:off x="2085754" y="3594563"/>
                  <a:ext cx="4839325" cy="741439"/>
                  <a:chOff x="4789570" y="3443601"/>
                  <a:chExt cx="4265365" cy="1072203"/>
                </a:xfrm>
              </p:grpSpPr>
              <p:grpSp>
                <p:nvGrpSpPr>
                  <p:cNvPr id="759" name="Group 185"/>
                  <p:cNvGrpSpPr/>
                  <p:nvPr/>
                </p:nvGrpSpPr>
                <p:grpSpPr>
                  <a:xfrm>
                    <a:off x="5231567" y="3670105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781" name="Up-Down Arrow 780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2" name="Up-Down Arrow 781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3" name="Up-Down Arrow 782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4" name="Up-Down Arrow 783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5" name="Up-Down Arrow 784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6" name="Up-Down Arrow 785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760" name="Group 186"/>
                  <p:cNvGrpSpPr/>
                  <p:nvPr/>
                </p:nvGrpSpPr>
                <p:grpSpPr>
                  <a:xfrm>
                    <a:off x="5026694" y="3891761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775" name="Up-Down Arrow 774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6" name="Up-Down Arrow 775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7" name="Up-Down Arrow 776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8" name="Up-Down Arrow 777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9" name="Up-Down Arrow 778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80" name="Up-Down Arrow 779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761" name="Group 193"/>
                  <p:cNvGrpSpPr/>
                  <p:nvPr/>
                </p:nvGrpSpPr>
                <p:grpSpPr>
                  <a:xfrm>
                    <a:off x="4789570" y="4136900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769" name="Up-Down Arrow 768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0" name="Up-Down Arrow 769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1" name="Up-Down Arrow 770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2" name="Up-Down Arrow 771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3" name="Up-Down Arrow 772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74" name="Up-Down Arrow 773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762" name="Group 185"/>
                  <p:cNvGrpSpPr/>
                  <p:nvPr/>
                </p:nvGrpSpPr>
                <p:grpSpPr>
                  <a:xfrm>
                    <a:off x="5489648" y="3443601"/>
                    <a:ext cx="3565287" cy="378904"/>
                    <a:chOff x="1737397" y="3613913"/>
                    <a:chExt cx="3565287" cy="378904"/>
                  </a:xfrm>
                </p:grpSpPr>
                <p:sp>
                  <p:nvSpPr>
                    <p:cNvPr id="763" name="Up-Down Arrow 762"/>
                    <p:cNvSpPr/>
                    <p:nvPr/>
                  </p:nvSpPr>
                  <p:spPr>
                    <a:xfrm>
                      <a:off x="173739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4" name="Up-Down Arrow 763"/>
                    <p:cNvSpPr/>
                    <p:nvPr/>
                  </p:nvSpPr>
                  <p:spPr>
                    <a:xfrm>
                      <a:off x="242075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5" name="Up-Down Arrow 764"/>
                    <p:cNvSpPr/>
                    <p:nvPr/>
                  </p:nvSpPr>
                  <p:spPr>
                    <a:xfrm>
                      <a:off x="3114127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6" name="Up-Down Arrow 765"/>
                    <p:cNvSpPr/>
                    <p:nvPr/>
                  </p:nvSpPr>
                  <p:spPr>
                    <a:xfrm>
                      <a:off x="37781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7" name="Up-Down Arrow 766"/>
                    <p:cNvSpPr/>
                    <p:nvPr/>
                  </p:nvSpPr>
                  <p:spPr>
                    <a:xfrm>
                      <a:off x="4440922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8" name="Up-Down Arrow 767"/>
                    <p:cNvSpPr/>
                    <p:nvPr/>
                  </p:nvSpPr>
                  <p:spPr>
                    <a:xfrm>
                      <a:off x="5184521" y="3613913"/>
                      <a:ext cx="118163" cy="378904"/>
                    </a:xfrm>
                    <a:prstGeom prst="up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8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23" name="Left-Right Arrow 722"/>
                <p:cNvSpPr/>
                <p:nvPr/>
              </p:nvSpPr>
              <p:spPr>
                <a:xfrm flipV="1">
                  <a:off x="5470903" y="4567546"/>
                  <a:ext cx="486009" cy="125301"/>
                </a:xfrm>
                <a:prstGeom prst="leftRightArrow">
                  <a:avLst>
                    <a:gd name="adj1" fmla="val 50000"/>
                    <a:gd name="adj2" fmla="val 117726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4" name="Group 319"/>
                <p:cNvGrpSpPr/>
                <p:nvPr/>
              </p:nvGrpSpPr>
              <p:grpSpPr>
                <a:xfrm>
                  <a:off x="1798609" y="2937961"/>
                  <a:ext cx="5439671" cy="1004178"/>
                  <a:chOff x="997480" y="2035681"/>
                  <a:chExt cx="5439671" cy="1004178"/>
                </a:xfrm>
              </p:grpSpPr>
              <p:sp>
                <p:nvSpPr>
                  <p:cNvPr id="725" name="Cube 724"/>
                  <p:cNvSpPr/>
                  <p:nvPr/>
                </p:nvSpPr>
                <p:spPr>
                  <a:xfrm>
                    <a:off x="1536559" y="245982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6" name="Cube 725"/>
                  <p:cNvSpPr/>
                  <p:nvPr/>
                </p:nvSpPr>
                <p:spPr>
                  <a:xfrm>
                    <a:off x="2330964" y="245982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7" name="Cube 726"/>
                  <p:cNvSpPr/>
                  <p:nvPr/>
                </p:nvSpPr>
                <p:spPr>
                  <a:xfrm>
                    <a:off x="3125371" y="245982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Cube 727"/>
                  <p:cNvSpPr/>
                  <p:nvPr/>
                </p:nvSpPr>
                <p:spPr>
                  <a:xfrm>
                    <a:off x="1529393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9" name="Cube 728"/>
                  <p:cNvSpPr/>
                  <p:nvPr/>
                </p:nvSpPr>
                <p:spPr>
                  <a:xfrm>
                    <a:off x="2323799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0" name="Cube 729"/>
                  <p:cNvSpPr/>
                  <p:nvPr/>
                </p:nvSpPr>
                <p:spPr>
                  <a:xfrm>
                    <a:off x="3118205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1" name="Cube 730"/>
                  <p:cNvSpPr/>
                  <p:nvPr/>
                </p:nvSpPr>
                <p:spPr>
                  <a:xfrm>
                    <a:off x="1349412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2" name="Cube 731"/>
                  <p:cNvSpPr/>
                  <p:nvPr/>
                </p:nvSpPr>
                <p:spPr>
                  <a:xfrm>
                    <a:off x="2143818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3" name="Cube 732"/>
                  <p:cNvSpPr/>
                  <p:nvPr/>
                </p:nvSpPr>
                <p:spPr>
                  <a:xfrm>
                    <a:off x="2938224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4" name="Cube 733"/>
                  <p:cNvSpPr/>
                  <p:nvPr/>
                </p:nvSpPr>
                <p:spPr>
                  <a:xfrm>
                    <a:off x="1177461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5" name="Cube 734"/>
                  <p:cNvSpPr/>
                  <p:nvPr/>
                </p:nvSpPr>
                <p:spPr>
                  <a:xfrm>
                    <a:off x="1971867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6" name="Cube 735"/>
                  <p:cNvSpPr/>
                  <p:nvPr/>
                </p:nvSpPr>
                <p:spPr>
                  <a:xfrm>
                    <a:off x="2766273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7" name="Cube 736"/>
                  <p:cNvSpPr/>
                  <p:nvPr/>
                </p:nvSpPr>
                <p:spPr>
                  <a:xfrm>
                    <a:off x="997480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8" name="Cube 737"/>
                  <p:cNvSpPr/>
                  <p:nvPr/>
                </p:nvSpPr>
                <p:spPr>
                  <a:xfrm>
                    <a:off x="1791886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9" name="Cube 738"/>
                  <p:cNvSpPr/>
                  <p:nvPr/>
                </p:nvSpPr>
                <p:spPr>
                  <a:xfrm>
                    <a:off x="2586292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0" name="Cube 739"/>
                  <p:cNvSpPr/>
                  <p:nvPr/>
                </p:nvSpPr>
                <p:spPr>
                  <a:xfrm>
                    <a:off x="3924105" y="245982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1" name="Cube 740"/>
                  <p:cNvSpPr/>
                  <p:nvPr/>
                </p:nvSpPr>
                <p:spPr>
                  <a:xfrm>
                    <a:off x="4718511" y="245982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2" name="Cube 741"/>
                  <p:cNvSpPr/>
                  <p:nvPr/>
                </p:nvSpPr>
                <p:spPr>
                  <a:xfrm>
                    <a:off x="3916940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3" name="Cube 742"/>
                  <p:cNvSpPr/>
                  <p:nvPr/>
                </p:nvSpPr>
                <p:spPr>
                  <a:xfrm>
                    <a:off x="4711346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4" name="Cube 743"/>
                  <p:cNvSpPr/>
                  <p:nvPr/>
                </p:nvSpPr>
                <p:spPr>
                  <a:xfrm>
                    <a:off x="5505752" y="2035681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5" name="Cube 744"/>
                  <p:cNvSpPr/>
                  <p:nvPr/>
                </p:nvSpPr>
                <p:spPr>
                  <a:xfrm>
                    <a:off x="3736959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6" name="Cube 745"/>
                  <p:cNvSpPr/>
                  <p:nvPr/>
                </p:nvSpPr>
                <p:spPr>
                  <a:xfrm>
                    <a:off x="4531365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7" name="Cube 746"/>
                  <p:cNvSpPr/>
                  <p:nvPr/>
                </p:nvSpPr>
                <p:spPr>
                  <a:xfrm>
                    <a:off x="5325771" y="2187784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8" name="Cube 747"/>
                  <p:cNvSpPr/>
                  <p:nvPr/>
                </p:nvSpPr>
                <p:spPr>
                  <a:xfrm>
                    <a:off x="3565008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9" name="Cube 748"/>
                  <p:cNvSpPr/>
                  <p:nvPr/>
                </p:nvSpPr>
                <p:spPr>
                  <a:xfrm>
                    <a:off x="4359413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0" name="Cube 749"/>
                  <p:cNvSpPr/>
                  <p:nvPr/>
                </p:nvSpPr>
                <p:spPr>
                  <a:xfrm>
                    <a:off x="5153820" y="2343675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1" name="Cube 750"/>
                  <p:cNvSpPr/>
                  <p:nvPr/>
                </p:nvSpPr>
                <p:spPr>
                  <a:xfrm>
                    <a:off x="3385027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2" name="Cube 751"/>
                  <p:cNvSpPr/>
                  <p:nvPr/>
                </p:nvSpPr>
                <p:spPr>
                  <a:xfrm>
                    <a:off x="4179433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3" name="Cube 752"/>
                  <p:cNvSpPr/>
                  <p:nvPr/>
                </p:nvSpPr>
                <p:spPr>
                  <a:xfrm>
                    <a:off x="4973839" y="2495778"/>
                    <a:ext cx="931399" cy="544081"/>
                  </a:xfrm>
                  <a:prstGeom prst="cube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4" name="Left-Right Arrow 753"/>
                  <p:cNvSpPr/>
                  <p:nvPr/>
                </p:nvSpPr>
                <p:spPr>
                  <a:xfrm>
                    <a:off x="1560429" y="2791281"/>
                    <a:ext cx="486009" cy="119937"/>
                  </a:xfrm>
                  <a:prstGeom prst="leftRightArrow">
                    <a:avLst>
                      <a:gd name="adj1" fmla="val 50000"/>
                      <a:gd name="adj2" fmla="val 117726"/>
                    </a:avLst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Left-Right Arrow 754"/>
                  <p:cNvSpPr/>
                  <p:nvPr/>
                </p:nvSpPr>
                <p:spPr>
                  <a:xfrm>
                    <a:off x="2374326" y="2791281"/>
                    <a:ext cx="486009" cy="119937"/>
                  </a:xfrm>
                  <a:prstGeom prst="leftRightArrow">
                    <a:avLst>
                      <a:gd name="adj1" fmla="val 50000"/>
                      <a:gd name="adj2" fmla="val 117726"/>
                    </a:avLst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Left-Right Arrow 755"/>
                  <p:cNvSpPr/>
                  <p:nvPr/>
                </p:nvSpPr>
                <p:spPr>
                  <a:xfrm>
                    <a:off x="3153160" y="2764182"/>
                    <a:ext cx="486009" cy="119937"/>
                  </a:xfrm>
                  <a:prstGeom prst="leftRightArrow">
                    <a:avLst>
                      <a:gd name="adj1" fmla="val 50000"/>
                      <a:gd name="adj2" fmla="val 117726"/>
                    </a:avLst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7" name="Left-Right Arrow 756"/>
                  <p:cNvSpPr/>
                  <p:nvPr/>
                </p:nvSpPr>
                <p:spPr>
                  <a:xfrm>
                    <a:off x="3967057" y="2764182"/>
                    <a:ext cx="486009" cy="119937"/>
                  </a:xfrm>
                  <a:prstGeom prst="leftRightArrow">
                    <a:avLst>
                      <a:gd name="adj1" fmla="val 50000"/>
                      <a:gd name="adj2" fmla="val 117726"/>
                    </a:avLst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Left-Right Arrow 757"/>
                  <p:cNvSpPr/>
                  <p:nvPr/>
                </p:nvSpPr>
                <p:spPr>
                  <a:xfrm flipV="1">
                    <a:off x="4730834" y="2785917"/>
                    <a:ext cx="486009" cy="125301"/>
                  </a:xfrm>
                  <a:prstGeom prst="leftRightArrow">
                    <a:avLst>
                      <a:gd name="adj1" fmla="val 50000"/>
                      <a:gd name="adj2" fmla="val 117726"/>
                    </a:avLst>
                  </a:prstGeom>
                  <a:solidFill>
                    <a:srgbClr val="FF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788" name="TextBox 787"/>
              <p:cNvSpPr txBox="1"/>
              <p:nvPr/>
            </p:nvSpPr>
            <p:spPr>
              <a:xfrm>
                <a:off x="3393835" y="4219806"/>
                <a:ext cx="1964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1600" dirty="0" smtClean="0"/>
                  <a:t>Cane &amp; </a:t>
                </a:r>
                <a:r>
                  <a:rPr lang="en-US" sz="1600" dirty="0" err="1" smtClean="0"/>
                  <a:t>Zebiak</a:t>
                </a:r>
                <a:r>
                  <a:rPr lang="en-US" sz="1600" dirty="0" smtClean="0"/>
                  <a:t> [1987]</a:t>
                </a:r>
                <a:endParaRPr lang="en-US" sz="1600" dirty="0"/>
              </a:p>
            </p:txBody>
          </p:sp>
        </p:grpSp>
        <p:grpSp>
          <p:nvGrpSpPr>
            <p:cNvPr id="903" name="Group 902"/>
            <p:cNvGrpSpPr/>
            <p:nvPr/>
          </p:nvGrpSpPr>
          <p:grpSpPr>
            <a:xfrm>
              <a:off x="5604146" y="4317901"/>
              <a:ext cx="2541555" cy="1366441"/>
              <a:chOff x="5652994" y="4501066"/>
              <a:chExt cx="2541555" cy="1366441"/>
            </a:xfrm>
          </p:grpSpPr>
          <p:sp>
            <p:nvSpPr>
              <p:cNvPr id="902" name="Oval 901"/>
              <p:cNvSpPr/>
              <p:nvPr/>
            </p:nvSpPr>
            <p:spPr>
              <a:xfrm>
                <a:off x="5652994" y="4501066"/>
                <a:ext cx="2541555" cy="1366441"/>
              </a:xfrm>
              <a:prstGeom prst="ellipse">
                <a:avLst/>
              </a:prstGeom>
              <a:solidFill>
                <a:srgbClr val="FDEADA"/>
              </a:solidFill>
              <a:ln w="28575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6025088" y="5419022"/>
                <a:ext cx="18539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Barnett et al. [1993]</a:t>
                </a:r>
                <a:endParaRPr lang="en-US" sz="1600" dirty="0"/>
              </a:p>
            </p:txBody>
          </p:sp>
          <p:grpSp>
            <p:nvGrpSpPr>
              <p:cNvPr id="790" name="Group 789"/>
              <p:cNvGrpSpPr/>
              <p:nvPr/>
            </p:nvGrpSpPr>
            <p:grpSpPr>
              <a:xfrm>
                <a:off x="6153969" y="4603847"/>
                <a:ext cx="1552694" cy="858809"/>
                <a:chOff x="1737551" y="2564309"/>
                <a:chExt cx="5462901" cy="3109258"/>
              </a:xfrm>
            </p:grpSpPr>
            <p:grpSp>
              <p:nvGrpSpPr>
                <p:cNvPr id="791" name="Group 83"/>
                <p:cNvGrpSpPr/>
                <p:nvPr/>
              </p:nvGrpSpPr>
              <p:grpSpPr>
                <a:xfrm>
                  <a:off x="1737553" y="3817308"/>
                  <a:ext cx="5462901" cy="1856257"/>
                  <a:chOff x="694838" y="1232618"/>
                  <a:chExt cx="6499322" cy="2588020"/>
                </a:xfrm>
              </p:grpSpPr>
              <p:sp>
                <p:nvSpPr>
                  <p:cNvPr id="830" name="Cube 10"/>
                  <p:cNvSpPr/>
                  <p:nvPr/>
                </p:nvSpPr>
                <p:spPr>
                  <a:xfrm>
                    <a:off x="1355298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1" name="Cube 11"/>
                  <p:cNvSpPr/>
                  <p:nvPr/>
                </p:nvSpPr>
                <p:spPr>
                  <a:xfrm>
                    <a:off x="2300419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2" name="Cube 831"/>
                  <p:cNvSpPr/>
                  <p:nvPr/>
                </p:nvSpPr>
                <p:spPr>
                  <a:xfrm>
                    <a:off x="3245541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3" name="Cube 832"/>
                  <p:cNvSpPr/>
                  <p:nvPr/>
                </p:nvSpPr>
                <p:spPr>
                  <a:xfrm>
                    <a:off x="1141171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4" name="Cube 14"/>
                  <p:cNvSpPr/>
                  <p:nvPr/>
                </p:nvSpPr>
                <p:spPr>
                  <a:xfrm>
                    <a:off x="2086292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5" name="Cube 15"/>
                  <p:cNvSpPr/>
                  <p:nvPr/>
                </p:nvSpPr>
                <p:spPr>
                  <a:xfrm>
                    <a:off x="3031414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6" name="Cube 16"/>
                  <p:cNvSpPr/>
                  <p:nvPr/>
                </p:nvSpPr>
                <p:spPr>
                  <a:xfrm>
                    <a:off x="1336191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7" name="Cube 17"/>
                  <p:cNvSpPr/>
                  <p:nvPr/>
                </p:nvSpPr>
                <p:spPr>
                  <a:xfrm>
                    <a:off x="2281312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8" name="Cube 18"/>
                  <p:cNvSpPr/>
                  <p:nvPr/>
                </p:nvSpPr>
                <p:spPr>
                  <a:xfrm>
                    <a:off x="3226434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9" name="Cube 19"/>
                  <p:cNvSpPr/>
                  <p:nvPr/>
                </p:nvSpPr>
                <p:spPr>
                  <a:xfrm>
                    <a:off x="1122064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Cube 20"/>
                  <p:cNvSpPr/>
                  <p:nvPr/>
                </p:nvSpPr>
                <p:spPr>
                  <a:xfrm>
                    <a:off x="2067185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Cube 21"/>
                  <p:cNvSpPr/>
                  <p:nvPr/>
                </p:nvSpPr>
                <p:spPr>
                  <a:xfrm>
                    <a:off x="3012307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2" name="Cube 22"/>
                  <p:cNvSpPr/>
                  <p:nvPr/>
                </p:nvSpPr>
                <p:spPr>
                  <a:xfrm>
                    <a:off x="1327666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Cube 23"/>
                  <p:cNvSpPr/>
                  <p:nvPr/>
                </p:nvSpPr>
                <p:spPr>
                  <a:xfrm>
                    <a:off x="2272787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4" name="Cube 24"/>
                  <p:cNvSpPr/>
                  <p:nvPr/>
                </p:nvSpPr>
                <p:spPr>
                  <a:xfrm>
                    <a:off x="3217909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5" name="Cube 25"/>
                  <p:cNvSpPr/>
                  <p:nvPr/>
                </p:nvSpPr>
                <p:spPr>
                  <a:xfrm>
                    <a:off x="1113539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6" name="Cube 26"/>
                  <p:cNvSpPr/>
                  <p:nvPr/>
                </p:nvSpPr>
                <p:spPr>
                  <a:xfrm>
                    <a:off x="2058660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7" name="Cube 27"/>
                  <p:cNvSpPr/>
                  <p:nvPr/>
                </p:nvSpPr>
                <p:spPr>
                  <a:xfrm>
                    <a:off x="3003782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8" name="Cube 28"/>
                  <p:cNvSpPr/>
                  <p:nvPr/>
                </p:nvSpPr>
                <p:spPr>
                  <a:xfrm>
                    <a:off x="936597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9" name="Cube 29"/>
                  <p:cNvSpPr/>
                  <p:nvPr/>
                </p:nvSpPr>
                <p:spPr>
                  <a:xfrm>
                    <a:off x="1881718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0" name="Cube 30"/>
                  <p:cNvSpPr/>
                  <p:nvPr/>
                </p:nvSpPr>
                <p:spPr>
                  <a:xfrm>
                    <a:off x="2826840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1" name="Cube 31"/>
                  <p:cNvSpPr/>
                  <p:nvPr/>
                </p:nvSpPr>
                <p:spPr>
                  <a:xfrm>
                    <a:off x="722470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2" name="Cube 32"/>
                  <p:cNvSpPr/>
                  <p:nvPr/>
                </p:nvSpPr>
                <p:spPr>
                  <a:xfrm>
                    <a:off x="1667591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3" name="Cube 33"/>
                  <p:cNvSpPr/>
                  <p:nvPr/>
                </p:nvSpPr>
                <p:spPr>
                  <a:xfrm>
                    <a:off x="2612713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4" name="Cube 34"/>
                  <p:cNvSpPr/>
                  <p:nvPr/>
                </p:nvSpPr>
                <p:spPr>
                  <a:xfrm>
                    <a:off x="917490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5" name="Cube 35"/>
                  <p:cNvSpPr/>
                  <p:nvPr/>
                </p:nvSpPr>
                <p:spPr>
                  <a:xfrm>
                    <a:off x="1862611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6" name="Cube 36"/>
                  <p:cNvSpPr/>
                  <p:nvPr/>
                </p:nvSpPr>
                <p:spPr>
                  <a:xfrm>
                    <a:off x="2807733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Cube 37"/>
                  <p:cNvSpPr/>
                  <p:nvPr/>
                </p:nvSpPr>
                <p:spPr>
                  <a:xfrm>
                    <a:off x="703363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Cube 38"/>
                  <p:cNvSpPr/>
                  <p:nvPr/>
                </p:nvSpPr>
                <p:spPr>
                  <a:xfrm>
                    <a:off x="1648484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9" name="Cube 39"/>
                  <p:cNvSpPr/>
                  <p:nvPr/>
                </p:nvSpPr>
                <p:spPr>
                  <a:xfrm>
                    <a:off x="2593606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0" name="Cube 40"/>
                  <p:cNvSpPr/>
                  <p:nvPr/>
                </p:nvSpPr>
                <p:spPr>
                  <a:xfrm>
                    <a:off x="908965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1" name="Cube 41"/>
                  <p:cNvSpPr/>
                  <p:nvPr/>
                </p:nvSpPr>
                <p:spPr>
                  <a:xfrm>
                    <a:off x="1854086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2" name="Cube 42"/>
                  <p:cNvSpPr/>
                  <p:nvPr/>
                </p:nvSpPr>
                <p:spPr>
                  <a:xfrm>
                    <a:off x="2799208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3" name="Cube 43"/>
                  <p:cNvSpPr/>
                  <p:nvPr/>
                </p:nvSpPr>
                <p:spPr>
                  <a:xfrm>
                    <a:off x="694838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4" name="Cube 44"/>
                  <p:cNvSpPr/>
                  <p:nvPr/>
                </p:nvSpPr>
                <p:spPr>
                  <a:xfrm>
                    <a:off x="1639959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5" name="Cube 45"/>
                  <p:cNvSpPr/>
                  <p:nvPr/>
                </p:nvSpPr>
                <p:spPr>
                  <a:xfrm>
                    <a:off x="2585081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6" name="Cube 47"/>
                  <p:cNvSpPr/>
                  <p:nvPr/>
                </p:nvSpPr>
                <p:spPr>
                  <a:xfrm>
                    <a:off x="4195812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7" name="Cube 48"/>
                  <p:cNvSpPr/>
                  <p:nvPr/>
                </p:nvSpPr>
                <p:spPr>
                  <a:xfrm>
                    <a:off x="5140933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8" name="Cube 49"/>
                  <p:cNvSpPr/>
                  <p:nvPr/>
                </p:nvSpPr>
                <p:spPr>
                  <a:xfrm>
                    <a:off x="6086055" y="242059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9" name="Cube 50"/>
                  <p:cNvSpPr/>
                  <p:nvPr/>
                </p:nvSpPr>
                <p:spPr>
                  <a:xfrm>
                    <a:off x="3981685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0" name="Cube 51"/>
                  <p:cNvSpPr/>
                  <p:nvPr/>
                </p:nvSpPr>
                <p:spPr>
                  <a:xfrm>
                    <a:off x="4926806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1" name="Cube 52"/>
                  <p:cNvSpPr/>
                  <p:nvPr/>
                </p:nvSpPr>
                <p:spPr>
                  <a:xfrm>
                    <a:off x="5871928" y="263266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2" name="Cube 53"/>
                  <p:cNvSpPr/>
                  <p:nvPr/>
                </p:nvSpPr>
                <p:spPr>
                  <a:xfrm>
                    <a:off x="4176705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3" name="Cube 54"/>
                  <p:cNvSpPr/>
                  <p:nvPr/>
                </p:nvSpPr>
                <p:spPr>
                  <a:xfrm>
                    <a:off x="5121826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Cube 55"/>
                  <p:cNvSpPr/>
                  <p:nvPr/>
                </p:nvSpPr>
                <p:spPr>
                  <a:xfrm>
                    <a:off x="6066948" y="1823966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5" name="Cube 56"/>
                  <p:cNvSpPr/>
                  <p:nvPr/>
                </p:nvSpPr>
                <p:spPr>
                  <a:xfrm>
                    <a:off x="3962578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6" name="Cube 57"/>
                  <p:cNvSpPr/>
                  <p:nvPr/>
                </p:nvSpPr>
                <p:spPr>
                  <a:xfrm>
                    <a:off x="4907699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Cube 58"/>
                  <p:cNvSpPr/>
                  <p:nvPr/>
                </p:nvSpPr>
                <p:spPr>
                  <a:xfrm>
                    <a:off x="5852821" y="2036030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8" name="Cube 59"/>
                  <p:cNvSpPr/>
                  <p:nvPr/>
                </p:nvSpPr>
                <p:spPr>
                  <a:xfrm>
                    <a:off x="4168180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9" name="Cube 60"/>
                  <p:cNvSpPr/>
                  <p:nvPr/>
                </p:nvSpPr>
                <p:spPr>
                  <a:xfrm>
                    <a:off x="5113301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0" name="Cube 61"/>
                  <p:cNvSpPr/>
                  <p:nvPr/>
                </p:nvSpPr>
                <p:spPr>
                  <a:xfrm>
                    <a:off x="6058423" y="1232618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1" name="Cube 62"/>
                  <p:cNvSpPr/>
                  <p:nvPr/>
                </p:nvSpPr>
                <p:spPr>
                  <a:xfrm>
                    <a:off x="3954053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2" name="Cube 63"/>
                  <p:cNvSpPr/>
                  <p:nvPr/>
                </p:nvSpPr>
                <p:spPr>
                  <a:xfrm>
                    <a:off x="4899174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3" name="Cube 64"/>
                  <p:cNvSpPr/>
                  <p:nvPr/>
                </p:nvSpPr>
                <p:spPr>
                  <a:xfrm>
                    <a:off x="5844296" y="1444682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4" name="Cube 65"/>
                  <p:cNvSpPr/>
                  <p:nvPr/>
                </p:nvSpPr>
                <p:spPr>
                  <a:xfrm>
                    <a:off x="3777111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5" name="Cube 66"/>
                  <p:cNvSpPr/>
                  <p:nvPr/>
                </p:nvSpPr>
                <p:spPr>
                  <a:xfrm>
                    <a:off x="4722232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6" name="Cube 67"/>
                  <p:cNvSpPr/>
                  <p:nvPr/>
                </p:nvSpPr>
                <p:spPr>
                  <a:xfrm>
                    <a:off x="5667354" y="285000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7" name="Cube 68"/>
                  <p:cNvSpPr/>
                  <p:nvPr/>
                </p:nvSpPr>
                <p:spPr>
                  <a:xfrm>
                    <a:off x="3562984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8" name="Cube 69"/>
                  <p:cNvSpPr/>
                  <p:nvPr/>
                </p:nvSpPr>
                <p:spPr>
                  <a:xfrm>
                    <a:off x="4508105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9" name="Cube 70"/>
                  <p:cNvSpPr/>
                  <p:nvPr/>
                </p:nvSpPr>
                <p:spPr>
                  <a:xfrm>
                    <a:off x="5453227" y="306207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0" name="Cube 71"/>
                  <p:cNvSpPr/>
                  <p:nvPr/>
                </p:nvSpPr>
                <p:spPr>
                  <a:xfrm>
                    <a:off x="3758004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Cube 72"/>
                  <p:cNvSpPr/>
                  <p:nvPr/>
                </p:nvSpPr>
                <p:spPr>
                  <a:xfrm>
                    <a:off x="4703125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Cube 73"/>
                  <p:cNvSpPr/>
                  <p:nvPr/>
                </p:nvSpPr>
                <p:spPr>
                  <a:xfrm>
                    <a:off x="5648247" y="2253377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3" name="Cube 74"/>
                  <p:cNvSpPr/>
                  <p:nvPr/>
                </p:nvSpPr>
                <p:spPr>
                  <a:xfrm>
                    <a:off x="3543877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Cube 75"/>
                  <p:cNvSpPr/>
                  <p:nvPr/>
                </p:nvSpPr>
                <p:spPr>
                  <a:xfrm>
                    <a:off x="4488998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5" name="Cube 76"/>
                  <p:cNvSpPr/>
                  <p:nvPr/>
                </p:nvSpPr>
                <p:spPr>
                  <a:xfrm>
                    <a:off x="5434120" y="2465441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6" name="Cube 77"/>
                  <p:cNvSpPr/>
                  <p:nvPr/>
                </p:nvSpPr>
                <p:spPr>
                  <a:xfrm>
                    <a:off x="3749479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7" name="Cube 78"/>
                  <p:cNvSpPr/>
                  <p:nvPr/>
                </p:nvSpPr>
                <p:spPr>
                  <a:xfrm>
                    <a:off x="4694600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8" name="Cube 79"/>
                  <p:cNvSpPr/>
                  <p:nvPr/>
                </p:nvSpPr>
                <p:spPr>
                  <a:xfrm>
                    <a:off x="5639722" y="1662029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9" name="Cube 80"/>
                  <p:cNvSpPr/>
                  <p:nvPr/>
                </p:nvSpPr>
                <p:spPr>
                  <a:xfrm>
                    <a:off x="3535352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0" name="Cube 81"/>
                  <p:cNvSpPr/>
                  <p:nvPr/>
                </p:nvSpPr>
                <p:spPr>
                  <a:xfrm>
                    <a:off x="4480473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1" name="Cube 82"/>
                  <p:cNvSpPr/>
                  <p:nvPr/>
                </p:nvSpPr>
                <p:spPr>
                  <a:xfrm>
                    <a:off x="5425595" y="1874093"/>
                    <a:ext cx="1108105" cy="758567"/>
                  </a:xfrm>
                  <a:prstGeom prst="cub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2" name="Group 366"/>
                <p:cNvGrpSpPr/>
                <p:nvPr/>
              </p:nvGrpSpPr>
              <p:grpSpPr>
                <a:xfrm>
                  <a:off x="2051479" y="4545816"/>
                  <a:ext cx="4163421" cy="874724"/>
                  <a:chOff x="736092" y="4682440"/>
                  <a:chExt cx="4462964" cy="957340"/>
                </a:xfrm>
              </p:grpSpPr>
              <p:grpSp>
                <p:nvGrpSpPr>
                  <p:cNvPr id="795" name="Group 334"/>
                  <p:cNvGrpSpPr/>
                  <p:nvPr/>
                </p:nvGrpSpPr>
                <p:grpSpPr>
                  <a:xfrm>
                    <a:off x="1003027" y="4712098"/>
                    <a:ext cx="1627549" cy="927681"/>
                    <a:chOff x="1842203" y="4712098"/>
                    <a:chExt cx="1627549" cy="927681"/>
                  </a:xfrm>
                </p:grpSpPr>
                <p:grpSp>
                  <p:nvGrpSpPr>
                    <p:cNvPr id="818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28" name="Left-Right Arrow 827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9" name="Left-Right Arrow 828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19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26" name="Left-Right Arrow 82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7" name="Left-Right Arrow 82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20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24" name="Left-Right Arrow 82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5" name="Left-Right Arrow 82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21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22" name="Left-Right Arrow 82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3" name="Left-Right Arrow 82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96" name="Group 335"/>
                  <p:cNvGrpSpPr/>
                  <p:nvPr/>
                </p:nvGrpSpPr>
                <p:grpSpPr>
                  <a:xfrm>
                    <a:off x="2710349" y="4682440"/>
                    <a:ext cx="1627549" cy="927681"/>
                    <a:chOff x="1842203" y="4712098"/>
                    <a:chExt cx="1627549" cy="927681"/>
                  </a:xfrm>
                </p:grpSpPr>
                <p:grpSp>
                  <p:nvGrpSpPr>
                    <p:cNvPr id="806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16" name="Left-Right Arrow 815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17" name="Left-Right Arrow 816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7" name="Group 325"/>
                    <p:cNvGrpSpPr/>
                    <p:nvPr/>
                  </p:nvGrpSpPr>
                  <p:grpSpPr>
                    <a:xfrm>
                      <a:off x="2714657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14" name="Left-Right Arrow 81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15" name="Left-Right Arrow 81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8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12" name="Left-Right Arrow 81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13" name="Left-Right Arrow 81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9" name="Group 331"/>
                    <p:cNvGrpSpPr/>
                    <p:nvPr/>
                  </p:nvGrpSpPr>
                  <p:grpSpPr>
                    <a:xfrm>
                      <a:off x="2705706" y="5206634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10" name="Left-Right Arrow 809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11" name="Left-Right Arrow 810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97" name="Group 348"/>
                  <p:cNvGrpSpPr/>
                  <p:nvPr/>
                </p:nvGrpSpPr>
                <p:grpSpPr>
                  <a:xfrm>
                    <a:off x="4443322" y="4684962"/>
                    <a:ext cx="755734" cy="917628"/>
                    <a:chOff x="1842203" y="4712098"/>
                    <a:chExt cx="755734" cy="917628"/>
                  </a:xfrm>
                </p:grpSpPr>
                <p:grpSp>
                  <p:nvGrpSpPr>
                    <p:cNvPr id="800" name="Group 324"/>
                    <p:cNvGrpSpPr/>
                    <p:nvPr/>
                  </p:nvGrpSpPr>
                  <p:grpSpPr>
                    <a:xfrm>
                      <a:off x="1842203" y="4712098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04" name="Left-Right Arrow 803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05" name="Left-Right Arrow 804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801" name="Group 328"/>
                    <p:cNvGrpSpPr/>
                    <p:nvPr/>
                  </p:nvGrpSpPr>
                  <p:grpSpPr>
                    <a:xfrm>
                      <a:off x="1842842" y="5196581"/>
                      <a:ext cx="755095" cy="433145"/>
                      <a:chOff x="1842203" y="4712098"/>
                      <a:chExt cx="755095" cy="433145"/>
                    </a:xfrm>
                  </p:grpSpPr>
                  <p:sp>
                    <p:nvSpPr>
                      <p:cNvPr id="802" name="Left-Right Arrow 801"/>
                      <p:cNvSpPr/>
                      <p:nvPr/>
                    </p:nvSpPr>
                    <p:spPr>
                      <a:xfrm>
                        <a:off x="1842203" y="4712098"/>
                        <a:ext cx="520976" cy="131265"/>
                      </a:xfrm>
                      <a:prstGeom prst="leftRightArrow">
                        <a:avLst>
                          <a:gd name="adj1" fmla="val 50000"/>
                          <a:gd name="adj2" fmla="val 117726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03" name="Left-Right Arrow 802"/>
                      <p:cNvSpPr/>
                      <p:nvPr/>
                    </p:nvSpPr>
                    <p:spPr>
                      <a:xfrm rot="16200000">
                        <a:off x="2380725" y="4928670"/>
                        <a:ext cx="301881" cy="131265"/>
                      </a:xfrm>
                      <a:prstGeom prst="leftRightArrow">
                        <a:avLst>
                          <a:gd name="adj1" fmla="val 45163"/>
                          <a:gd name="adj2" fmla="val 81444"/>
                        </a:avLst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798" name="Left-Right Arrow 797"/>
                  <p:cNvSpPr/>
                  <p:nvPr/>
                </p:nvSpPr>
                <p:spPr>
                  <a:xfrm rot="16200000">
                    <a:off x="659735" y="4928671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9" name="Left-Right Arrow 798"/>
                  <p:cNvSpPr/>
                  <p:nvPr/>
                </p:nvSpPr>
                <p:spPr>
                  <a:xfrm rot="16200000">
                    <a:off x="650784" y="5423207"/>
                    <a:ext cx="301881" cy="131265"/>
                  </a:xfrm>
                  <a:prstGeom prst="leftRightArrow">
                    <a:avLst>
                      <a:gd name="adj1" fmla="val 45163"/>
                      <a:gd name="adj2" fmla="val 8144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3" name="Up-Down Arrow 792"/>
                <p:cNvSpPr/>
                <p:nvPr/>
              </p:nvSpPr>
              <p:spPr>
                <a:xfrm>
                  <a:off x="3577232" y="3294797"/>
                  <a:ext cx="1719506" cy="983290"/>
                </a:xfrm>
                <a:prstGeom prst="upDownArrow">
                  <a:avLst>
                    <a:gd name="adj1" fmla="val 59821"/>
                    <a:gd name="adj2" fmla="val 39242"/>
                  </a:avLst>
                </a:prstGeom>
                <a:solidFill>
                  <a:srgbClr val="FF66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4" name="Oval 793"/>
                <p:cNvSpPr/>
                <p:nvPr/>
              </p:nvSpPr>
              <p:spPr>
                <a:xfrm>
                  <a:off x="1831947" y="2564309"/>
                  <a:ext cx="5095773" cy="1035763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smtClean="0">
                      <a:solidFill>
                        <a:srgbClr val="800000"/>
                      </a:solidFill>
                    </a:rPr>
                    <a:t>Statistical atmosphere</a:t>
                  </a:r>
                  <a:endParaRPr lang="en-US" sz="1200" dirty="0">
                    <a:solidFill>
                      <a:srgbClr val="800000"/>
                    </a:solidFill>
                  </a:endParaRPr>
                </a:p>
              </p:txBody>
            </p:sp>
          </p:grpSp>
        </p:grpSp>
      </p:grpSp>
      <p:sp>
        <p:nvSpPr>
          <p:cNvPr id="616" name="Rectangle 3"/>
          <p:cNvSpPr txBox="1">
            <a:spLocks noChangeArrowheads="1"/>
          </p:cNvSpPr>
          <p:nvPr/>
        </p:nvSpPr>
        <p:spPr>
          <a:xfrm>
            <a:off x="1352880" y="162273"/>
            <a:ext cx="6303501" cy="655091"/>
          </a:xfrm>
          <a:prstGeom prst="rect">
            <a:avLst/>
          </a:prstGeom>
          <a:gradFill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2F2F2"/>
                </a:solidFill>
              </a:rPr>
              <a:t>ENSO model hierarchy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56209</TotalTime>
  <Words>1254</Words>
  <Application>Microsoft Macintosh PowerPoint</Application>
  <PresentationFormat>On-screen Show (4:3)</PresentationFormat>
  <Paragraphs>328</Paragraphs>
  <Slides>70</Slides>
  <Notes>0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Equation</vt:lpstr>
      <vt:lpstr>Formel</vt:lpstr>
      <vt:lpstr>PowerPoint Presentation</vt:lpstr>
      <vt:lpstr>overview</vt:lpstr>
      <vt:lpstr>overview</vt:lpstr>
      <vt:lpstr>The Team</vt:lpstr>
      <vt:lpstr>The ‘classical’ El Niño</vt:lpstr>
      <vt:lpstr>The ‘classical’ El Niño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Non-Linearity in the Pattern </vt:lpstr>
      <vt:lpstr>Observed Non-Linearity in EOFs</vt:lpstr>
      <vt:lpstr>Observed Non-Linearity in EOFs</vt:lpstr>
      <vt:lpstr>Observed Non-Linearity in EOFs</vt:lpstr>
      <vt:lpstr>Observed Non-Linearity in EOFs</vt:lpstr>
      <vt:lpstr>Observed Non-Linearity in EOFs</vt:lpstr>
      <vt:lpstr>PowerPoint Presentation</vt:lpstr>
      <vt:lpstr>Observed Non-Linearity in the time evolution</vt:lpstr>
      <vt:lpstr>Observed Bjerknes feedbacks</vt:lpstr>
      <vt:lpstr>PowerPoint Presentation</vt:lpstr>
      <vt:lpstr>PowerPoint Presentation</vt:lpstr>
      <vt:lpstr>PowerPoint Presentation</vt:lpstr>
      <vt:lpstr>CGCMs Non-Linearity in EOFs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Dietmar Dommenget</dc:creator>
  <cp:lastModifiedBy>Dietmar Dommenget</cp:lastModifiedBy>
  <cp:revision>95</cp:revision>
  <cp:lastPrinted>2011-02-18T11:11:50Z</cp:lastPrinted>
  <dcterms:created xsi:type="dcterms:W3CDTF">2011-05-26T07:55:10Z</dcterms:created>
  <dcterms:modified xsi:type="dcterms:W3CDTF">2012-06-26T10:32:29Z</dcterms:modified>
</cp:coreProperties>
</file>