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rels" ContentType="application/vnd.openxmlformats-package.relationships+xml"/>
  <Override PartName="/ppt/slides/slide14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embeddings/Microsoft_Equation5.bin" ContentType="application/vnd.openxmlformats-officedocument.oleObject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embeddings/Microsoft_Equation4.bin" ContentType="application/vnd.openxmlformats-officedocument.oleObject"/>
  <Override PartName="/ppt/slides/slide44.xml" ContentType="application/vnd.openxmlformats-officedocument.presentationml.slide+xml"/>
  <Override PartName="/ppt/slides/slide27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embeddings/Microsoft_Equation3.bin" ContentType="application/vnd.openxmlformats-officedocument.oleObject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embeddings/Microsoft_Equation9.bin" ContentType="application/vnd.openxmlformats-officedocument.oleObject"/>
  <Override PartName="/ppt/slides/slide49.xml" ContentType="application/vnd.openxmlformats-officedocument.presentationml.slide+xml"/>
  <Override PartName="/ppt/embeddings/Microsoft_Equation2.bin" ContentType="application/vnd.openxmlformats-officedocument.oleObject"/>
  <Override PartName="/ppt/slides/slide42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embeddings/Microsoft_Equation8.bin" ContentType="application/vnd.openxmlformats-officedocument.oleObject"/>
  <Override PartName="/ppt/slides/slide48.xml" ContentType="application/vnd.openxmlformats-officedocument.presentationml.slide+xml"/>
  <Default Extension="wmf" ContentType="image/x-wmf"/>
  <Override PartName="/ppt/embeddings/Microsoft_Equation1.bin" ContentType="application/vnd.openxmlformats-officedocument.oleObject"/>
  <Override PartName="/ppt/slides/slide41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embeddings/Microsoft_Equation7.bin" ContentType="application/vnd.openxmlformats-officedocument.oleObject"/>
  <Override PartName="/ppt/slides/slide47.xml" ContentType="application/vnd.openxmlformats-officedocument.presentationml.slide+xml"/>
  <Override PartName="/ppt/slides/slide4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slides/slide15.xml" ContentType="application/vnd.openxmlformats-officedocument.presentationml.slide+xml"/>
  <Override PartName="/ppt/embeddings/Microsoft_Equation6.bin" ContentType="application/vnd.openxmlformats-officedocument.oleObject"/>
  <Override PartName="/ppt/slides/slide46.xml" ContentType="application/vnd.openxmlformats-officedocument.presentationml.slide+xml"/>
  <Override PartName="/ppt/embeddings/Microsoft_Equation10.bin" ContentType="application/vnd.openxmlformats-officedocument.oleObject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82" r:id="rId2"/>
    <p:sldId id="256" r:id="rId3"/>
    <p:sldId id="283" r:id="rId4"/>
    <p:sldId id="291" r:id="rId5"/>
    <p:sldId id="264" r:id="rId6"/>
    <p:sldId id="281" r:id="rId7"/>
    <p:sldId id="284" r:id="rId8"/>
    <p:sldId id="257" r:id="rId9"/>
    <p:sldId id="290" r:id="rId10"/>
    <p:sldId id="258" r:id="rId11"/>
    <p:sldId id="259" r:id="rId12"/>
    <p:sldId id="260" r:id="rId13"/>
    <p:sldId id="261" r:id="rId14"/>
    <p:sldId id="262" r:id="rId15"/>
    <p:sldId id="285" r:id="rId16"/>
    <p:sldId id="269" r:id="rId17"/>
    <p:sldId id="270" r:id="rId18"/>
    <p:sldId id="271" r:id="rId19"/>
    <p:sldId id="286" r:id="rId20"/>
    <p:sldId id="275" r:id="rId21"/>
    <p:sldId id="292" r:id="rId22"/>
    <p:sldId id="293" r:id="rId23"/>
    <p:sldId id="294" r:id="rId24"/>
    <p:sldId id="274" r:id="rId25"/>
    <p:sldId id="277" r:id="rId26"/>
    <p:sldId id="278" r:id="rId27"/>
    <p:sldId id="287" r:id="rId28"/>
    <p:sldId id="295" r:id="rId29"/>
    <p:sldId id="297" r:id="rId30"/>
    <p:sldId id="298" r:id="rId31"/>
    <p:sldId id="299" r:id="rId32"/>
    <p:sldId id="300" r:id="rId33"/>
    <p:sldId id="288" r:id="rId34"/>
    <p:sldId id="301" r:id="rId35"/>
    <p:sldId id="302" r:id="rId36"/>
    <p:sldId id="306" r:id="rId37"/>
    <p:sldId id="313" r:id="rId38"/>
    <p:sldId id="303" r:id="rId39"/>
    <p:sldId id="307" r:id="rId40"/>
    <p:sldId id="304" r:id="rId41"/>
    <p:sldId id="308" r:id="rId42"/>
    <p:sldId id="305" r:id="rId43"/>
    <p:sldId id="309" r:id="rId44"/>
    <p:sldId id="289" r:id="rId45"/>
    <p:sldId id="273" r:id="rId46"/>
    <p:sldId id="310" r:id="rId47"/>
    <p:sldId id="311" r:id="rId48"/>
    <p:sldId id="312" r:id="rId49"/>
    <p:sldId id="279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D59C"/>
    <a:srgbClr val="FFC9C3"/>
    <a:srgbClr val="FA7B64"/>
    <a:srgbClr val="FADB7B"/>
    <a:srgbClr val="D2FF80"/>
    <a:srgbClr val="000018"/>
    <a:srgbClr val="FFDC1A"/>
    <a:srgbClr val="90FF02"/>
    <a:srgbClr val="00FD00"/>
    <a:srgbClr val="0BFFE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206" autoAdjust="0"/>
    <p:restoredTop sz="97709" autoAdjust="0"/>
  </p:normalViewPr>
  <p:slideViewPr>
    <p:cSldViewPr snapToGrid="0" snapToObjects="1">
      <p:cViewPr varScale="1">
        <p:scale>
          <a:sx n="151" d="100"/>
          <a:sy n="151" d="100"/>
        </p:scale>
        <p:origin x="-113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Relationship Id="rId2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Relationship Id="rId2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Relationship Id="rId2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Relationship Id="rId2" Type="http://schemas.openxmlformats.org/officeDocument/2006/relationships/image" Target="../media/image2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E1477-7C7F-3641-98A7-2E9DAC1F963C}" type="datetimeFigureOut">
              <a:rPr lang="en-US" smtClean="0"/>
              <a:pPr/>
              <a:t>5/25/10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7E48-6232-224A-BFFE-C6A501C674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E1477-7C7F-3641-98A7-2E9DAC1F963C}" type="datetimeFigureOut">
              <a:rPr lang="en-US" smtClean="0"/>
              <a:pPr/>
              <a:t>5/25/10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7E48-6232-224A-BFFE-C6A501C674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E1477-7C7F-3641-98A7-2E9DAC1F963C}" type="datetimeFigureOut">
              <a:rPr lang="en-US" smtClean="0"/>
              <a:pPr/>
              <a:t>5/25/10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7E48-6232-224A-BFFE-C6A501C674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E1477-7C7F-3641-98A7-2E9DAC1F963C}" type="datetimeFigureOut">
              <a:rPr lang="en-US" smtClean="0"/>
              <a:pPr/>
              <a:t>5/25/10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7E48-6232-224A-BFFE-C6A501C674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E1477-7C7F-3641-98A7-2E9DAC1F963C}" type="datetimeFigureOut">
              <a:rPr lang="en-US" smtClean="0"/>
              <a:pPr/>
              <a:t>5/25/10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7E48-6232-224A-BFFE-C6A501C674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E1477-7C7F-3641-98A7-2E9DAC1F963C}" type="datetimeFigureOut">
              <a:rPr lang="en-US" smtClean="0"/>
              <a:pPr/>
              <a:t>5/25/10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7E48-6232-224A-BFFE-C6A501C674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E1477-7C7F-3641-98A7-2E9DAC1F963C}" type="datetimeFigureOut">
              <a:rPr lang="en-US" smtClean="0"/>
              <a:pPr/>
              <a:t>5/25/10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7E48-6232-224A-BFFE-C6A501C674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E1477-7C7F-3641-98A7-2E9DAC1F963C}" type="datetimeFigureOut">
              <a:rPr lang="en-US" smtClean="0"/>
              <a:pPr/>
              <a:t>5/25/10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7E48-6232-224A-BFFE-C6A501C674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E1477-7C7F-3641-98A7-2E9DAC1F963C}" type="datetimeFigureOut">
              <a:rPr lang="en-US" smtClean="0"/>
              <a:pPr/>
              <a:t>5/25/10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7E48-6232-224A-BFFE-C6A501C674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E1477-7C7F-3641-98A7-2E9DAC1F963C}" type="datetimeFigureOut">
              <a:rPr lang="en-US" smtClean="0"/>
              <a:pPr/>
              <a:t>5/25/10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7E48-6232-224A-BFFE-C6A501C674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E1477-7C7F-3641-98A7-2E9DAC1F963C}" type="datetimeFigureOut">
              <a:rPr lang="en-US" smtClean="0"/>
              <a:pPr/>
              <a:t>5/25/10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7E48-6232-224A-BFFE-C6A501C674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E1477-7C7F-3641-98A7-2E9DAC1F963C}" type="datetimeFigureOut">
              <a:rPr lang="en-US" smtClean="0"/>
              <a:pPr/>
              <a:t>5/25/10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77E48-6232-224A-BFFE-C6A501C6745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3.png"/><Relationship Id="rId5" Type="http://schemas.openxmlformats.org/officeDocument/2006/relationships/oleObject" Target="../embeddings/Microsoft_Equation1.bin"/><Relationship Id="rId6" Type="http://schemas.openxmlformats.org/officeDocument/2006/relationships/oleObject" Target="../embeddings/Microsoft_Equation2.bin"/><Relationship Id="rId7" Type="http://schemas.openxmlformats.org/officeDocument/2006/relationships/oleObject" Target="../embeddings/Microsoft_Equation3.bin"/><Relationship Id="rId8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3.png"/><Relationship Id="rId5" Type="http://schemas.openxmlformats.org/officeDocument/2006/relationships/oleObject" Target="../embeddings/Microsoft_Equation4.bin"/><Relationship Id="rId6" Type="http://schemas.openxmlformats.org/officeDocument/2006/relationships/oleObject" Target="../embeddings/Microsoft_Equation5.bin"/><Relationship Id="rId7" Type="http://schemas.openxmlformats.org/officeDocument/2006/relationships/oleObject" Target="../embeddings/Microsoft_Equation6.bin"/><Relationship Id="rId8" Type="http://schemas.openxmlformats.org/officeDocument/2006/relationships/image" Target="../media/image24.png"/><Relationship Id="rId9" Type="http://schemas.openxmlformats.org/officeDocument/2006/relationships/image" Target="../media/image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oleObject" Target="../embeddings/Microsoft_Equation7.bin"/><Relationship Id="rId6" Type="http://schemas.openxmlformats.org/officeDocument/2006/relationships/oleObject" Target="../embeddings/Microsoft_Equation8.bin"/><Relationship Id="rId7" Type="http://schemas.openxmlformats.org/officeDocument/2006/relationships/image" Target="../media/image3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png"/><Relationship Id="rId12" Type="http://schemas.openxmlformats.org/officeDocument/2006/relationships/image" Target="../media/image34.png"/><Relationship Id="rId13" Type="http://schemas.openxmlformats.org/officeDocument/2006/relationships/image" Target="../media/image35.png"/><Relationship Id="rId14" Type="http://schemas.openxmlformats.org/officeDocument/2006/relationships/image" Target="../media/image36.png"/><Relationship Id="rId15" Type="http://schemas.openxmlformats.org/officeDocument/2006/relationships/image" Target="../media/image3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29.png"/><Relationship Id="rId6" Type="http://schemas.openxmlformats.org/officeDocument/2006/relationships/oleObject" Target="../embeddings/Microsoft_Equation9.bin"/><Relationship Id="rId7" Type="http://schemas.openxmlformats.org/officeDocument/2006/relationships/image" Target="../media/image30.png"/><Relationship Id="rId8" Type="http://schemas.openxmlformats.org/officeDocument/2006/relationships/oleObject" Target="../embeddings/Microsoft_Equation10.bin"/><Relationship Id="rId9" Type="http://schemas.openxmlformats.org/officeDocument/2006/relationships/image" Target="../media/image31.png"/><Relationship Id="rId10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df"/><Relationship Id="rId4" Type="http://schemas.openxmlformats.org/officeDocument/2006/relationships/image" Target="../media/image3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3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9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df"/><Relationship Id="rId20" Type="http://schemas.openxmlformats.org/officeDocument/2006/relationships/image" Target="../media/image67.png"/><Relationship Id="rId10" Type="http://schemas.openxmlformats.org/officeDocument/2006/relationships/image" Target="../media/image57.png"/><Relationship Id="rId11" Type="http://schemas.openxmlformats.org/officeDocument/2006/relationships/image" Target="../media/image58.pdf"/><Relationship Id="rId12" Type="http://schemas.openxmlformats.org/officeDocument/2006/relationships/image" Target="../media/image59.png"/><Relationship Id="rId13" Type="http://schemas.openxmlformats.org/officeDocument/2006/relationships/image" Target="../media/image60.pdf"/><Relationship Id="rId14" Type="http://schemas.openxmlformats.org/officeDocument/2006/relationships/image" Target="../media/image61.png"/><Relationship Id="rId15" Type="http://schemas.openxmlformats.org/officeDocument/2006/relationships/image" Target="../media/image62.pdf"/><Relationship Id="rId16" Type="http://schemas.openxmlformats.org/officeDocument/2006/relationships/image" Target="../media/image63.png"/><Relationship Id="rId17" Type="http://schemas.openxmlformats.org/officeDocument/2006/relationships/image" Target="../media/image64.pdf"/><Relationship Id="rId18" Type="http://schemas.openxmlformats.org/officeDocument/2006/relationships/image" Target="../media/image65.png"/><Relationship Id="rId19" Type="http://schemas.openxmlformats.org/officeDocument/2006/relationships/image" Target="../media/image66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0.pdf"/><Relationship Id="rId4" Type="http://schemas.openxmlformats.org/officeDocument/2006/relationships/image" Target="../media/image51.png"/><Relationship Id="rId5" Type="http://schemas.openxmlformats.org/officeDocument/2006/relationships/image" Target="../media/image52.pdf"/><Relationship Id="rId6" Type="http://schemas.openxmlformats.org/officeDocument/2006/relationships/image" Target="../media/image53.png"/><Relationship Id="rId7" Type="http://schemas.openxmlformats.org/officeDocument/2006/relationships/image" Target="../media/image54.pdf"/><Relationship Id="rId8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5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5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6987670"/>
          </a:xfrm>
          <a:prstGeom prst="rect">
            <a:avLst/>
          </a:prstGeom>
          <a:solidFill>
            <a:srgbClr val="00001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032" y="2268533"/>
            <a:ext cx="3894141" cy="389414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646406" y="-615027"/>
            <a:ext cx="6408564" cy="3093154"/>
            <a:chOff x="3904661" y="1282215"/>
            <a:chExt cx="6408564" cy="3093154"/>
          </a:xfrm>
        </p:grpSpPr>
        <p:sp>
          <p:nvSpPr>
            <p:cNvPr id="7" name="TextBox 6"/>
            <p:cNvSpPr txBox="1"/>
            <p:nvPr/>
          </p:nvSpPr>
          <p:spPr>
            <a:xfrm>
              <a:off x="3904661" y="1282215"/>
              <a:ext cx="5239339" cy="30931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perspectiveFront" fov="7200000">
                <a:rot lat="17999990" lon="0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To infinity</a:t>
              </a:r>
            </a:p>
            <a:p>
              <a:pPr algn="ctr"/>
              <a:r>
                <a:rPr lang="en-US" sz="65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 and </a:t>
              </a:r>
            </a:p>
            <a:p>
              <a:pPr algn="ctr"/>
              <a:r>
                <a:rPr lang="en-US" sz="65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Beyond </a:t>
              </a:r>
              <a:endParaRPr lang="en-US" sz="6500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" name="Multiply 8"/>
            <p:cNvSpPr/>
            <p:nvPr/>
          </p:nvSpPr>
          <p:spPr>
            <a:xfrm>
              <a:off x="4241411" y="2231547"/>
              <a:ext cx="4512663" cy="443844"/>
            </a:xfrm>
            <a:prstGeom prst="mathMultiply">
              <a:avLst>
                <a:gd name="adj1" fmla="val 5769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593324">
              <a:off x="7974775" y="2328625"/>
              <a:ext cx="2338450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00" dirty="0" smtClean="0">
                  <a:solidFill>
                    <a:srgbClr val="FF0000"/>
                  </a:solidFill>
                  <a:latin typeface="Chalkduster"/>
                  <a:cs typeface="Chalkduster"/>
                </a:rPr>
                <a:t>El Niño</a:t>
              </a:r>
              <a:endParaRPr lang="en-US" sz="2900" dirty="0">
                <a:solidFill>
                  <a:srgbClr val="FF0000"/>
                </a:solidFill>
                <a:latin typeface="Chalkduster"/>
                <a:cs typeface="Chalkduster"/>
              </a:endParaRPr>
            </a:p>
          </p:txBody>
        </p:sp>
      </p:grpSp>
      <p:sp>
        <p:nvSpPr>
          <p:cNvPr id="11" name="Rechteck 13"/>
          <p:cNvSpPr>
            <a:spLocks noChangeArrowheads="1"/>
          </p:cNvSpPr>
          <p:nvPr/>
        </p:nvSpPr>
        <p:spPr bwMode="auto">
          <a:xfrm>
            <a:off x="2872151" y="6334393"/>
            <a:ext cx="312773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SimHei" pitchFamily="49" charset="-122"/>
                <a:ea typeface="SimHei" pitchFamily="49" charset="-122"/>
                <a:cs typeface="SimHei" pitchFamily="49" charset="-122"/>
              </a:rPr>
              <a:t>Dietmar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SimHei" pitchFamily="49" charset="-122"/>
                <a:ea typeface="SimHei" pitchFamily="49" charset="-122"/>
                <a:cs typeface="SimHei" pitchFamily="49" charset="-122"/>
              </a:rPr>
              <a:t>Dommenget</a:t>
            </a:r>
            <a:endParaRPr lang="de-DE" sz="2400" dirty="0">
              <a:solidFill>
                <a:schemeClr val="bg1">
                  <a:lumMod val="75000"/>
                </a:schemeClr>
              </a:solidFill>
              <a:ea typeface="SimHei" pitchFamily="49" charset="-122"/>
              <a:cs typeface="SimHei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feld 12"/>
          <p:cNvSpPr txBox="1">
            <a:spLocks noChangeArrowheads="1"/>
          </p:cNvSpPr>
          <p:nvPr/>
        </p:nvSpPr>
        <p:spPr bwMode="auto">
          <a:xfrm>
            <a:off x="3643313" y="1785938"/>
            <a:ext cx="22367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3200"/>
              <a:t>Mean SST</a:t>
            </a:r>
          </a:p>
        </p:txBody>
      </p:sp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63" y="5000625"/>
            <a:ext cx="485775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Rechteck 14"/>
          <p:cNvSpPr>
            <a:spLocks noChangeArrowheads="1"/>
          </p:cNvSpPr>
          <p:nvPr/>
        </p:nvSpPr>
        <p:spPr bwMode="auto">
          <a:xfrm>
            <a:off x="6858000" y="5130800"/>
            <a:ext cx="5461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1400"/>
              <a:t>[</a:t>
            </a:r>
            <a:r>
              <a:rPr lang="de-DE" sz="1400" baseline="30000"/>
              <a:t>o</a:t>
            </a:r>
            <a:r>
              <a:rPr lang="de-DE" sz="1400"/>
              <a:t>C]</a:t>
            </a:r>
          </a:p>
        </p:txBody>
      </p:sp>
      <p:pic>
        <p:nvPicPr>
          <p:cNvPr id="1331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0"/>
            <a:ext cx="91440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366270" y="100013"/>
            <a:ext cx="7277099" cy="757237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92000">
                <a:schemeClr val="accent5">
                  <a:lumMod val="60000"/>
                  <a:lumOff val="40000"/>
                </a:schemeClr>
              </a:gs>
            </a:gsLst>
            <a:lin ang="16200000" scaled="0"/>
          </a:gradFill>
          <a:ln w="19050" cap="flat" cmpd="sng" algn="ctr">
            <a:solidFill>
              <a:srgbClr val="3366FF"/>
            </a:solidFill>
            <a:prstDash val="soli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Background</a:t>
            </a: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915565" y="100014"/>
            <a:ext cx="1018296" cy="885962"/>
            <a:chOff x="5865048" y="1689428"/>
            <a:chExt cx="1458331" cy="1373542"/>
          </a:xfrm>
        </p:grpSpPr>
        <p:sp>
          <p:nvSpPr>
            <p:cNvPr id="12" name="Oval 11"/>
            <p:cNvSpPr/>
            <p:nvPr/>
          </p:nvSpPr>
          <p:spPr>
            <a:xfrm>
              <a:off x="5865048" y="1689428"/>
              <a:ext cx="1458331" cy="1373542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4768" y="1919794"/>
              <a:ext cx="1017288" cy="87276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25" y="5005388"/>
            <a:ext cx="49530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chteck 8"/>
          <p:cNvSpPr>
            <a:spLocks noChangeArrowheads="1"/>
          </p:cNvSpPr>
          <p:nvPr/>
        </p:nvSpPr>
        <p:spPr bwMode="auto">
          <a:xfrm>
            <a:off x="6858000" y="5130800"/>
            <a:ext cx="5461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1400"/>
              <a:t>[</a:t>
            </a:r>
            <a:r>
              <a:rPr lang="de-DE" sz="1400" baseline="30000"/>
              <a:t>o</a:t>
            </a:r>
            <a:r>
              <a:rPr lang="de-DE" sz="1400"/>
              <a:t>C]</a:t>
            </a:r>
          </a:p>
        </p:txBody>
      </p:sp>
      <p:sp>
        <p:nvSpPr>
          <p:cNvPr id="14342" name="Textfeld 9"/>
          <p:cNvSpPr txBox="1">
            <a:spLocks noChangeArrowheads="1"/>
          </p:cNvSpPr>
          <p:nvPr/>
        </p:nvSpPr>
        <p:spPr bwMode="auto">
          <a:xfrm>
            <a:off x="3643313" y="1785938"/>
            <a:ext cx="20812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3200"/>
              <a:t>Stdv SST</a:t>
            </a:r>
          </a:p>
        </p:txBody>
      </p:sp>
      <p:pic>
        <p:nvPicPr>
          <p:cNvPr id="1434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0"/>
            <a:ext cx="9097963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366270" y="100013"/>
            <a:ext cx="7277099" cy="757237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92000">
                <a:schemeClr val="accent5">
                  <a:lumMod val="60000"/>
                  <a:lumOff val="40000"/>
                </a:schemeClr>
              </a:gs>
            </a:gsLst>
            <a:lin ang="16200000" scaled="0"/>
          </a:gradFill>
          <a:ln w="19050" cap="flat" cmpd="sng" algn="ctr">
            <a:solidFill>
              <a:srgbClr val="3366FF"/>
            </a:solidFill>
            <a:prstDash val="soli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Background</a:t>
            </a: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915565" y="100014"/>
            <a:ext cx="1018296" cy="885962"/>
            <a:chOff x="5865048" y="1689428"/>
            <a:chExt cx="1458331" cy="1373542"/>
          </a:xfrm>
        </p:grpSpPr>
        <p:sp>
          <p:nvSpPr>
            <p:cNvPr id="12" name="Oval 11"/>
            <p:cNvSpPr/>
            <p:nvPr/>
          </p:nvSpPr>
          <p:spPr>
            <a:xfrm>
              <a:off x="5865048" y="1689428"/>
              <a:ext cx="1458331" cy="1373542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4768" y="1919794"/>
              <a:ext cx="1017288" cy="87276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4"/>
          <p:cNvGrpSpPr>
            <a:grpSpLocks/>
          </p:cNvGrpSpPr>
          <p:nvPr/>
        </p:nvGrpSpPr>
        <p:grpSpPr bwMode="auto">
          <a:xfrm>
            <a:off x="0" y="2143125"/>
            <a:ext cx="9144000" cy="3429000"/>
            <a:chOff x="-64" y="2143116"/>
            <a:chExt cx="9144064" cy="3429024"/>
          </a:xfrm>
        </p:grpSpPr>
        <p:pic>
          <p:nvPicPr>
            <p:cNvPr id="15373" name="Picture 2"/>
            <p:cNvPicPr>
              <a:picLocks noChangeAspect="1" noChangeArrowheads="1"/>
            </p:cNvPicPr>
            <p:nvPr/>
          </p:nvPicPr>
          <p:blipFill>
            <a:blip r:embed="rId2"/>
            <a:srcRect l="11000" t="28024" r="51601" b="19928"/>
            <a:stretch>
              <a:fillRect/>
            </a:stretch>
          </p:blipFill>
          <p:spPr bwMode="auto">
            <a:xfrm>
              <a:off x="-64" y="2143116"/>
              <a:ext cx="4071998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"/>
            <p:cNvPicPr>
              <a:picLocks noChangeAspect="1" noChangeArrowheads="1"/>
            </p:cNvPicPr>
            <p:nvPr/>
          </p:nvPicPr>
          <p:blipFill>
            <a:blip r:embed="rId2"/>
            <a:srcRect l="60770" t="28024" r="15764" b="19928"/>
            <a:stretch>
              <a:fillRect/>
            </a:stretch>
          </p:blipFill>
          <p:spPr bwMode="auto">
            <a:xfrm>
              <a:off x="4714876" y="2143116"/>
              <a:ext cx="2286016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2"/>
            <p:cNvPicPr>
              <a:picLocks noChangeAspect="1" noChangeArrowheads="1"/>
            </p:cNvPicPr>
            <p:nvPr/>
          </p:nvPicPr>
          <p:blipFill>
            <a:blip r:embed="rId2"/>
            <a:srcRect l="87169" t="28024" r="1099" b="19928"/>
            <a:stretch>
              <a:fillRect/>
            </a:stretch>
          </p:blipFill>
          <p:spPr bwMode="auto">
            <a:xfrm>
              <a:off x="8000992" y="2143116"/>
              <a:ext cx="1143008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21" name="Picture 9" descr="Snapshot 2007-11-28 11-02-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75" y="2671763"/>
            <a:ext cx="242887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0" descr="Snapshot 2007-11-28 11-00-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88" y="2638425"/>
            <a:ext cx="2643187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11" descr="Snapshot 2007-11-28 11-05-2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638" y="2643188"/>
            <a:ext cx="2479675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6" descr="Snapshot 2007-11-28 10-56-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00350" y="4857750"/>
            <a:ext cx="3557588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9" name="Text Box 17"/>
          <p:cNvSpPr txBox="1">
            <a:spLocks noChangeArrowheads="1"/>
          </p:cNvSpPr>
          <p:nvPr/>
        </p:nvSpPr>
        <p:spPr bwMode="auto">
          <a:xfrm>
            <a:off x="3033713" y="1681163"/>
            <a:ext cx="2895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/>
              <a:t>Cross Correlation</a:t>
            </a:r>
          </a:p>
        </p:txBody>
      </p:sp>
      <p:sp>
        <p:nvSpPr>
          <p:cNvPr id="15370" name="Text Box 23"/>
          <p:cNvSpPr txBox="1">
            <a:spLocks noChangeArrowheads="1"/>
          </p:cNvSpPr>
          <p:nvPr/>
        </p:nvSpPr>
        <p:spPr bwMode="auto">
          <a:xfrm>
            <a:off x="3357563" y="4510088"/>
            <a:ext cx="2438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/>
              <a:t>Calendar month</a:t>
            </a:r>
          </a:p>
        </p:txBody>
      </p:sp>
      <p:sp>
        <p:nvSpPr>
          <p:cNvPr id="15371" name="Rechteck 15"/>
          <p:cNvSpPr>
            <a:spLocks noChangeArrowheads="1"/>
          </p:cNvSpPr>
          <p:nvPr/>
        </p:nvSpPr>
        <p:spPr bwMode="auto">
          <a:xfrm>
            <a:off x="1976756" y="1095527"/>
            <a:ext cx="4853056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de-DE" sz="3600" dirty="0" err="1"/>
              <a:t>Heat</a:t>
            </a:r>
            <a:r>
              <a:rPr lang="de-DE" sz="3600" dirty="0"/>
              <a:t> </a:t>
            </a:r>
            <a:r>
              <a:rPr lang="de-DE" sz="3600" dirty="0" err="1"/>
              <a:t>content</a:t>
            </a:r>
            <a:r>
              <a:rPr lang="de-DE" sz="3600" dirty="0"/>
              <a:t>  vs. SST</a:t>
            </a:r>
          </a:p>
        </p:txBody>
      </p:sp>
      <p:sp>
        <p:nvSpPr>
          <p:cNvPr id="15372" name="Text Box 23"/>
          <p:cNvSpPr txBox="1">
            <a:spLocks noChangeArrowheads="1"/>
          </p:cNvSpPr>
          <p:nvPr/>
        </p:nvSpPr>
        <p:spPr bwMode="auto">
          <a:xfrm rot="-5400000">
            <a:off x="2290763" y="3433763"/>
            <a:ext cx="1857375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/>
              <a:t>Lead time SST [mon]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366270" y="100013"/>
            <a:ext cx="7277099" cy="757237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92000">
                <a:schemeClr val="accent5">
                  <a:lumMod val="60000"/>
                  <a:lumOff val="40000"/>
                </a:schemeClr>
              </a:gs>
            </a:gsLst>
            <a:lin ang="16200000" scaled="0"/>
          </a:gradFill>
          <a:ln w="19050" cap="flat" cmpd="sng" algn="ctr">
            <a:solidFill>
              <a:srgbClr val="3366FF"/>
            </a:solidFill>
            <a:prstDash val="soli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Background</a:t>
            </a: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915565" y="100014"/>
            <a:ext cx="1018296" cy="885962"/>
            <a:chOff x="5865048" y="1689428"/>
            <a:chExt cx="1458331" cy="1373542"/>
          </a:xfrm>
        </p:grpSpPr>
        <p:sp>
          <p:nvSpPr>
            <p:cNvPr id="20" name="Oval 19"/>
            <p:cNvSpPr/>
            <p:nvPr/>
          </p:nvSpPr>
          <p:spPr>
            <a:xfrm>
              <a:off x="5865048" y="1689428"/>
              <a:ext cx="1458331" cy="1373542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04768" y="1919794"/>
              <a:ext cx="1017288" cy="87276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4"/>
          <p:cNvGrpSpPr>
            <a:grpSpLocks/>
          </p:cNvGrpSpPr>
          <p:nvPr/>
        </p:nvGrpSpPr>
        <p:grpSpPr bwMode="auto">
          <a:xfrm>
            <a:off x="0" y="2143125"/>
            <a:ext cx="9144000" cy="3429000"/>
            <a:chOff x="-64" y="2143116"/>
            <a:chExt cx="9144064" cy="3429024"/>
          </a:xfrm>
        </p:grpSpPr>
        <p:pic>
          <p:nvPicPr>
            <p:cNvPr id="2088" name="Picture 2"/>
            <p:cNvPicPr>
              <a:picLocks noChangeAspect="1" noChangeArrowheads="1"/>
            </p:cNvPicPr>
            <p:nvPr/>
          </p:nvPicPr>
          <p:blipFill>
            <a:blip r:embed="rId3"/>
            <a:srcRect l="11000" t="28024" r="51601" b="19928"/>
            <a:stretch>
              <a:fillRect/>
            </a:stretch>
          </p:blipFill>
          <p:spPr bwMode="auto">
            <a:xfrm>
              <a:off x="-64" y="2143116"/>
              <a:ext cx="4071998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89" name="Picture 2"/>
            <p:cNvPicPr>
              <a:picLocks noChangeAspect="1" noChangeArrowheads="1"/>
            </p:cNvPicPr>
            <p:nvPr/>
          </p:nvPicPr>
          <p:blipFill>
            <a:blip r:embed="rId3"/>
            <a:srcRect l="60770" t="28024" r="15764" b="19928"/>
            <a:stretch>
              <a:fillRect/>
            </a:stretch>
          </p:blipFill>
          <p:spPr bwMode="auto">
            <a:xfrm>
              <a:off x="4714876" y="2143116"/>
              <a:ext cx="2286016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90" name="Picture 2"/>
            <p:cNvPicPr>
              <a:picLocks noChangeAspect="1" noChangeArrowheads="1"/>
            </p:cNvPicPr>
            <p:nvPr/>
          </p:nvPicPr>
          <p:blipFill>
            <a:blip r:embed="rId3"/>
            <a:srcRect l="87169" t="28024" r="1099" b="19928"/>
            <a:stretch>
              <a:fillRect/>
            </a:stretch>
          </p:blipFill>
          <p:spPr bwMode="auto">
            <a:xfrm>
              <a:off x="8000992" y="2143116"/>
              <a:ext cx="1143008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uppieren 17"/>
          <p:cNvGrpSpPr>
            <a:grpSpLocks/>
          </p:cNvGrpSpPr>
          <p:nvPr/>
        </p:nvGrpSpPr>
        <p:grpSpPr bwMode="auto">
          <a:xfrm>
            <a:off x="6122988" y="5643563"/>
            <a:ext cx="2949575" cy="584200"/>
            <a:chOff x="2571736" y="5715016"/>
            <a:chExt cx="2949705" cy="584775"/>
          </a:xfrm>
        </p:grpSpPr>
        <p:cxnSp>
          <p:nvCxnSpPr>
            <p:cNvPr id="2086" name="Gerade Verbindung 14"/>
            <p:cNvCxnSpPr>
              <a:cxnSpLocks noChangeShapeType="1"/>
            </p:cNvCxnSpPr>
            <p:nvPr/>
          </p:nvCxnSpPr>
          <p:spPr bwMode="auto">
            <a:xfrm>
              <a:off x="2571736" y="5929330"/>
              <a:ext cx="928694" cy="158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</p:cxnSp>
        <p:sp>
          <p:nvSpPr>
            <p:cNvPr id="2087" name="Textfeld 16"/>
            <p:cNvSpPr txBox="1">
              <a:spLocks noChangeArrowheads="1"/>
            </p:cNvSpPr>
            <p:nvPr/>
          </p:nvSpPr>
          <p:spPr bwMode="auto">
            <a:xfrm>
              <a:off x="3571868" y="5715016"/>
              <a:ext cx="1949573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sz="1600"/>
                <a:t>Imaginary part</a:t>
              </a:r>
            </a:p>
            <a:p>
              <a:r>
                <a:rPr lang="de-DE" sz="1600"/>
                <a:t>(eigenfrequency)</a:t>
              </a:r>
            </a:p>
          </p:txBody>
        </p:sp>
      </p:grpSp>
      <p:grpSp>
        <p:nvGrpSpPr>
          <p:cNvPr id="5" name="Gruppieren 20"/>
          <p:cNvGrpSpPr>
            <a:grpSpLocks/>
          </p:cNvGrpSpPr>
          <p:nvPr/>
        </p:nvGrpSpPr>
        <p:grpSpPr bwMode="auto">
          <a:xfrm>
            <a:off x="6122988" y="6215063"/>
            <a:ext cx="2470150" cy="584200"/>
            <a:chOff x="2571736" y="5715016"/>
            <a:chExt cx="2470022" cy="584775"/>
          </a:xfrm>
        </p:grpSpPr>
        <p:cxnSp>
          <p:nvCxnSpPr>
            <p:cNvPr id="2084" name="Gerade Verbindung 21"/>
            <p:cNvCxnSpPr>
              <a:cxnSpLocks noChangeShapeType="1"/>
            </p:cNvCxnSpPr>
            <p:nvPr/>
          </p:nvCxnSpPr>
          <p:spPr bwMode="auto">
            <a:xfrm>
              <a:off x="2571736" y="5929330"/>
              <a:ext cx="928694" cy="1588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</p:cxnSp>
        <p:sp>
          <p:nvSpPr>
            <p:cNvPr id="2085" name="Textfeld 22"/>
            <p:cNvSpPr txBox="1">
              <a:spLocks noChangeArrowheads="1"/>
            </p:cNvSpPr>
            <p:nvPr/>
          </p:nvSpPr>
          <p:spPr bwMode="auto">
            <a:xfrm>
              <a:off x="3571868" y="5715016"/>
              <a:ext cx="146989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sz="1600"/>
                <a:t>Real part</a:t>
              </a:r>
            </a:p>
            <a:p>
              <a:r>
                <a:rPr lang="de-DE" sz="1600"/>
                <a:t>(grows rate)</a:t>
              </a:r>
            </a:p>
          </p:txBody>
        </p:sp>
      </p:grpSp>
      <p:grpSp>
        <p:nvGrpSpPr>
          <p:cNvPr id="6" name="Gruppieren 27"/>
          <p:cNvGrpSpPr>
            <a:grpSpLocks/>
          </p:cNvGrpSpPr>
          <p:nvPr/>
        </p:nvGrpSpPr>
        <p:grpSpPr bwMode="auto">
          <a:xfrm>
            <a:off x="3200400" y="2928938"/>
            <a:ext cx="2586038" cy="1784350"/>
            <a:chOff x="3200330" y="2928934"/>
            <a:chExt cx="2586116" cy="1784734"/>
          </a:xfrm>
        </p:grpSpPr>
        <p:pic>
          <p:nvPicPr>
            <p:cNvPr id="2082" name="Picture 13"/>
            <p:cNvPicPr>
              <a:picLocks noChangeAspect="1" noChangeArrowheads="1"/>
            </p:cNvPicPr>
            <p:nvPr/>
          </p:nvPicPr>
          <p:blipFill>
            <a:blip r:embed="rId4"/>
            <a:srcRect t="3162" r="54729" b="74319"/>
            <a:stretch>
              <a:fillRect/>
            </a:stretch>
          </p:blipFill>
          <p:spPr bwMode="auto">
            <a:xfrm>
              <a:off x="3200330" y="2928934"/>
              <a:ext cx="2586116" cy="1285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83" name="Picture 13"/>
            <p:cNvPicPr>
              <a:picLocks noChangeAspect="1" noChangeArrowheads="1"/>
            </p:cNvPicPr>
            <p:nvPr/>
          </p:nvPicPr>
          <p:blipFill>
            <a:blip r:embed="rId4"/>
            <a:srcRect l="5074" t="38191" r="54729" b="51822"/>
            <a:stretch>
              <a:fillRect/>
            </a:stretch>
          </p:blipFill>
          <p:spPr bwMode="auto">
            <a:xfrm>
              <a:off x="3490175" y="4143380"/>
              <a:ext cx="2296271" cy="570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49" name="Picture 13"/>
          <p:cNvPicPr>
            <a:picLocks noChangeAspect="1" noChangeArrowheads="1"/>
          </p:cNvPicPr>
          <p:nvPr/>
        </p:nvPicPr>
        <p:blipFill>
          <a:blip r:embed="rId4"/>
          <a:srcRect l="72" t="53203" r="54729" b="5511"/>
          <a:stretch>
            <a:fillRect/>
          </a:stretch>
        </p:blipFill>
        <p:spPr bwMode="auto">
          <a:xfrm>
            <a:off x="214313" y="2928938"/>
            <a:ext cx="2286000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pieren 48"/>
          <p:cNvGrpSpPr>
            <a:grpSpLocks/>
          </p:cNvGrpSpPr>
          <p:nvPr/>
        </p:nvGrpSpPr>
        <p:grpSpPr bwMode="auto">
          <a:xfrm>
            <a:off x="3071813" y="1000125"/>
            <a:ext cx="2928937" cy="1143000"/>
            <a:chOff x="2786063" y="1285861"/>
            <a:chExt cx="2928937" cy="1143014"/>
          </a:xfrm>
        </p:grpSpPr>
        <p:sp>
          <p:nvSpPr>
            <p:cNvPr id="2075" name="Rechteck 23"/>
            <p:cNvSpPr>
              <a:spLocks noChangeArrowheads="1"/>
            </p:cNvSpPr>
            <p:nvPr/>
          </p:nvSpPr>
          <p:spPr bwMode="auto">
            <a:xfrm>
              <a:off x="2786063" y="1285875"/>
              <a:ext cx="2928937" cy="1143000"/>
            </a:xfrm>
            <a:prstGeom prst="rect">
              <a:avLst/>
            </a:prstGeom>
            <a:solidFill>
              <a:srgbClr val="FFFF00">
                <a:alpha val="58038"/>
              </a:srgbClr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" name="Gruppieren 26"/>
            <p:cNvGrpSpPr>
              <a:grpSpLocks/>
            </p:cNvGrpSpPr>
            <p:nvPr/>
          </p:nvGrpSpPr>
          <p:grpSpPr bwMode="auto">
            <a:xfrm>
              <a:off x="2857488" y="1285861"/>
              <a:ext cx="2820988" cy="1071563"/>
              <a:chOff x="2643188" y="1071564"/>
              <a:chExt cx="3892550" cy="1184275"/>
            </a:xfrm>
          </p:grpSpPr>
          <p:grpSp>
            <p:nvGrpSpPr>
              <p:cNvPr id="9" name="Gruppieren 19"/>
              <p:cNvGrpSpPr>
                <a:grpSpLocks/>
              </p:cNvGrpSpPr>
              <p:nvPr/>
            </p:nvGrpSpPr>
            <p:grpSpPr bwMode="auto">
              <a:xfrm>
                <a:off x="4286250" y="1142984"/>
                <a:ext cx="1428750" cy="1071563"/>
                <a:chOff x="4286250" y="1143000"/>
                <a:chExt cx="1428750" cy="1071563"/>
              </a:xfrm>
            </p:grpSpPr>
            <p:sp>
              <p:nvSpPr>
                <p:cNvPr id="2079" name="Ellipse 21"/>
                <p:cNvSpPr>
                  <a:spLocks noChangeArrowheads="1"/>
                </p:cNvSpPr>
                <p:nvPr/>
              </p:nvSpPr>
              <p:spPr bwMode="auto">
                <a:xfrm>
                  <a:off x="4286250" y="1714500"/>
                  <a:ext cx="571500" cy="500063"/>
                </a:xfrm>
                <a:prstGeom prst="ellipse">
                  <a:avLst/>
                </a:prstGeom>
                <a:solidFill>
                  <a:srgbClr val="00B0F0"/>
                </a:solidFill>
                <a:ln w="38100">
                  <a:solidFill>
                    <a:srgbClr val="0070C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0" name="Ellipse 22"/>
                <p:cNvSpPr>
                  <a:spLocks noChangeArrowheads="1"/>
                </p:cNvSpPr>
                <p:nvPr/>
              </p:nvSpPr>
              <p:spPr bwMode="auto">
                <a:xfrm>
                  <a:off x="5143500" y="1143000"/>
                  <a:ext cx="571500" cy="500063"/>
                </a:xfrm>
                <a:prstGeom prst="ellipse">
                  <a:avLst/>
                </a:prstGeom>
                <a:solidFill>
                  <a:srgbClr val="00B0F0"/>
                </a:solidFill>
                <a:ln w="38100">
                  <a:solidFill>
                    <a:srgbClr val="0070C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1" name="Pfeil nach links und rechts 22"/>
                <p:cNvSpPr>
                  <a:spLocks noChangeArrowheads="1"/>
                </p:cNvSpPr>
                <p:nvPr/>
              </p:nvSpPr>
              <p:spPr bwMode="auto">
                <a:xfrm rot="-1934856">
                  <a:off x="4791758" y="1594921"/>
                  <a:ext cx="393959" cy="134298"/>
                </a:xfrm>
                <a:prstGeom prst="leftRightArrow">
                  <a:avLst>
                    <a:gd name="adj1" fmla="val 50000"/>
                    <a:gd name="adj2" fmla="val 50005"/>
                  </a:avLst>
                </a:prstGeom>
                <a:solidFill>
                  <a:srgbClr val="007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aphicFrame>
            <p:nvGraphicFramePr>
              <p:cNvPr id="2052" name="Object 4"/>
              <p:cNvGraphicFramePr>
                <a:graphicFrameLocks noChangeAspect="1"/>
              </p:cNvGraphicFramePr>
              <p:nvPr/>
            </p:nvGraphicFramePr>
            <p:xfrm>
              <a:off x="2643188" y="1071564"/>
              <a:ext cx="3892550" cy="1184275"/>
            </p:xfrm>
            <a:graphic>
              <a:graphicData uri="http://schemas.openxmlformats.org/presentationml/2006/ole">
                <p:oleObj spid="_x0000_s18436" name="Equation" r:id="rId5" imgW="1498320" imgH="482400" progId="Equation.3">
                  <p:embed/>
                </p:oleObj>
              </a:graphicData>
            </a:graphic>
          </p:graphicFrame>
          <p:sp>
            <p:nvSpPr>
              <p:cNvPr id="2078" name="Ellipse 17"/>
              <p:cNvSpPr>
                <a:spLocks noChangeArrowheads="1"/>
              </p:cNvSpPr>
              <p:nvPr/>
            </p:nvSpPr>
            <p:spPr bwMode="auto">
              <a:xfrm>
                <a:off x="4214813" y="1785938"/>
                <a:ext cx="571500" cy="428625"/>
              </a:xfrm>
              <a:prstGeom prst="ellips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0" name="Gruppieren 49"/>
          <p:cNvGrpSpPr>
            <a:grpSpLocks/>
          </p:cNvGrpSpPr>
          <p:nvPr/>
        </p:nvGrpSpPr>
        <p:grpSpPr bwMode="auto">
          <a:xfrm>
            <a:off x="6429375" y="1143000"/>
            <a:ext cx="2428875" cy="3641725"/>
            <a:chOff x="6429375" y="1142988"/>
            <a:chExt cx="2428875" cy="3641737"/>
          </a:xfrm>
        </p:grpSpPr>
        <p:grpSp>
          <p:nvGrpSpPr>
            <p:cNvPr id="11" name="Gruppieren 28"/>
            <p:cNvGrpSpPr>
              <a:grpSpLocks/>
            </p:cNvGrpSpPr>
            <p:nvPr/>
          </p:nvGrpSpPr>
          <p:grpSpPr bwMode="auto">
            <a:xfrm>
              <a:off x="6429375" y="2928938"/>
              <a:ext cx="2428875" cy="1855787"/>
              <a:chOff x="6143636" y="2928934"/>
              <a:chExt cx="2714644" cy="1856172"/>
            </a:xfrm>
          </p:grpSpPr>
          <p:pic>
            <p:nvPicPr>
              <p:cNvPr id="2073" name="Picture 13"/>
              <p:cNvPicPr>
                <a:picLocks noChangeAspect="1" noChangeArrowheads="1"/>
              </p:cNvPicPr>
              <p:nvPr/>
            </p:nvPicPr>
            <p:blipFill>
              <a:blip r:embed="rId4"/>
              <a:srcRect l="47522" t="3162" r="4956" b="74319"/>
              <a:stretch>
                <a:fillRect/>
              </a:stretch>
            </p:blipFill>
            <p:spPr bwMode="auto">
              <a:xfrm>
                <a:off x="6143636" y="2928934"/>
                <a:ext cx="2714644" cy="12858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74" name="Picture 13"/>
              <p:cNvPicPr>
                <a:picLocks noChangeAspect="1" noChangeArrowheads="1"/>
              </p:cNvPicPr>
              <p:nvPr/>
            </p:nvPicPr>
            <p:blipFill>
              <a:blip r:embed="rId4"/>
              <a:srcRect l="5074" t="38191" r="54729" b="51822"/>
              <a:stretch>
                <a:fillRect/>
              </a:stretch>
            </p:blipFill>
            <p:spPr bwMode="auto">
              <a:xfrm>
                <a:off x="6490571" y="4214818"/>
                <a:ext cx="2296271" cy="570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2" name="Gruppieren 47"/>
            <p:cNvGrpSpPr>
              <a:grpSpLocks/>
            </p:cNvGrpSpPr>
            <p:nvPr/>
          </p:nvGrpSpPr>
          <p:grpSpPr bwMode="auto">
            <a:xfrm>
              <a:off x="6643702" y="1142988"/>
              <a:ext cx="2143111" cy="928690"/>
              <a:chOff x="6643702" y="1357298"/>
              <a:chExt cx="2143140" cy="928694"/>
            </a:xfrm>
          </p:grpSpPr>
          <p:sp>
            <p:nvSpPr>
              <p:cNvPr id="2066" name="Rechteck 23"/>
              <p:cNvSpPr>
                <a:spLocks noChangeArrowheads="1"/>
              </p:cNvSpPr>
              <p:nvPr/>
            </p:nvSpPr>
            <p:spPr bwMode="auto">
              <a:xfrm>
                <a:off x="6643702" y="1357298"/>
                <a:ext cx="2143140" cy="928694"/>
              </a:xfrm>
              <a:prstGeom prst="rect">
                <a:avLst/>
              </a:prstGeom>
              <a:solidFill>
                <a:srgbClr val="FFFF00">
                  <a:alpha val="58038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3" name="Gruppieren 28"/>
              <p:cNvGrpSpPr>
                <a:grpSpLocks/>
              </p:cNvGrpSpPr>
              <p:nvPr/>
            </p:nvGrpSpPr>
            <p:grpSpPr bwMode="auto">
              <a:xfrm>
                <a:off x="6715141" y="1428736"/>
                <a:ext cx="1892301" cy="785817"/>
                <a:chOff x="2643188" y="1071563"/>
                <a:chExt cx="3892550" cy="1184275"/>
              </a:xfrm>
            </p:grpSpPr>
            <p:grpSp>
              <p:nvGrpSpPr>
                <p:cNvPr id="14" name="Gruppieren 19"/>
                <p:cNvGrpSpPr>
                  <a:grpSpLocks/>
                </p:cNvGrpSpPr>
                <p:nvPr/>
              </p:nvGrpSpPr>
              <p:grpSpPr bwMode="auto">
                <a:xfrm>
                  <a:off x="4286250" y="1142984"/>
                  <a:ext cx="1428750" cy="1071563"/>
                  <a:chOff x="4286250" y="1143000"/>
                  <a:chExt cx="1428750" cy="1071563"/>
                </a:xfrm>
              </p:grpSpPr>
              <p:sp>
                <p:nvSpPr>
                  <p:cNvPr id="2070" name="Ellipse 21"/>
                  <p:cNvSpPr>
                    <a:spLocks noChangeArrowheads="1"/>
                  </p:cNvSpPr>
                  <p:nvPr/>
                </p:nvSpPr>
                <p:spPr bwMode="auto">
                  <a:xfrm>
                    <a:off x="4286250" y="17145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71" name="Ellipse 22"/>
                  <p:cNvSpPr>
                    <a:spLocks noChangeArrowheads="1"/>
                  </p:cNvSpPr>
                  <p:nvPr/>
                </p:nvSpPr>
                <p:spPr bwMode="auto">
                  <a:xfrm>
                    <a:off x="5143500" y="11430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72" name="Pfeil nach links und rechts 35"/>
                  <p:cNvSpPr>
                    <a:spLocks noChangeArrowheads="1"/>
                  </p:cNvSpPr>
                  <p:nvPr/>
                </p:nvSpPr>
                <p:spPr bwMode="auto">
                  <a:xfrm rot="-1934856">
                    <a:off x="4791758" y="1594921"/>
                    <a:ext cx="393959" cy="134298"/>
                  </a:xfrm>
                  <a:prstGeom prst="leftRightArrow">
                    <a:avLst>
                      <a:gd name="adj1" fmla="val 50000"/>
                      <a:gd name="adj2" fmla="val 50005"/>
                    </a:avLst>
                  </a:prstGeom>
                  <a:solidFill>
                    <a:srgbClr val="007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aphicFrame>
              <p:nvGraphicFramePr>
                <p:cNvPr id="2051" name="Object 4"/>
                <p:cNvGraphicFramePr>
                  <a:graphicFrameLocks noChangeAspect="1"/>
                </p:cNvGraphicFramePr>
                <p:nvPr/>
              </p:nvGraphicFramePr>
              <p:xfrm>
                <a:off x="2643188" y="1071563"/>
                <a:ext cx="3892550" cy="1184275"/>
              </p:xfrm>
              <a:graphic>
                <a:graphicData uri="http://schemas.openxmlformats.org/presentationml/2006/ole">
                  <p:oleObj spid="_x0000_s18435" name="Formel" r:id="rId6" imgW="1498320" imgH="482400" progId="Equation.3">
                    <p:embed/>
                  </p:oleObj>
                </a:graphicData>
              </a:graphic>
            </p:graphicFrame>
            <p:sp>
              <p:nvSpPr>
                <p:cNvPr id="2069" name="Ellipse 17"/>
                <p:cNvSpPr>
                  <a:spLocks noChangeArrowheads="1"/>
                </p:cNvSpPr>
                <p:nvPr/>
              </p:nvSpPr>
              <p:spPr bwMode="auto">
                <a:xfrm>
                  <a:off x="4214813" y="1785938"/>
                  <a:ext cx="571500" cy="428625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5" name="Gruppieren 46"/>
          <p:cNvGrpSpPr>
            <a:grpSpLocks/>
          </p:cNvGrpSpPr>
          <p:nvPr/>
        </p:nvGrpSpPr>
        <p:grpSpPr bwMode="auto">
          <a:xfrm>
            <a:off x="428625" y="1214438"/>
            <a:ext cx="1857375" cy="847725"/>
            <a:chOff x="428596" y="1500174"/>
            <a:chExt cx="1857388" cy="847732"/>
          </a:xfrm>
        </p:grpSpPr>
        <p:sp>
          <p:nvSpPr>
            <p:cNvPr id="2063" name="Rechteck 23"/>
            <p:cNvSpPr>
              <a:spLocks noChangeArrowheads="1"/>
            </p:cNvSpPr>
            <p:nvPr/>
          </p:nvSpPr>
          <p:spPr bwMode="auto">
            <a:xfrm>
              <a:off x="428596" y="1500174"/>
              <a:ext cx="1857388" cy="847732"/>
            </a:xfrm>
            <a:prstGeom prst="rect">
              <a:avLst/>
            </a:prstGeom>
            <a:solidFill>
              <a:srgbClr val="FFFF00">
                <a:alpha val="58038"/>
              </a:srgbClr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aphicFrame>
          <p:nvGraphicFramePr>
            <p:cNvPr id="2050" name="Object 4"/>
            <p:cNvGraphicFramePr>
              <a:graphicFrameLocks noChangeAspect="1"/>
            </p:cNvGraphicFramePr>
            <p:nvPr/>
          </p:nvGraphicFramePr>
          <p:xfrm>
            <a:off x="577851" y="1531568"/>
            <a:ext cx="1565257" cy="754432"/>
          </p:xfrm>
          <a:graphic>
            <a:graphicData uri="http://schemas.openxmlformats.org/presentationml/2006/ole">
              <p:oleObj spid="_x0000_s18434" name="Formel" r:id="rId7" imgW="1485720" imgH="482400" progId="Equation.3">
                <p:embed/>
              </p:oleObj>
            </a:graphicData>
          </a:graphic>
        </p:graphicFrame>
      </p:grpSp>
      <p:sp>
        <p:nvSpPr>
          <p:cNvPr id="45" name="Rectangle 3"/>
          <p:cNvSpPr txBox="1">
            <a:spLocks noChangeArrowheads="1"/>
          </p:cNvSpPr>
          <p:nvPr/>
        </p:nvSpPr>
        <p:spPr>
          <a:xfrm>
            <a:off x="366270" y="100013"/>
            <a:ext cx="7277099" cy="757237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92000">
                <a:schemeClr val="accent5">
                  <a:lumMod val="60000"/>
                  <a:lumOff val="40000"/>
                </a:schemeClr>
              </a:gs>
            </a:gsLst>
            <a:lin ang="16200000" scaled="0"/>
          </a:gradFill>
          <a:ln w="19050" cap="flat" cmpd="sng" algn="ctr">
            <a:solidFill>
              <a:srgbClr val="3366FF"/>
            </a:solidFill>
            <a:prstDash val="soli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smtClean="0">
                <a:solidFill>
                  <a:srgbClr val="F2F2F2"/>
                </a:solidFill>
              </a:rPr>
              <a:t>Recharge oscillator eigenvalues</a:t>
            </a:r>
            <a:endParaRPr kumimoji="0" lang="en-US" sz="4000" b="0" i="0" u="none" strike="noStrike" kern="1200" cap="none" spc="0" normalizeH="0" baseline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7915565" y="100014"/>
            <a:ext cx="1018296" cy="885962"/>
            <a:chOff x="5865048" y="1689428"/>
            <a:chExt cx="1458331" cy="1373542"/>
          </a:xfrm>
        </p:grpSpPr>
        <p:sp>
          <p:nvSpPr>
            <p:cNvPr id="47" name="Oval 46"/>
            <p:cNvSpPr/>
            <p:nvPr/>
          </p:nvSpPr>
          <p:spPr>
            <a:xfrm>
              <a:off x="5865048" y="1689428"/>
              <a:ext cx="1458331" cy="1373542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04768" y="1919794"/>
              <a:ext cx="1017288" cy="87276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4"/>
          <p:cNvGrpSpPr>
            <a:grpSpLocks/>
          </p:cNvGrpSpPr>
          <p:nvPr/>
        </p:nvGrpSpPr>
        <p:grpSpPr bwMode="auto">
          <a:xfrm>
            <a:off x="0" y="2143125"/>
            <a:ext cx="9144000" cy="3429000"/>
            <a:chOff x="-64" y="2143116"/>
            <a:chExt cx="9144064" cy="3429024"/>
          </a:xfrm>
        </p:grpSpPr>
        <p:pic>
          <p:nvPicPr>
            <p:cNvPr id="3119" name="Picture 2"/>
            <p:cNvPicPr>
              <a:picLocks noChangeAspect="1" noChangeArrowheads="1"/>
            </p:cNvPicPr>
            <p:nvPr/>
          </p:nvPicPr>
          <p:blipFill>
            <a:blip r:embed="rId3"/>
            <a:srcRect l="11000" t="28024" r="51601" b="19928"/>
            <a:stretch>
              <a:fillRect/>
            </a:stretch>
          </p:blipFill>
          <p:spPr bwMode="auto">
            <a:xfrm>
              <a:off x="-64" y="2143116"/>
              <a:ext cx="4071998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20" name="Picture 2"/>
            <p:cNvPicPr>
              <a:picLocks noChangeAspect="1" noChangeArrowheads="1"/>
            </p:cNvPicPr>
            <p:nvPr/>
          </p:nvPicPr>
          <p:blipFill>
            <a:blip r:embed="rId3"/>
            <a:srcRect l="60770" t="28024" r="15764" b="19928"/>
            <a:stretch>
              <a:fillRect/>
            </a:stretch>
          </p:blipFill>
          <p:spPr bwMode="auto">
            <a:xfrm>
              <a:off x="4714876" y="2143116"/>
              <a:ext cx="2286016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21" name="Picture 2"/>
            <p:cNvPicPr>
              <a:picLocks noChangeAspect="1" noChangeArrowheads="1"/>
            </p:cNvPicPr>
            <p:nvPr/>
          </p:nvPicPr>
          <p:blipFill>
            <a:blip r:embed="rId3"/>
            <a:srcRect l="87169" t="28024" r="1099" b="19928"/>
            <a:stretch>
              <a:fillRect/>
            </a:stretch>
          </p:blipFill>
          <p:spPr bwMode="auto">
            <a:xfrm>
              <a:off x="8000992" y="2143116"/>
              <a:ext cx="1143008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uppieren 27"/>
          <p:cNvGrpSpPr>
            <a:grpSpLocks/>
          </p:cNvGrpSpPr>
          <p:nvPr/>
        </p:nvGrpSpPr>
        <p:grpSpPr bwMode="auto">
          <a:xfrm>
            <a:off x="3200400" y="2428875"/>
            <a:ext cx="2371725" cy="1643063"/>
            <a:chOff x="3200330" y="2928934"/>
            <a:chExt cx="2586116" cy="1784734"/>
          </a:xfrm>
        </p:grpSpPr>
        <p:pic>
          <p:nvPicPr>
            <p:cNvPr id="3117" name="Picture 13"/>
            <p:cNvPicPr>
              <a:picLocks noChangeAspect="1" noChangeArrowheads="1"/>
            </p:cNvPicPr>
            <p:nvPr/>
          </p:nvPicPr>
          <p:blipFill>
            <a:blip r:embed="rId4"/>
            <a:srcRect t="3162" r="54729" b="74319"/>
            <a:stretch>
              <a:fillRect/>
            </a:stretch>
          </p:blipFill>
          <p:spPr bwMode="auto">
            <a:xfrm>
              <a:off x="3200330" y="2928934"/>
              <a:ext cx="2586116" cy="1285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8" name="Picture 13"/>
            <p:cNvPicPr>
              <a:picLocks noChangeAspect="1" noChangeArrowheads="1"/>
            </p:cNvPicPr>
            <p:nvPr/>
          </p:nvPicPr>
          <p:blipFill>
            <a:blip r:embed="rId4"/>
            <a:srcRect l="5074" t="38191" r="54729" b="51822"/>
            <a:stretch>
              <a:fillRect/>
            </a:stretch>
          </p:blipFill>
          <p:spPr bwMode="auto">
            <a:xfrm>
              <a:off x="3490175" y="4143380"/>
              <a:ext cx="2296271" cy="570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81" name="Picture 13"/>
          <p:cNvPicPr>
            <a:picLocks noChangeAspect="1" noChangeArrowheads="1"/>
          </p:cNvPicPr>
          <p:nvPr/>
        </p:nvPicPr>
        <p:blipFill>
          <a:blip r:embed="rId4"/>
          <a:srcRect l="72" t="53203" r="54729" b="5511"/>
          <a:stretch>
            <a:fillRect/>
          </a:stretch>
        </p:blipFill>
        <p:spPr bwMode="auto">
          <a:xfrm>
            <a:off x="214313" y="2428875"/>
            <a:ext cx="200025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uppieren 48"/>
          <p:cNvGrpSpPr>
            <a:grpSpLocks/>
          </p:cNvGrpSpPr>
          <p:nvPr/>
        </p:nvGrpSpPr>
        <p:grpSpPr bwMode="auto">
          <a:xfrm>
            <a:off x="3071813" y="1000125"/>
            <a:ext cx="2928937" cy="1143000"/>
            <a:chOff x="2786063" y="1285861"/>
            <a:chExt cx="2928937" cy="1143014"/>
          </a:xfrm>
        </p:grpSpPr>
        <p:sp>
          <p:nvSpPr>
            <p:cNvPr id="3110" name="Rechteck 23"/>
            <p:cNvSpPr>
              <a:spLocks noChangeArrowheads="1"/>
            </p:cNvSpPr>
            <p:nvPr/>
          </p:nvSpPr>
          <p:spPr bwMode="auto">
            <a:xfrm>
              <a:off x="2786063" y="1285875"/>
              <a:ext cx="2928937" cy="1143000"/>
            </a:xfrm>
            <a:prstGeom prst="rect">
              <a:avLst/>
            </a:prstGeom>
            <a:solidFill>
              <a:srgbClr val="FFFF00">
                <a:alpha val="58038"/>
              </a:srgbClr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" name="Gruppieren 26"/>
            <p:cNvGrpSpPr>
              <a:grpSpLocks/>
            </p:cNvGrpSpPr>
            <p:nvPr/>
          </p:nvGrpSpPr>
          <p:grpSpPr bwMode="auto">
            <a:xfrm>
              <a:off x="2857488" y="1285861"/>
              <a:ext cx="2820988" cy="1071563"/>
              <a:chOff x="2643188" y="1071564"/>
              <a:chExt cx="3892550" cy="1184275"/>
            </a:xfrm>
          </p:grpSpPr>
          <p:grpSp>
            <p:nvGrpSpPr>
              <p:cNvPr id="7" name="Gruppieren 19"/>
              <p:cNvGrpSpPr>
                <a:grpSpLocks/>
              </p:cNvGrpSpPr>
              <p:nvPr/>
            </p:nvGrpSpPr>
            <p:grpSpPr bwMode="auto">
              <a:xfrm>
                <a:off x="4286250" y="1142984"/>
                <a:ext cx="1428750" cy="1071563"/>
                <a:chOff x="4286250" y="1143000"/>
                <a:chExt cx="1428750" cy="1071563"/>
              </a:xfrm>
            </p:grpSpPr>
            <p:sp>
              <p:nvSpPr>
                <p:cNvPr id="3114" name="Ellipse 21"/>
                <p:cNvSpPr>
                  <a:spLocks noChangeArrowheads="1"/>
                </p:cNvSpPr>
                <p:nvPr/>
              </p:nvSpPr>
              <p:spPr bwMode="auto">
                <a:xfrm>
                  <a:off x="4286250" y="1714500"/>
                  <a:ext cx="571500" cy="500063"/>
                </a:xfrm>
                <a:prstGeom prst="ellipse">
                  <a:avLst/>
                </a:prstGeom>
                <a:solidFill>
                  <a:srgbClr val="00B0F0"/>
                </a:solidFill>
                <a:ln w="38100">
                  <a:solidFill>
                    <a:srgbClr val="0070C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15" name="Ellipse 22"/>
                <p:cNvSpPr>
                  <a:spLocks noChangeArrowheads="1"/>
                </p:cNvSpPr>
                <p:nvPr/>
              </p:nvSpPr>
              <p:spPr bwMode="auto">
                <a:xfrm>
                  <a:off x="5143500" y="1143000"/>
                  <a:ext cx="571500" cy="500063"/>
                </a:xfrm>
                <a:prstGeom prst="ellipse">
                  <a:avLst/>
                </a:prstGeom>
                <a:solidFill>
                  <a:srgbClr val="00B0F0"/>
                </a:solidFill>
                <a:ln w="38100">
                  <a:solidFill>
                    <a:srgbClr val="0070C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16" name="Pfeil nach links und rechts 22"/>
                <p:cNvSpPr>
                  <a:spLocks noChangeArrowheads="1"/>
                </p:cNvSpPr>
                <p:nvPr/>
              </p:nvSpPr>
              <p:spPr bwMode="auto">
                <a:xfrm rot="-1934856">
                  <a:off x="4791758" y="1594921"/>
                  <a:ext cx="393959" cy="134298"/>
                </a:xfrm>
                <a:prstGeom prst="leftRightArrow">
                  <a:avLst>
                    <a:gd name="adj1" fmla="val 50000"/>
                    <a:gd name="adj2" fmla="val 50005"/>
                  </a:avLst>
                </a:prstGeom>
                <a:solidFill>
                  <a:srgbClr val="007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aphicFrame>
            <p:nvGraphicFramePr>
              <p:cNvPr id="3076" name="Object 4"/>
              <p:cNvGraphicFramePr>
                <a:graphicFrameLocks noChangeAspect="1"/>
              </p:cNvGraphicFramePr>
              <p:nvPr/>
            </p:nvGraphicFramePr>
            <p:xfrm>
              <a:off x="2643188" y="1071564"/>
              <a:ext cx="3892550" cy="1184275"/>
            </p:xfrm>
            <a:graphic>
              <a:graphicData uri="http://schemas.openxmlformats.org/presentationml/2006/ole">
                <p:oleObj spid="_x0000_s19460" name="Equation" r:id="rId5" imgW="1498320" imgH="482400" progId="Equation.3">
                  <p:embed/>
                </p:oleObj>
              </a:graphicData>
            </a:graphic>
          </p:graphicFrame>
          <p:sp>
            <p:nvSpPr>
              <p:cNvPr id="3113" name="Ellipse 17"/>
              <p:cNvSpPr>
                <a:spLocks noChangeArrowheads="1"/>
              </p:cNvSpPr>
              <p:nvPr/>
            </p:nvSpPr>
            <p:spPr bwMode="auto">
              <a:xfrm>
                <a:off x="4214813" y="1785938"/>
                <a:ext cx="571500" cy="428625"/>
              </a:xfrm>
              <a:prstGeom prst="ellips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" name="Gruppieren 47"/>
          <p:cNvGrpSpPr>
            <a:grpSpLocks/>
          </p:cNvGrpSpPr>
          <p:nvPr/>
        </p:nvGrpSpPr>
        <p:grpSpPr bwMode="auto">
          <a:xfrm>
            <a:off x="6643688" y="1143000"/>
            <a:ext cx="2143125" cy="928688"/>
            <a:chOff x="6643702" y="1357298"/>
            <a:chExt cx="2143140" cy="928694"/>
          </a:xfrm>
        </p:grpSpPr>
        <p:sp>
          <p:nvSpPr>
            <p:cNvPr id="3103" name="Rechteck 23"/>
            <p:cNvSpPr>
              <a:spLocks noChangeArrowheads="1"/>
            </p:cNvSpPr>
            <p:nvPr/>
          </p:nvSpPr>
          <p:spPr bwMode="auto">
            <a:xfrm>
              <a:off x="6643702" y="1357298"/>
              <a:ext cx="2143140" cy="928694"/>
            </a:xfrm>
            <a:prstGeom prst="rect">
              <a:avLst/>
            </a:prstGeom>
            <a:solidFill>
              <a:srgbClr val="FFFF00">
                <a:alpha val="58038"/>
              </a:srgbClr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" name="Gruppieren 28"/>
            <p:cNvGrpSpPr>
              <a:grpSpLocks/>
            </p:cNvGrpSpPr>
            <p:nvPr/>
          </p:nvGrpSpPr>
          <p:grpSpPr bwMode="auto">
            <a:xfrm>
              <a:off x="6715141" y="1428736"/>
              <a:ext cx="1892301" cy="785817"/>
              <a:chOff x="2643188" y="1071563"/>
              <a:chExt cx="3892550" cy="1184275"/>
            </a:xfrm>
          </p:grpSpPr>
          <p:grpSp>
            <p:nvGrpSpPr>
              <p:cNvPr id="10" name="Gruppieren 19"/>
              <p:cNvGrpSpPr>
                <a:grpSpLocks/>
              </p:cNvGrpSpPr>
              <p:nvPr/>
            </p:nvGrpSpPr>
            <p:grpSpPr bwMode="auto">
              <a:xfrm>
                <a:off x="4286250" y="1142984"/>
                <a:ext cx="1428750" cy="1071563"/>
                <a:chOff x="4286250" y="1143000"/>
                <a:chExt cx="1428750" cy="1071563"/>
              </a:xfrm>
            </p:grpSpPr>
            <p:sp>
              <p:nvSpPr>
                <p:cNvPr id="3107" name="Ellipse 21"/>
                <p:cNvSpPr>
                  <a:spLocks noChangeArrowheads="1"/>
                </p:cNvSpPr>
                <p:nvPr/>
              </p:nvSpPr>
              <p:spPr bwMode="auto">
                <a:xfrm>
                  <a:off x="4286250" y="1714500"/>
                  <a:ext cx="571500" cy="500063"/>
                </a:xfrm>
                <a:prstGeom prst="ellipse">
                  <a:avLst/>
                </a:prstGeom>
                <a:solidFill>
                  <a:srgbClr val="00B0F0"/>
                </a:solidFill>
                <a:ln w="38100">
                  <a:solidFill>
                    <a:srgbClr val="0070C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08" name="Ellipse 22"/>
                <p:cNvSpPr>
                  <a:spLocks noChangeArrowheads="1"/>
                </p:cNvSpPr>
                <p:nvPr/>
              </p:nvSpPr>
              <p:spPr bwMode="auto">
                <a:xfrm>
                  <a:off x="5143500" y="1143000"/>
                  <a:ext cx="571500" cy="500063"/>
                </a:xfrm>
                <a:prstGeom prst="ellipse">
                  <a:avLst/>
                </a:prstGeom>
                <a:solidFill>
                  <a:srgbClr val="00B0F0"/>
                </a:solidFill>
                <a:ln w="38100">
                  <a:solidFill>
                    <a:srgbClr val="0070C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09" name="Pfeil nach links und rechts 35"/>
                <p:cNvSpPr>
                  <a:spLocks noChangeArrowheads="1"/>
                </p:cNvSpPr>
                <p:nvPr/>
              </p:nvSpPr>
              <p:spPr bwMode="auto">
                <a:xfrm rot="-1934856">
                  <a:off x="4791758" y="1594921"/>
                  <a:ext cx="393959" cy="134298"/>
                </a:xfrm>
                <a:prstGeom prst="leftRightArrow">
                  <a:avLst>
                    <a:gd name="adj1" fmla="val 50000"/>
                    <a:gd name="adj2" fmla="val 50005"/>
                  </a:avLst>
                </a:prstGeom>
                <a:solidFill>
                  <a:srgbClr val="007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aphicFrame>
            <p:nvGraphicFramePr>
              <p:cNvPr id="3075" name="Object 4"/>
              <p:cNvGraphicFramePr>
                <a:graphicFrameLocks noChangeAspect="1"/>
              </p:cNvGraphicFramePr>
              <p:nvPr/>
            </p:nvGraphicFramePr>
            <p:xfrm>
              <a:off x="2643188" y="1071563"/>
              <a:ext cx="3892550" cy="1184275"/>
            </p:xfrm>
            <a:graphic>
              <a:graphicData uri="http://schemas.openxmlformats.org/presentationml/2006/ole">
                <p:oleObj spid="_x0000_s19459" name="Formel" r:id="rId6" imgW="1498320" imgH="482400" progId="Equation.3">
                  <p:embed/>
                </p:oleObj>
              </a:graphicData>
            </a:graphic>
          </p:graphicFrame>
          <p:sp>
            <p:nvSpPr>
              <p:cNvPr id="3106" name="Ellipse 17"/>
              <p:cNvSpPr>
                <a:spLocks noChangeArrowheads="1"/>
              </p:cNvSpPr>
              <p:nvPr/>
            </p:nvSpPr>
            <p:spPr bwMode="auto">
              <a:xfrm>
                <a:off x="4214813" y="1785938"/>
                <a:ext cx="571500" cy="428625"/>
              </a:xfrm>
              <a:prstGeom prst="ellips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1" name="Gruppieren 46"/>
          <p:cNvGrpSpPr>
            <a:grpSpLocks/>
          </p:cNvGrpSpPr>
          <p:nvPr/>
        </p:nvGrpSpPr>
        <p:grpSpPr bwMode="auto">
          <a:xfrm>
            <a:off x="428625" y="1214438"/>
            <a:ext cx="1857375" cy="847725"/>
            <a:chOff x="428596" y="1500174"/>
            <a:chExt cx="1857388" cy="847732"/>
          </a:xfrm>
        </p:grpSpPr>
        <p:sp>
          <p:nvSpPr>
            <p:cNvPr id="3102" name="Rechteck 23"/>
            <p:cNvSpPr>
              <a:spLocks noChangeArrowheads="1"/>
            </p:cNvSpPr>
            <p:nvPr/>
          </p:nvSpPr>
          <p:spPr bwMode="auto">
            <a:xfrm>
              <a:off x="428596" y="1500174"/>
              <a:ext cx="1857388" cy="847732"/>
            </a:xfrm>
            <a:prstGeom prst="rect">
              <a:avLst/>
            </a:prstGeom>
            <a:solidFill>
              <a:srgbClr val="FFFF00">
                <a:alpha val="58038"/>
              </a:srgbClr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aphicFrame>
          <p:nvGraphicFramePr>
            <p:cNvPr id="3074" name="Object 4"/>
            <p:cNvGraphicFramePr>
              <a:graphicFrameLocks noChangeAspect="1"/>
            </p:cNvGraphicFramePr>
            <p:nvPr/>
          </p:nvGraphicFramePr>
          <p:xfrm>
            <a:off x="577851" y="1531568"/>
            <a:ext cx="1565257" cy="754432"/>
          </p:xfrm>
          <a:graphic>
            <a:graphicData uri="http://schemas.openxmlformats.org/presentationml/2006/ole">
              <p:oleObj spid="_x0000_s19458" name="Formel" r:id="rId7" imgW="1485720" imgH="482400" progId="Equation.3">
                <p:embed/>
              </p:oleObj>
            </a:graphicData>
          </a:graphic>
        </p:graphicFrame>
      </p:grpSp>
      <p:grpSp>
        <p:nvGrpSpPr>
          <p:cNvPr id="12" name="Gruppieren 47"/>
          <p:cNvGrpSpPr>
            <a:grpSpLocks/>
          </p:cNvGrpSpPr>
          <p:nvPr/>
        </p:nvGrpSpPr>
        <p:grpSpPr bwMode="auto">
          <a:xfrm>
            <a:off x="6643688" y="2428875"/>
            <a:ext cx="2143125" cy="1643063"/>
            <a:chOff x="6215074" y="2857496"/>
            <a:chExt cx="2428875" cy="1855787"/>
          </a:xfrm>
        </p:grpSpPr>
        <p:pic>
          <p:nvPicPr>
            <p:cNvPr id="3100" name="Picture 13"/>
            <p:cNvPicPr>
              <a:picLocks noChangeAspect="1" noChangeArrowheads="1"/>
            </p:cNvPicPr>
            <p:nvPr/>
          </p:nvPicPr>
          <p:blipFill>
            <a:blip r:embed="rId4"/>
            <a:srcRect l="47522" t="3162" r="4956" b="74319"/>
            <a:stretch>
              <a:fillRect/>
            </a:stretch>
          </p:blipFill>
          <p:spPr bwMode="auto">
            <a:xfrm>
              <a:off x="6215074" y="2857496"/>
              <a:ext cx="2428875" cy="1285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01" name="Picture 13"/>
            <p:cNvPicPr>
              <a:picLocks noChangeAspect="1" noChangeArrowheads="1"/>
            </p:cNvPicPr>
            <p:nvPr/>
          </p:nvPicPr>
          <p:blipFill>
            <a:blip r:embed="rId4"/>
            <a:srcRect l="5074" t="38191" r="54729" b="51822"/>
            <a:stretch>
              <a:fillRect/>
            </a:stretch>
          </p:blipFill>
          <p:spPr bwMode="auto">
            <a:xfrm>
              <a:off x="6525487" y="4143113"/>
              <a:ext cx="2054544" cy="570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86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4375" y="3500438"/>
            <a:ext cx="74295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7" name="Textfeld 53"/>
          <p:cNvSpPr txBox="1">
            <a:spLocks noChangeArrowheads="1"/>
          </p:cNvSpPr>
          <p:nvPr/>
        </p:nvSpPr>
        <p:spPr bwMode="auto">
          <a:xfrm>
            <a:off x="3714750" y="6345238"/>
            <a:ext cx="1117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/>
              <a:t>damped</a:t>
            </a:r>
          </a:p>
        </p:txBody>
      </p:sp>
      <p:sp>
        <p:nvSpPr>
          <p:cNvPr id="3088" name="Rechteck 54"/>
          <p:cNvSpPr>
            <a:spLocks noChangeArrowheads="1"/>
          </p:cNvSpPr>
          <p:nvPr/>
        </p:nvSpPr>
        <p:spPr bwMode="auto">
          <a:xfrm>
            <a:off x="6929438" y="6345238"/>
            <a:ext cx="1247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/>
              <a:t>amplified</a:t>
            </a:r>
          </a:p>
        </p:txBody>
      </p:sp>
      <p:cxnSp>
        <p:nvCxnSpPr>
          <p:cNvPr id="3089" name="Gerade Verbindung mit Pfeil 56"/>
          <p:cNvCxnSpPr>
            <a:cxnSpLocks noChangeShapeType="1"/>
          </p:cNvCxnSpPr>
          <p:nvPr/>
        </p:nvCxnSpPr>
        <p:spPr bwMode="auto">
          <a:xfrm rot="10800000">
            <a:off x="1714500" y="6357938"/>
            <a:ext cx="5072063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diamond" w="med" len="med"/>
            <a:tailEnd type="triangle" w="med" len="med"/>
          </a:ln>
        </p:spPr>
      </p:cxnSp>
      <p:cxnSp>
        <p:nvCxnSpPr>
          <p:cNvPr id="3090" name="Gerade Verbindung mit Pfeil 57"/>
          <p:cNvCxnSpPr>
            <a:cxnSpLocks noChangeShapeType="1"/>
          </p:cNvCxnSpPr>
          <p:nvPr/>
        </p:nvCxnSpPr>
        <p:spPr bwMode="auto">
          <a:xfrm flipV="1">
            <a:off x="6938963" y="6356350"/>
            <a:ext cx="127635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diamond" w="med" len="med"/>
            <a:tailEnd type="triangle" w="med" len="med"/>
          </a:ln>
        </p:spPr>
      </p:cxnSp>
      <p:grpSp>
        <p:nvGrpSpPr>
          <p:cNvPr id="13" name="Gruppieren 61"/>
          <p:cNvGrpSpPr>
            <a:grpSpLocks/>
          </p:cNvGrpSpPr>
          <p:nvPr/>
        </p:nvGrpSpPr>
        <p:grpSpPr bwMode="auto">
          <a:xfrm>
            <a:off x="5214938" y="3357563"/>
            <a:ext cx="1898650" cy="2486025"/>
            <a:chOff x="5214942" y="3357562"/>
            <a:chExt cx="1898844" cy="2485858"/>
          </a:xfrm>
        </p:grpSpPr>
        <p:sp>
          <p:nvSpPr>
            <p:cNvPr id="3098" name="Ellipse 8"/>
            <p:cNvSpPr>
              <a:spLocks noChangeArrowheads="1"/>
            </p:cNvSpPr>
            <p:nvPr/>
          </p:nvSpPr>
          <p:spPr bwMode="auto">
            <a:xfrm rot="2359758">
              <a:off x="6034282" y="4057602"/>
              <a:ext cx="1079504" cy="1785818"/>
            </a:xfrm>
            <a:prstGeom prst="ellipse">
              <a:avLst/>
            </a:prstGeom>
            <a:solidFill>
              <a:srgbClr val="3333CC">
                <a:alpha val="21176"/>
              </a:srgbClr>
            </a:solidFill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3099" name="Gerade Verbindung mit Pfeil 60"/>
            <p:cNvCxnSpPr>
              <a:cxnSpLocks noChangeShapeType="1"/>
            </p:cNvCxnSpPr>
            <p:nvPr/>
          </p:nvCxnSpPr>
          <p:spPr bwMode="auto">
            <a:xfrm>
              <a:off x="5214942" y="3357562"/>
              <a:ext cx="1143008" cy="1000132"/>
            </a:xfrm>
            <a:prstGeom prst="straightConnector1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14" name="Gruppieren 66"/>
          <p:cNvGrpSpPr>
            <a:grpSpLocks/>
          </p:cNvGrpSpPr>
          <p:nvPr/>
        </p:nvGrpSpPr>
        <p:grpSpPr bwMode="auto">
          <a:xfrm>
            <a:off x="4843463" y="3357563"/>
            <a:ext cx="2157412" cy="2324100"/>
            <a:chOff x="4842731" y="3357562"/>
            <a:chExt cx="2158161" cy="2324403"/>
          </a:xfrm>
        </p:grpSpPr>
        <p:sp>
          <p:nvSpPr>
            <p:cNvPr id="3096" name="Ellipse 9"/>
            <p:cNvSpPr>
              <a:spLocks noChangeArrowheads="1"/>
            </p:cNvSpPr>
            <p:nvPr/>
          </p:nvSpPr>
          <p:spPr bwMode="auto">
            <a:xfrm rot="2350640">
              <a:off x="4842731" y="3980083"/>
              <a:ext cx="2067284" cy="1701882"/>
            </a:xfrm>
            <a:prstGeom prst="ellipse">
              <a:avLst/>
            </a:prstGeom>
            <a:solidFill>
              <a:srgbClr val="00B050">
                <a:alpha val="21176"/>
              </a:srgbClr>
            </a:solidFill>
            <a:ln w="57150">
              <a:solidFill>
                <a:srgbClr val="00B05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3097" name="Gerade Verbindung mit Pfeil 63"/>
            <p:cNvCxnSpPr>
              <a:cxnSpLocks noChangeShapeType="1"/>
            </p:cNvCxnSpPr>
            <p:nvPr/>
          </p:nvCxnSpPr>
          <p:spPr bwMode="auto">
            <a:xfrm rot="5400000">
              <a:off x="6322231" y="3393281"/>
              <a:ext cx="714380" cy="642942"/>
            </a:xfrm>
            <a:prstGeom prst="straightConnector1">
              <a:avLst/>
            </a:prstGeom>
            <a:noFill/>
            <a:ln w="57150">
              <a:solidFill>
                <a:srgbClr val="00B05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15" name="Gruppieren 69"/>
          <p:cNvGrpSpPr>
            <a:grpSpLocks/>
          </p:cNvGrpSpPr>
          <p:nvPr/>
        </p:nvGrpSpPr>
        <p:grpSpPr bwMode="auto">
          <a:xfrm>
            <a:off x="1643063" y="3214688"/>
            <a:ext cx="5089525" cy="2500312"/>
            <a:chOff x="1643042" y="3214686"/>
            <a:chExt cx="5089893" cy="2500330"/>
          </a:xfrm>
        </p:grpSpPr>
        <p:sp>
          <p:nvSpPr>
            <p:cNvPr id="3094" name="Ellipse 10"/>
            <p:cNvSpPr>
              <a:spLocks noChangeArrowheads="1"/>
            </p:cNvSpPr>
            <p:nvPr/>
          </p:nvSpPr>
          <p:spPr bwMode="auto">
            <a:xfrm>
              <a:off x="1643042" y="5519646"/>
              <a:ext cx="5089893" cy="195370"/>
            </a:xfrm>
            <a:prstGeom prst="ellipse">
              <a:avLst/>
            </a:prstGeom>
            <a:solidFill>
              <a:srgbClr val="FF0000">
                <a:alpha val="21176"/>
              </a:srgbClr>
            </a:solidFill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3095" name="Gerade Verbindung mit Pfeil 67"/>
            <p:cNvCxnSpPr>
              <a:cxnSpLocks noChangeShapeType="1"/>
            </p:cNvCxnSpPr>
            <p:nvPr/>
          </p:nvCxnSpPr>
          <p:spPr bwMode="auto">
            <a:xfrm rot="16200000" flipH="1">
              <a:off x="1214414" y="3857628"/>
              <a:ext cx="2286016" cy="1000132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  <p:sp>
        <p:nvSpPr>
          <p:cNvPr id="52" name="Rectangle 3"/>
          <p:cNvSpPr txBox="1">
            <a:spLocks noChangeArrowheads="1"/>
          </p:cNvSpPr>
          <p:nvPr/>
        </p:nvSpPr>
        <p:spPr>
          <a:xfrm>
            <a:off x="366270" y="100013"/>
            <a:ext cx="7277099" cy="757237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92000">
                <a:schemeClr val="accent5">
                  <a:lumMod val="60000"/>
                  <a:lumOff val="40000"/>
                </a:schemeClr>
              </a:gs>
            </a:gsLst>
            <a:lin ang="16200000" scaled="0"/>
          </a:gradFill>
          <a:ln w="19050" cap="flat" cmpd="sng" algn="ctr">
            <a:solidFill>
              <a:srgbClr val="3366FF"/>
            </a:solidFill>
            <a:prstDash val="soli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smtClean="0">
                <a:solidFill>
                  <a:srgbClr val="F2F2F2"/>
                </a:solidFill>
              </a:rPr>
              <a:t>Recharge oscillator eigenvalues</a:t>
            </a:r>
            <a:endParaRPr kumimoji="0" lang="en-US" sz="4000" b="0" i="0" u="none" strike="noStrike" kern="1200" cap="none" spc="0" normalizeH="0" baseline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7915565" y="100014"/>
            <a:ext cx="1018296" cy="885962"/>
            <a:chOff x="5865048" y="1689428"/>
            <a:chExt cx="1458331" cy="1373542"/>
          </a:xfrm>
        </p:grpSpPr>
        <p:sp>
          <p:nvSpPr>
            <p:cNvPr id="54" name="Oval 53"/>
            <p:cNvSpPr/>
            <p:nvPr/>
          </p:nvSpPr>
          <p:spPr>
            <a:xfrm>
              <a:off x="5865048" y="1689428"/>
              <a:ext cx="1458331" cy="1373542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04768" y="1919794"/>
              <a:ext cx="1017288" cy="87276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/>
          <p:nvPr/>
        </p:nvGrpSpPr>
        <p:grpSpPr>
          <a:xfrm>
            <a:off x="2627076" y="1689428"/>
            <a:ext cx="4696303" cy="1373542"/>
            <a:chOff x="3713907" y="1497716"/>
            <a:chExt cx="4696303" cy="1373542"/>
          </a:xfrm>
        </p:grpSpPr>
        <p:sp>
          <p:nvSpPr>
            <p:cNvPr id="18" name="TextBox 17"/>
            <p:cNvSpPr txBox="1"/>
            <p:nvPr/>
          </p:nvSpPr>
          <p:spPr>
            <a:xfrm>
              <a:off x="3713907" y="1935083"/>
              <a:ext cx="3305375" cy="569387"/>
            </a:xfrm>
            <a:prstGeom prst="rect">
              <a:avLst/>
            </a:prstGeom>
            <a:solidFill>
              <a:srgbClr val="D9D9D9">
                <a:alpha val="60000"/>
              </a:srgbClr>
            </a:solidFill>
            <a:ln w="38100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 smtClean="0">
                  <a:solidFill>
                    <a:srgbClr val="BFBFBF"/>
                  </a:solidFill>
                </a:rPr>
                <a:t>Triplets</a:t>
              </a:r>
              <a:endParaRPr lang="en-US" sz="3100" dirty="0">
                <a:solidFill>
                  <a:srgbClr val="BFBFBF"/>
                </a:solidFill>
              </a:endParaRPr>
            </a:p>
          </p:txBody>
        </p:sp>
        <p:grpSp>
          <p:nvGrpSpPr>
            <p:cNvPr id="3" name="Group 18"/>
            <p:cNvGrpSpPr/>
            <p:nvPr/>
          </p:nvGrpSpPr>
          <p:grpSpPr>
            <a:xfrm>
              <a:off x="6951879" y="1497716"/>
              <a:ext cx="1458331" cy="1373542"/>
              <a:chOff x="6303642" y="1246093"/>
              <a:chExt cx="2465969" cy="2000310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6303642" y="1246093"/>
                <a:ext cx="2465969" cy="2000310"/>
              </a:xfrm>
              <a:prstGeom prst="ellipse">
                <a:avLst/>
              </a:prstGeom>
              <a:solidFill>
                <a:schemeClr val="bg1"/>
              </a:solidFill>
              <a:ln w="31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708997" y="1581579"/>
                <a:ext cx="1720186" cy="1271027"/>
              </a:xfrm>
              <a:prstGeom prst="rect">
                <a:avLst/>
              </a:prstGeom>
            </p:spPr>
          </p:pic>
        </p:grpSp>
      </p:grpSp>
      <p:grpSp>
        <p:nvGrpSpPr>
          <p:cNvPr id="15" name="Group 30"/>
          <p:cNvGrpSpPr/>
          <p:nvPr/>
        </p:nvGrpSpPr>
        <p:grpSpPr>
          <a:xfrm>
            <a:off x="1074469" y="4182087"/>
            <a:ext cx="4817110" cy="1453049"/>
            <a:chOff x="267516" y="4449295"/>
            <a:chExt cx="4817110" cy="1453049"/>
          </a:xfrm>
        </p:grpSpPr>
        <p:sp>
          <p:nvSpPr>
            <p:cNvPr id="29" name="TextBox 28"/>
            <p:cNvSpPr txBox="1"/>
            <p:nvPr/>
          </p:nvSpPr>
          <p:spPr>
            <a:xfrm>
              <a:off x="1653287" y="4876800"/>
              <a:ext cx="3431339" cy="569387"/>
            </a:xfrm>
            <a:prstGeom prst="rect">
              <a:avLst/>
            </a:prstGeom>
            <a:solidFill>
              <a:srgbClr val="D9D9D9">
                <a:alpha val="52000"/>
              </a:srgbClr>
            </a:solidFill>
            <a:ln w="38100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 smtClean="0">
                  <a:solidFill>
                    <a:srgbClr val="BFBFBF"/>
                  </a:solidFill>
                </a:rPr>
                <a:t>X-files</a:t>
              </a:r>
              <a:endParaRPr lang="en-US" sz="3100" dirty="0">
                <a:solidFill>
                  <a:srgbClr val="BFBFBF"/>
                </a:solidFill>
              </a:endParaRPr>
            </a:p>
          </p:txBody>
        </p:sp>
        <p:grpSp>
          <p:nvGrpSpPr>
            <p:cNvPr id="17" name="Group 13"/>
            <p:cNvGrpSpPr/>
            <p:nvPr/>
          </p:nvGrpSpPr>
          <p:grpSpPr>
            <a:xfrm>
              <a:off x="267516" y="4449295"/>
              <a:ext cx="1521095" cy="1453049"/>
              <a:chOff x="1143354" y="1246093"/>
              <a:chExt cx="2465969" cy="2000310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1143354" y="1246093"/>
                <a:ext cx="2465969" cy="2000310"/>
              </a:xfrm>
              <a:prstGeom prst="ellipse">
                <a:avLst/>
              </a:prstGeom>
              <a:solidFill>
                <a:schemeClr val="tx1"/>
              </a:solidFill>
              <a:ln w="317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36028" y="1581579"/>
                <a:ext cx="1697463" cy="1271027"/>
              </a:xfrm>
              <a:prstGeom prst="rect">
                <a:avLst/>
              </a:prstGeom>
            </p:spPr>
          </p:pic>
        </p:grpSp>
      </p:grpSp>
      <p:sp>
        <p:nvSpPr>
          <p:cNvPr id="10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2058781" y="100013"/>
            <a:ext cx="4677458" cy="757237"/>
          </a:xfrm>
          <a:gradFill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eaLnBrk="1" hangingPunct="1"/>
            <a:r>
              <a:rPr lang="en-US" sz="4900" dirty="0" smtClean="0">
                <a:solidFill>
                  <a:srgbClr val="F2F2F2"/>
                </a:solidFill>
              </a:rPr>
              <a:t>overview</a:t>
            </a:r>
            <a:endParaRPr lang="en-US" sz="4900" dirty="0">
              <a:solidFill>
                <a:srgbClr val="FFC000"/>
              </a:solidFill>
            </a:endParaRPr>
          </a:p>
        </p:txBody>
      </p:sp>
      <p:grpSp>
        <p:nvGrpSpPr>
          <p:cNvPr id="19" name="Group 32"/>
          <p:cNvGrpSpPr/>
          <p:nvPr/>
        </p:nvGrpSpPr>
        <p:grpSpPr>
          <a:xfrm>
            <a:off x="2627076" y="5059159"/>
            <a:ext cx="4696303" cy="1415157"/>
            <a:chOff x="3701927" y="5194765"/>
            <a:chExt cx="4696303" cy="1415157"/>
          </a:xfrm>
        </p:grpSpPr>
        <p:sp>
          <p:nvSpPr>
            <p:cNvPr id="32" name="TextBox 31"/>
            <p:cNvSpPr txBox="1"/>
            <p:nvPr/>
          </p:nvSpPr>
          <p:spPr>
            <a:xfrm>
              <a:off x="3701927" y="5635136"/>
              <a:ext cx="3237972" cy="569387"/>
            </a:xfrm>
            <a:prstGeom prst="rect">
              <a:avLst/>
            </a:prstGeom>
            <a:solidFill>
              <a:srgbClr val="D9D9D9">
                <a:alpha val="52000"/>
              </a:srgbClr>
            </a:solidFill>
            <a:ln w="38100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 smtClean="0">
                  <a:solidFill>
                    <a:srgbClr val="BFBFBF"/>
                  </a:solidFill>
                </a:rPr>
                <a:t>Future</a:t>
              </a:r>
              <a:endParaRPr lang="en-US" sz="3100" dirty="0">
                <a:solidFill>
                  <a:srgbClr val="BFBFBF"/>
                </a:solidFill>
              </a:endParaRPr>
            </a:p>
          </p:txBody>
        </p:sp>
        <p:grpSp>
          <p:nvGrpSpPr>
            <p:cNvPr id="21" name="Group 14"/>
            <p:cNvGrpSpPr/>
            <p:nvPr/>
          </p:nvGrpSpPr>
          <p:grpSpPr>
            <a:xfrm>
              <a:off x="6877135" y="5194765"/>
              <a:ext cx="1521095" cy="1415157"/>
              <a:chOff x="948084" y="1246093"/>
              <a:chExt cx="2465969" cy="2000310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948084" y="1246093"/>
                <a:ext cx="2465969" cy="2000310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/>
              <a:srcRect b="9946"/>
              <a:stretch>
                <a:fillRect/>
              </a:stretch>
            </p:blipFill>
            <p:spPr>
              <a:xfrm>
                <a:off x="1257742" y="1641489"/>
                <a:ext cx="1857150" cy="1099633"/>
              </a:xfrm>
              <a:prstGeom prst="rect">
                <a:avLst/>
              </a:prstGeom>
            </p:spPr>
          </p:pic>
        </p:grpSp>
      </p:grpSp>
      <p:grpSp>
        <p:nvGrpSpPr>
          <p:cNvPr id="22" name="Group 29"/>
          <p:cNvGrpSpPr/>
          <p:nvPr/>
        </p:nvGrpSpPr>
        <p:grpSpPr>
          <a:xfrm>
            <a:off x="2636717" y="3304861"/>
            <a:ext cx="4686662" cy="1452119"/>
            <a:chOff x="3654005" y="3424681"/>
            <a:chExt cx="4686662" cy="1452119"/>
          </a:xfrm>
        </p:grpSpPr>
        <p:sp>
          <p:nvSpPr>
            <p:cNvPr id="23" name="TextBox 22"/>
            <p:cNvSpPr txBox="1"/>
            <p:nvPr/>
          </p:nvSpPr>
          <p:spPr>
            <a:xfrm>
              <a:off x="3654005" y="3905101"/>
              <a:ext cx="3345793" cy="569387"/>
            </a:xfrm>
            <a:prstGeom prst="rect">
              <a:avLst/>
            </a:prstGeom>
            <a:solidFill>
              <a:srgbClr val="D9D9D9">
                <a:alpha val="56000"/>
              </a:srgbClr>
            </a:solidFill>
            <a:ln w="38100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 err="1" smtClean="0">
                  <a:solidFill>
                    <a:srgbClr val="BFBFBF"/>
                  </a:solidFill>
                </a:rPr>
                <a:t>Skewness</a:t>
              </a:r>
              <a:endParaRPr lang="en-US" sz="3100" dirty="0">
                <a:solidFill>
                  <a:srgbClr val="BFBFBF"/>
                </a:solidFill>
              </a:endParaRPr>
            </a:p>
          </p:txBody>
        </p:sp>
        <p:grpSp>
          <p:nvGrpSpPr>
            <p:cNvPr id="24" name="Group 26"/>
            <p:cNvGrpSpPr/>
            <p:nvPr/>
          </p:nvGrpSpPr>
          <p:grpSpPr>
            <a:xfrm>
              <a:off x="6908867" y="3424681"/>
              <a:ext cx="1431800" cy="1452119"/>
              <a:chOff x="6777087" y="3424681"/>
              <a:chExt cx="1638954" cy="1581985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6777087" y="3424681"/>
                <a:ext cx="1638954" cy="1581985"/>
              </a:xfrm>
              <a:prstGeom prst="ellipse">
                <a:avLst/>
              </a:prstGeom>
              <a:solidFill>
                <a:schemeClr val="bg1"/>
              </a:solidFill>
              <a:ln w="317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/>
              <a:srcRect r="9406"/>
              <a:stretch>
                <a:fillRect/>
              </a:stretch>
            </p:blipFill>
            <p:spPr>
              <a:xfrm>
                <a:off x="7195194" y="3675686"/>
                <a:ext cx="917946" cy="1013249"/>
              </a:xfrm>
              <a:prstGeom prst="rect">
                <a:avLst/>
              </a:prstGeom>
            </p:spPr>
          </p:pic>
        </p:grpSp>
      </p:grpSp>
      <p:sp>
        <p:nvSpPr>
          <p:cNvPr id="31" name="Oval 30"/>
          <p:cNvSpPr/>
          <p:nvPr/>
        </p:nvSpPr>
        <p:spPr>
          <a:xfrm>
            <a:off x="1074469" y="4206051"/>
            <a:ext cx="1500635" cy="1429085"/>
          </a:xfrm>
          <a:prstGeom prst="ellipse">
            <a:avLst/>
          </a:prstGeom>
          <a:solidFill>
            <a:schemeClr val="bg1">
              <a:lumMod val="85000"/>
              <a:alpha val="85000"/>
            </a:schemeClr>
          </a:solidFill>
          <a:ln w="5715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865048" y="3356349"/>
            <a:ext cx="1500635" cy="1400631"/>
          </a:xfrm>
          <a:prstGeom prst="ellipse">
            <a:avLst/>
          </a:prstGeom>
          <a:solidFill>
            <a:srgbClr val="D9D9D9">
              <a:alpha val="47000"/>
            </a:srgbClr>
          </a:solidFill>
          <a:ln w="5715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802284" y="5059159"/>
            <a:ext cx="1500635" cy="1429085"/>
          </a:xfrm>
          <a:prstGeom prst="ellipse">
            <a:avLst/>
          </a:prstGeom>
          <a:solidFill>
            <a:schemeClr val="bg1">
              <a:lumMod val="85000"/>
              <a:alpha val="85000"/>
            </a:schemeClr>
          </a:solidFill>
          <a:ln w="5715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865048" y="1662339"/>
            <a:ext cx="1500635" cy="1400631"/>
          </a:xfrm>
          <a:prstGeom prst="ellipse">
            <a:avLst/>
          </a:prstGeom>
          <a:solidFill>
            <a:srgbClr val="D9D9D9">
              <a:alpha val="47000"/>
            </a:srgbClr>
          </a:solidFill>
          <a:ln w="5715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743501" y="1254551"/>
            <a:ext cx="3066965" cy="569387"/>
          </a:xfrm>
          <a:prstGeom prst="rect">
            <a:avLst/>
          </a:prstGeom>
          <a:solidFill>
            <a:srgbClr val="D9D9D9">
              <a:alpha val="60000"/>
            </a:srgbClr>
          </a:solidFill>
          <a:ln w="3810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100" dirty="0" smtClean="0">
                <a:solidFill>
                  <a:srgbClr val="BFBFBF"/>
                </a:solidFill>
              </a:rPr>
              <a:t>introduction</a:t>
            </a:r>
            <a:endParaRPr lang="en-US" sz="3100" dirty="0">
              <a:solidFill>
                <a:srgbClr val="BFBFBF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074469" y="2528434"/>
            <a:ext cx="4807878" cy="1400631"/>
            <a:chOff x="295750" y="2528434"/>
            <a:chExt cx="4807878" cy="1400631"/>
          </a:xfrm>
        </p:grpSpPr>
        <p:sp>
          <p:nvSpPr>
            <p:cNvPr id="39" name="TextBox 38"/>
            <p:cNvSpPr txBox="1"/>
            <p:nvPr/>
          </p:nvSpPr>
          <p:spPr>
            <a:xfrm>
              <a:off x="1653287" y="2961709"/>
              <a:ext cx="3450341" cy="569387"/>
            </a:xfrm>
            <a:prstGeom prst="rect">
              <a:avLst/>
            </a:prstGeom>
            <a:solidFill>
              <a:srgbClr val="7DD552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 smtClean="0"/>
                <a:t>Connections</a:t>
              </a:r>
              <a:endParaRPr lang="en-US" sz="3100" dirty="0"/>
            </a:p>
          </p:txBody>
        </p:sp>
        <p:grpSp>
          <p:nvGrpSpPr>
            <p:cNvPr id="40" name="Group 16"/>
            <p:cNvGrpSpPr/>
            <p:nvPr/>
          </p:nvGrpSpPr>
          <p:grpSpPr>
            <a:xfrm>
              <a:off x="295750" y="2528434"/>
              <a:ext cx="1500635" cy="1400631"/>
              <a:chOff x="2425704" y="1428793"/>
              <a:chExt cx="2257854" cy="1771000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2425704" y="1428793"/>
                <a:ext cx="2257854" cy="1771000"/>
              </a:xfrm>
              <a:prstGeom prst="ellipse">
                <a:avLst/>
              </a:prstGeom>
              <a:solidFill>
                <a:schemeClr val="bg1"/>
              </a:solidFill>
              <a:ln w="571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6"/>
              <a:srcRect t="20954" b="12472"/>
              <a:stretch>
                <a:fillRect/>
              </a:stretch>
            </p:blipFill>
            <p:spPr>
              <a:xfrm>
                <a:off x="2743725" y="1816818"/>
                <a:ext cx="1590706" cy="1062595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4"/>
          <p:cNvGrpSpPr>
            <a:grpSpLocks/>
          </p:cNvGrpSpPr>
          <p:nvPr/>
        </p:nvGrpSpPr>
        <p:grpSpPr bwMode="auto">
          <a:xfrm>
            <a:off x="0" y="2428875"/>
            <a:ext cx="9144000" cy="3429000"/>
            <a:chOff x="-64" y="2143116"/>
            <a:chExt cx="9144064" cy="3429024"/>
          </a:xfrm>
        </p:grpSpPr>
        <p:pic>
          <p:nvPicPr>
            <p:cNvPr id="12308" name="Picture 2"/>
            <p:cNvPicPr>
              <a:picLocks noChangeAspect="1" noChangeArrowheads="1"/>
            </p:cNvPicPr>
            <p:nvPr/>
          </p:nvPicPr>
          <p:blipFill>
            <a:blip r:embed="rId2"/>
            <a:srcRect l="11000" t="28024" r="51601" b="19928"/>
            <a:stretch>
              <a:fillRect/>
            </a:stretch>
          </p:blipFill>
          <p:spPr bwMode="auto">
            <a:xfrm>
              <a:off x="-64" y="2143116"/>
              <a:ext cx="4071998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9" name="Picture 2"/>
            <p:cNvPicPr>
              <a:picLocks noChangeAspect="1" noChangeArrowheads="1"/>
            </p:cNvPicPr>
            <p:nvPr/>
          </p:nvPicPr>
          <p:blipFill>
            <a:blip r:embed="rId2"/>
            <a:srcRect l="60770" t="28024" r="15764" b="19928"/>
            <a:stretch>
              <a:fillRect/>
            </a:stretch>
          </p:blipFill>
          <p:spPr bwMode="auto">
            <a:xfrm>
              <a:off x="4714876" y="2143116"/>
              <a:ext cx="2286016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0" name="Picture 2"/>
            <p:cNvPicPr>
              <a:picLocks noChangeAspect="1" noChangeArrowheads="1"/>
            </p:cNvPicPr>
            <p:nvPr/>
          </p:nvPicPr>
          <p:blipFill>
            <a:blip r:embed="rId2"/>
            <a:srcRect l="87169" t="28024" r="1099" b="19928"/>
            <a:stretch>
              <a:fillRect/>
            </a:stretch>
          </p:blipFill>
          <p:spPr bwMode="auto">
            <a:xfrm>
              <a:off x="8000992" y="2143116"/>
              <a:ext cx="1143008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293" name="Picture 2" descr="http://www.cotf.edu/ete/images/modules/elnino/crfig6.GIF"/>
          <p:cNvPicPr>
            <a:picLocks noChangeAspect="1" noChangeArrowheads="1"/>
          </p:cNvPicPr>
          <p:nvPr/>
        </p:nvPicPr>
        <p:blipFill>
          <a:blip r:embed="rId3"/>
          <a:srcRect t="3886" b="54778"/>
          <a:stretch>
            <a:fillRect/>
          </a:stretch>
        </p:blipFill>
        <p:spPr bwMode="auto">
          <a:xfrm>
            <a:off x="2857500" y="3071813"/>
            <a:ext cx="328612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Nach unten gekrümmter Pfeil 28"/>
          <p:cNvSpPr>
            <a:spLocks noChangeArrowheads="1"/>
          </p:cNvSpPr>
          <p:nvPr/>
        </p:nvSpPr>
        <p:spPr bwMode="auto">
          <a:xfrm>
            <a:off x="1000125" y="2786063"/>
            <a:ext cx="3071813" cy="1143000"/>
          </a:xfrm>
          <a:prstGeom prst="curvedDownArrow">
            <a:avLst>
              <a:gd name="adj1" fmla="val 37302"/>
              <a:gd name="adj2" fmla="val 69352"/>
              <a:gd name="adj3" fmla="val 35157"/>
            </a:avLst>
          </a:prstGeom>
          <a:solidFill>
            <a:srgbClr val="FFC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5" name="Nach unten gekrümmter Pfeil 29"/>
          <p:cNvSpPr>
            <a:spLocks noChangeArrowheads="1"/>
          </p:cNvSpPr>
          <p:nvPr/>
        </p:nvSpPr>
        <p:spPr bwMode="auto">
          <a:xfrm flipH="1">
            <a:off x="4643438" y="2786063"/>
            <a:ext cx="3357562" cy="1143000"/>
          </a:xfrm>
          <a:prstGeom prst="curvedDownArrow">
            <a:avLst>
              <a:gd name="adj1" fmla="val 37317"/>
              <a:gd name="adj2" fmla="val 69358"/>
              <a:gd name="adj3" fmla="val 35157"/>
            </a:avLst>
          </a:pr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Textfeld 30"/>
          <p:cNvSpPr txBox="1"/>
          <p:nvPr/>
        </p:nvSpPr>
        <p:spPr>
          <a:xfrm>
            <a:off x="6143625" y="1714500"/>
            <a:ext cx="66833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7200" b="1" i="1">
                <a:latin typeface="+mn-lt"/>
                <a:ea typeface="SimSun" pitchFamily="2" charset="-122"/>
                <a:cs typeface="Times New Roman" pitchFamily="18" charset="0"/>
              </a:rPr>
              <a:t>?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2071688" y="1728788"/>
            <a:ext cx="668337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7200" b="1" i="1">
                <a:latin typeface="+mn-lt"/>
                <a:ea typeface="SimSun" pitchFamily="2" charset="-122"/>
                <a:cs typeface="Times New Roman" pitchFamily="18" charset="0"/>
              </a:rPr>
              <a:t>?</a:t>
            </a:r>
          </a:p>
        </p:txBody>
      </p:sp>
      <p:sp>
        <p:nvSpPr>
          <p:cNvPr id="12298" name="Textfeld 14"/>
          <p:cNvSpPr txBox="1">
            <a:spLocks noChangeArrowheads="1"/>
          </p:cNvSpPr>
          <p:nvPr/>
        </p:nvSpPr>
        <p:spPr bwMode="auto">
          <a:xfrm>
            <a:off x="610998" y="1290262"/>
            <a:ext cx="7563171" cy="461665"/>
          </a:xfrm>
          <a:prstGeom prst="rect">
            <a:avLst/>
          </a:prstGeom>
          <a:solidFill>
            <a:srgbClr val="D2FF8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de-DE" sz="2400" i="1"/>
              <a:t>Does the Atlantic and Indian Ocean feedback onto ENSO?</a:t>
            </a:r>
          </a:p>
        </p:txBody>
      </p:sp>
      <p:grpSp>
        <p:nvGrpSpPr>
          <p:cNvPr id="4" name="Gruppieren 32"/>
          <p:cNvGrpSpPr>
            <a:grpSpLocks/>
          </p:cNvGrpSpPr>
          <p:nvPr/>
        </p:nvGrpSpPr>
        <p:grpSpPr bwMode="auto">
          <a:xfrm>
            <a:off x="785813" y="4929188"/>
            <a:ext cx="7143750" cy="928687"/>
            <a:chOff x="785786" y="4929182"/>
            <a:chExt cx="7143800" cy="928710"/>
          </a:xfrm>
        </p:grpSpPr>
        <p:grpSp>
          <p:nvGrpSpPr>
            <p:cNvPr id="5" name="Gruppieren 15"/>
            <p:cNvGrpSpPr>
              <a:grpSpLocks/>
            </p:cNvGrpSpPr>
            <p:nvPr/>
          </p:nvGrpSpPr>
          <p:grpSpPr bwMode="auto">
            <a:xfrm>
              <a:off x="785786" y="4929182"/>
              <a:ext cx="3571924" cy="928702"/>
              <a:chOff x="785786" y="4714876"/>
              <a:chExt cx="3571924" cy="928702"/>
            </a:xfrm>
          </p:grpSpPr>
          <p:sp>
            <p:nvSpPr>
              <p:cNvPr id="12304" name="Nach unten gekrümmter Pfeil 28"/>
              <p:cNvSpPr>
                <a:spLocks noChangeArrowheads="1"/>
              </p:cNvSpPr>
              <p:nvPr/>
            </p:nvSpPr>
            <p:spPr bwMode="auto">
              <a:xfrm flipH="1" flipV="1">
                <a:off x="785786" y="4714876"/>
                <a:ext cx="3571924" cy="928702"/>
              </a:xfrm>
              <a:prstGeom prst="curvedDownArrow">
                <a:avLst>
                  <a:gd name="adj1" fmla="val 97418"/>
                  <a:gd name="adj2" fmla="val 145922"/>
                  <a:gd name="adj3" fmla="val 33981"/>
                </a:avLst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6" name="Gruppieren 44"/>
              <p:cNvGrpSpPr>
                <a:grpSpLocks/>
              </p:cNvGrpSpPr>
              <p:nvPr/>
            </p:nvGrpSpPr>
            <p:grpSpPr bwMode="auto">
              <a:xfrm>
                <a:off x="1357290" y="4857760"/>
                <a:ext cx="500066" cy="461665"/>
                <a:chOff x="4286248" y="5929330"/>
                <a:chExt cx="500066" cy="461665"/>
              </a:xfrm>
            </p:grpSpPr>
            <p:sp>
              <p:nvSpPr>
                <p:cNvPr id="12306" name="Textfeld 18"/>
                <p:cNvSpPr txBox="1">
                  <a:spLocks noChangeArrowheads="1"/>
                </p:cNvSpPr>
                <p:nvPr/>
              </p:nvSpPr>
              <p:spPr bwMode="auto">
                <a:xfrm>
                  <a:off x="4286248" y="5929330"/>
                  <a:ext cx="184731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endParaRPr lang="en-US" sz="2400" b="1"/>
                </a:p>
              </p:txBody>
            </p:sp>
            <p:sp>
              <p:nvSpPr>
                <p:cNvPr id="12307" name="Ellipse 19"/>
                <p:cNvSpPr>
                  <a:spLocks noChangeArrowheads="1"/>
                </p:cNvSpPr>
                <p:nvPr/>
              </p:nvSpPr>
              <p:spPr bwMode="auto">
                <a:xfrm>
                  <a:off x="4286248" y="6000768"/>
                  <a:ext cx="500066" cy="357190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7" name="Gruppieren 23"/>
            <p:cNvGrpSpPr>
              <a:grpSpLocks/>
            </p:cNvGrpSpPr>
            <p:nvPr/>
          </p:nvGrpSpPr>
          <p:grpSpPr bwMode="auto">
            <a:xfrm>
              <a:off x="4357686" y="4929190"/>
              <a:ext cx="3571900" cy="928702"/>
              <a:chOff x="4357686" y="4714884"/>
              <a:chExt cx="3571900" cy="928702"/>
            </a:xfrm>
          </p:grpSpPr>
          <p:sp>
            <p:nvSpPr>
              <p:cNvPr id="12302" name="Nach unten gekrümmter Pfeil 28"/>
              <p:cNvSpPr>
                <a:spLocks noChangeArrowheads="1"/>
              </p:cNvSpPr>
              <p:nvPr/>
            </p:nvSpPr>
            <p:spPr bwMode="auto">
              <a:xfrm flipV="1">
                <a:off x="4357686" y="4714884"/>
                <a:ext cx="3571900" cy="928702"/>
              </a:xfrm>
              <a:prstGeom prst="curvedDownArrow">
                <a:avLst>
                  <a:gd name="adj1" fmla="val 34384"/>
                  <a:gd name="adj2" fmla="val 81605"/>
                  <a:gd name="adj3" fmla="val 28588"/>
                </a:avLst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03" name="Ellipse 28"/>
              <p:cNvSpPr>
                <a:spLocks noChangeArrowheads="1"/>
              </p:cNvSpPr>
              <p:nvPr/>
            </p:nvSpPr>
            <p:spPr bwMode="auto">
              <a:xfrm>
                <a:off x="7358082" y="4762510"/>
                <a:ext cx="357190" cy="238130"/>
              </a:xfrm>
              <a:prstGeom prst="ellips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8012981" y="74616"/>
            <a:ext cx="1013220" cy="979769"/>
            <a:chOff x="7643365" y="0"/>
            <a:chExt cx="1500635" cy="1400631"/>
          </a:xfrm>
        </p:grpSpPr>
        <p:sp>
          <p:nvSpPr>
            <p:cNvPr id="25" name="Oval 24"/>
            <p:cNvSpPr/>
            <p:nvPr/>
          </p:nvSpPr>
          <p:spPr>
            <a:xfrm>
              <a:off x="7643365" y="0"/>
              <a:ext cx="1500635" cy="1400631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rcRect t="20954" b="12472"/>
            <a:stretch>
              <a:fillRect/>
            </a:stretch>
          </p:blipFill>
          <p:spPr>
            <a:xfrm>
              <a:off x="7859011" y="270157"/>
              <a:ext cx="1057229" cy="840375"/>
            </a:xfrm>
            <a:prstGeom prst="rect">
              <a:avLst/>
            </a:prstGeom>
          </p:spPr>
        </p:pic>
      </p:grp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498050" y="123977"/>
            <a:ext cx="7277099" cy="757237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92000">
                <a:srgbClr val="90FF02"/>
              </a:gs>
            </a:gsLst>
            <a:lin ang="16200000" scaled="0"/>
          </a:gradFill>
          <a:ln w="19050" cap="flat" cmpd="sng" algn="ctr">
            <a:solidFill>
              <a:srgbClr val="008000"/>
            </a:solidFill>
            <a:prstDash val="soli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dirty="0" smtClean="0">
                <a:solidFill>
                  <a:srgbClr val="F2F2F2"/>
                </a:solidFill>
              </a:rPr>
              <a:t>Tropical Ocean Interactions</a:t>
            </a:r>
            <a:endParaRPr kumimoji="0" lang="en-US" sz="4000" b="0" i="0" u="none" strike="noStrike" kern="1200" cap="none" spc="0" normalizeH="0" baseline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4"/>
          <p:cNvGrpSpPr>
            <a:grpSpLocks/>
          </p:cNvGrpSpPr>
          <p:nvPr/>
        </p:nvGrpSpPr>
        <p:grpSpPr bwMode="auto">
          <a:xfrm>
            <a:off x="0" y="2428875"/>
            <a:ext cx="9144000" cy="3429000"/>
            <a:chOff x="-64" y="2143116"/>
            <a:chExt cx="9144064" cy="3429024"/>
          </a:xfrm>
        </p:grpSpPr>
        <p:pic>
          <p:nvPicPr>
            <p:cNvPr id="4107" name="Picture 2"/>
            <p:cNvPicPr>
              <a:picLocks noChangeAspect="1" noChangeArrowheads="1"/>
            </p:cNvPicPr>
            <p:nvPr/>
          </p:nvPicPr>
          <p:blipFill>
            <a:blip r:embed="rId3"/>
            <a:srcRect l="11000" t="28024" r="51601" b="19928"/>
            <a:stretch>
              <a:fillRect/>
            </a:stretch>
          </p:blipFill>
          <p:spPr bwMode="auto">
            <a:xfrm>
              <a:off x="-64" y="2143116"/>
              <a:ext cx="4071998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8" name="Picture 2"/>
            <p:cNvPicPr>
              <a:picLocks noChangeAspect="1" noChangeArrowheads="1"/>
            </p:cNvPicPr>
            <p:nvPr/>
          </p:nvPicPr>
          <p:blipFill>
            <a:blip r:embed="rId3"/>
            <a:srcRect l="60770" t="28024" r="15764" b="19928"/>
            <a:stretch>
              <a:fillRect/>
            </a:stretch>
          </p:blipFill>
          <p:spPr bwMode="auto">
            <a:xfrm>
              <a:off x="4714876" y="2143116"/>
              <a:ext cx="2286016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9" name="Picture 2"/>
            <p:cNvPicPr>
              <a:picLocks noChangeAspect="1" noChangeArrowheads="1"/>
            </p:cNvPicPr>
            <p:nvPr/>
          </p:nvPicPr>
          <p:blipFill>
            <a:blip r:embed="rId3"/>
            <a:srcRect l="87169" t="28024" r="1099" b="19928"/>
            <a:stretch>
              <a:fillRect/>
            </a:stretch>
          </p:blipFill>
          <p:spPr bwMode="auto">
            <a:xfrm>
              <a:off x="8000992" y="2143116"/>
              <a:ext cx="1143008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103" name="Picture 2" descr="http://www.cotf.edu/ete/images/modules/elnino/crfig6.GIF"/>
          <p:cNvPicPr>
            <a:picLocks noChangeAspect="1" noChangeArrowheads="1"/>
          </p:cNvPicPr>
          <p:nvPr/>
        </p:nvPicPr>
        <p:blipFill>
          <a:blip r:embed="rId4"/>
          <a:srcRect t="3886" b="54778"/>
          <a:stretch>
            <a:fillRect/>
          </a:stretch>
        </p:blipFill>
        <p:spPr bwMode="auto">
          <a:xfrm>
            <a:off x="2928938" y="3286125"/>
            <a:ext cx="2928937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4" name="Nach unten gekrümmter Pfeil 28"/>
          <p:cNvSpPr>
            <a:spLocks noChangeArrowheads="1"/>
          </p:cNvSpPr>
          <p:nvPr/>
        </p:nvSpPr>
        <p:spPr bwMode="auto">
          <a:xfrm>
            <a:off x="1000125" y="2786063"/>
            <a:ext cx="3071813" cy="1143000"/>
          </a:xfrm>
          <a:prstGeom prst="curvedDownArrow">
            <a:avLst>
              <a:gd name="adj1" fmla="val 37302"/>
              <a:gd name="adj2" fmla="val 69352"/>
              <a:gd name="adj3" fmla="val 35157"/>
            </a:avLst>
          </a:prstGeom>
          <a:solidFill>
            <a:srgbClr val="FFC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5" name="Nach unten gekrümmter Pfeil 29"/>
          <p:cNvSpPr>
            <a:spLocks noChangeArrowheads="1"/>
          </p:cNvSpPr>
          <p:nvPr/>
        </p:nvSpPr>
        <p:spPr bwMode="auto">
          <a:xfrm flipH="1">
            <a:off x="4643438" y="2786063"/>
            <a:ext cx="3357562" cy="1143000"/>
          </a:xfrm>
          <a:prstGeom prst="curvedDownArrow">
            <a:avLst>
              <a:gd name="adj1" fmla="val 37317"/>
              <a:gd name="adj2" fmla="val 69358"/>
              <a:gd name="adj3" fmla="val 35157"/>
            </a:avLst>
          </a:pr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2071688" y="1143000"/>
          <a:ext cx="2820987" cy="1071563"/>
        </p:xfrm>
        <a:graphic>
          <a:graphicData uri="http://schemas.openxmlformats.org/presentationml/2006/ole">
            <p:oleObj spid="_x0000_s27650" name="Formel" r:id="rId5" imgW="1498320" imgH="482400" progId="Equation.3">
              <p:embed/>
            </p:oleObj>
          </a:graphicData>
        </a:graphic>
      </p:graphicFrame>
      <p:sp>
        <p:nvSpPr>
          <p:cNvPr id="4106" name="Ellipse 17"/>
          <p:cNvSpPr>
            <a:spLocks noChangeArrowheads="1"/>
          </p:cNvSpPr>
          <p:nvPr/>
        </p:nvSpPr>
        <p:spPr bwMode="auto">
          <a:xfrm>
            <a:off x="3209925" y="1789113"/>
            <a:ext cx="414338" cy="38735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5000625" y="1154113"/>
          <a:ext cx="2571750" cy="1060450"/>
        </p:xfrm>
        <a:graphic>
          <a:graphicData uri="http://schemas.openxmlformats.org/presentationml/2006/ole">
            <p:oleObj spid="_x0000_s27651" name="Equation" r:id="rId6" imgW="1117440" imgH="482400" progId="Equation.3">
              <p:embed/>
            </p:oleObj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8012981" y="74616"/>
            <a:ext cx="1013220" cy="979769"/>
            <a:chOff x="7643365" y="0"/>
            <a:chExt cx="1500635" cy="1400631"/>
          </a:xfrm>
        </p:grpSpPr>
        <p:sp>
          <p:nvSpPr>
            <p:cNvPr id="17" name="Oval 16"/>
            <p:cNvSpPr/>
            <p:nvPr/>
          </p:nvSpPr>
          <p:spPr>
            <a:xfrm>
              <a:off x="7643365" y="0"/>
              <a:ext cx="1500635" cy="1400631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rcRect t="20954" b="12472"/>
            <a:stretch>
              <a:fillRect/>
            </a:stretch>
          </p:blipFill>
          <p:spPr>
            <a:xfrm>
              <a:off x="7859011" y="270157"/>
              <a:ext cx="1057229" cy="840375"/>
            </a:xfrm>
            <a:prstGeom prst="rect">
              <a:avLst/>
            </a:prstGeom>
          </p:spPr>
        </p:pic>
      </p:grp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498050" y="123977"/>
            <a:ext cx="7277099" cy="757237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92000">
                <a:srgbClr val="90FF02"/>
              </a:gs>
            </a:gsLst>
            <a:lin ang="16200000" scaled="0"/>
          </a:gradFill>
          <a:ln w="19050" cap="flat" cmpd="sng" algn="ctr">
            <a:solidFill>
              <a:srgbClr val="008000"/>
            </a:solidFill>
            <a:prstDash val="soli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dirty="0" smtClean="0">
                <a:solidFill>
                  <a:srgbClr val="F2F2F2"/>
                </a:solidFill>
              </a:rPr>
              <a:t>Tropical Ocean Interactions</a:t>
            </a:r>
            <a:endParaRPr kumimoji="0" lang="en-US" sz="4000" b="0" i="0" u="none" strike="noStrike" kern="1200" cap="none" spc="0" normalizeH="0" baseline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4"/>
          <p:cNvGrpSpPr>
            <a:grpSpLocks/>
          </p:cNvGrpSpPr>
          <p:nvPr/>
        </p:nvGrpSpPr>
        <p:grpSpPr bwMode="auto">
          <a:xfrm>
            <a:off x="0" y="2428875"/>
            <a:ext cx="9144000" cy="3429000"/>
            <a:chOff x="-64" y="2143116"/>
            <a:chExt cx="9144064" cy="3429024"/>
          </a:xfrm>
        </p:grpSpPr>
        <p:pic>
          <p:nvPicPr>
            <p:cNvPr id="5185" name="Picture 2"/>
            <p:cNvPicPr>
              <a:picLocks noChangeAspect="1" noChangeArrowheads="1"/>
            </p:cNvPicPr>
            <p:nvPr/>
          </p:nvPicPr>
          <p:blipFill>
            <a:blip r:embed="rId3"/>
            <a:srcRect l="11000" t="28024" r="51601" b="19928"/>
            <a:stretch>
              <a:fillRect/>
            </a:stretch>
          </p:blipFill>
          <p:spPr bwMode="auto">
            <a:xfrm>
              <a:off x="-64" y="2143116"/>
              <a:ext cx="4071998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86" name="Picture 2"/>
            <p:cNvPicPr>
              <a:picLocks noChangeAspect="1" noChangeArrowheads="1"/>
            </p:cNvPicPr>
            <p:nvPr/>
          </p:nvPicPr>
          <p:blipFill>
            <a:blip r:embed="rId3"/>
            <a:srcRect l="60770" t="28024" r="15764" b="19928"/>
            <a:stretch>
              <a:fillRect/>
            </a:stretch>
          </p:blipFill>
          <p:spPr bwMode="auto">
            <a:xfrm>
              <a:off x="4714876" y="2143116"/>
              <a:ext cx="2286016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87" name="Picture 2"/>
            <p:cNvPicPr>
              <a:picLocks noChangeAspect="1" noChangeArrowheads="1"/>
            </p:cNvPicPr>
            <p:nvPr/>
          </p:nvPicPr>
          <p:blipFill>
            <a:blip r:embed="rId3"/>
            <a:srcRect l="87169" t="28024" r="1099" b="19928"/>
            <a:stretch>
              <a:fillRect/>
            </a:stretch>
          </p:blipFill>
          <p:spPr bwMode="auto">
            <a:xfrm>
              <a:off x="8000992" y="2143116"/>
              <a:ext cx="1143008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127" name="Picture 2" descr="http://www.cotf.edu/ete/images/modules/elnino/crfig6.GIF"/>
          <p:cNvPicPr>
            <a:picLocks noChangeAspect="1" noChangeArrowheads="1"/>
          </p:cNvPicPr>
          <p:nvPr/>
        </p:nvPicPr>
        <p:blipFill>
          <a:blip r:embed="rId4"/>
          <a:srcRect t="3886" b="54778"/>
          <a:stretch>
            <a:fillRect/>
          </a:stretch>
        </p:blipFill>
        <p:spPr bwMode="auto">
          <a:xfrm>
            <a:off x="3214688" y="3286125"/>
            <a:ext cx="2643187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uppieren 58"/>
          <p:cNvGrpSpPr>
            <a:grpSpLocks/>
          </p:cNvGrpSpPr>
          <p:nvPr/>
        </p:nvGrpSpPr>
        <p:grpSpPr bwMode="auto">
          <a:xfrm>
            <a:off x="785813" y="4714875"/>
            <a:ext cx="3571875" cy="1528763"/>
            <a:chOff x="785786" y="4714876"/>
            <a:chExt cx="3571924" cy="1528778"/>
          </a:xfrm>
        </p:grpSpPr>
        <p:grpSp>
          <p:nvGrpSpPr>
            <p:cNvPr id="6" name="Gruppieren 57"/>
            <p:cNvGrpSpPr>
              <a:grpSpLocks/>
            </p:cNvGrpSpPr>
            <p:nvPr/>
          </p:nvGrpSpPr>
          <p:grpSpPr bwMode="auto">
            <a:xfrm>
              <a:off x="785786" y="4714876"/>
              <a:ext cx="3571924" cy="1528778"/>
              <a:chOff x="785786" y="4714876"/>
              <a:chExt cx="3571924" cy="1528778"/>
            </a:xfrm>
          </p:grpSpPr>
          <p:pic>
            <p:nvPicPr>
              <p:cNvPr id="5181" name="Picture 36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581142" y="5786454"/>
                <a:ext cx="184785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82" name="Nach unten gekrümmter Pfeil 28"/>
              <p:cNvSpPr>
                <a:spLocks noChangeArrowheads="1"/>
              </p:cNvSpPr>
              <p:nvPr/>
            </p:nvSpPr>
            <p:spPr bwMode="auto">
              <a:xfrm flipH="1" flipV="1">
                <a:off x="785786" y="4714876"/>
                <a:ext cx="3571924" cy="928702"/>
              </a:xfrm>
              <a:prstGeom prst="curvedDownArrow">
                <a:avLst>
                  <a:gd name="adj1" fmla="val 97418"/>
                  <a:gd name="adj2" fmla="val 145922"/>
                  <a:gd name="adj3" fmla="val 33981"/>
                </a:avLst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uppieren 44"/>
            <p:cNvGrpSpPr>
              <a:grpSpLocks/>
            </p:cNvGrpSpPr>
            <p:nvPr/>
          </p:nvGrpSpPr>
          <p:grpSpPr bwMode="auto">
            <a:xfrm>
              <a:off x="1357290" y="4857760"/>
              <a:ext cx="500066" cy="461665"/>
              <a:chOff x="4286248" y="5929330"/>
              <a:chExt cx="500066" cy="461665"/>
            </a:xfrm>
          </p:grpSpPr>
          <p:sp>
            <p:nvSpPr>
              <p:cNvPr id="5178" name="Textfeld 41"/>
              <p:cNvSpPr txBox="1">
                <a:spLocks noChangeArrowheads="1"/>
              </p:cNvSpPr>
              <p:nvPr/>
            </p:nvSpPr>
            <p:spPr bwMode="auto">
              <a:xfrm>
                <a:off x="4286248" y="5929330"/>
                <a:ext cx="452368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de-DE" sz="2400" b="1"/>
                  <a:t>+</a:t>
                </a:r>
              </a:p>
            </p:txBody>
          </p:sp>
          <p:sp>
            <p:nvSpPr>
              <p:cNvPr id="5179" name="Ellipse 42"/>
              <p:cNvSpPr>
                <a:spLocks noChangeArrowheads="1"/>
              </p:cNvSpPr>
              <p:nvPr/>
            </p:nvSpPr>
            <p:spPr bwMode="auto">
              <a:xfrm>
                <a:off x="4286248" y="6000768"/>
                <a:ext cx="500066" cy="357190"/>
              </a:xfrm>
              <a:prstGeom prst="ellips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80" name="Ellipse 43"/>
              <p:cNvSpPr>
                <a:spLocks noChangeArrowheads="1"/>
              </p:cNvSpPr>
              <p:nvPr/>
            </p:nvSpPr>
            <p:spPr bwMode="auto">
              <a:xfrm>
                <a:off x="4329111" y="5997593"/>
                <a:ext cx="357190" cy="35719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" name="Gruppieren 61"/>
          <p:cNvGrpSpPr>
            <a:grpSpLocks/>
          </p:cNvGrpSpPr>
          <p:nvPr/>
        </p:nvGrpSpPr>
        <p:grpSpPr bwMode="auto">
          <a:xfrm>
            <a:off x="473075" y="1214438"/>
            <a:ext cx="4027488" cy="2571750"/>
            <a:chOff x="473059" y="1214438"/>
            <a:chExt cx="4027504" cy="2571750"/>
          </a:xfrm>
        </p:grpSpPr>
        <p:grpSp>
          <p:nvGrpSpPr>
            <p:cNvPr id="9" name="Gruppieren 27"/>
            <p:cNvGrpSpPr>
              <a:grpSpLocks/>
            </p:cNvGrpSpPr>
            <p:nvPr/>
          </p:nvGrpSpPr>
          <p:grpSpPr bwMode="auto">
            <a:xfrm>
              <a:off x="473059" y="1214438"/>
              <a:ext cx="4027504" cy="2571750"/>
              <a:chOff x="473059" y="1214438"/>
              <a:chExt cx="4027504" cy="2571750"/>
            </a:xfrm>
          </p:grpSpPr>
          <p:sp>
            <p:nvSpPr>
              <p:cNvPr id="5172" name="Nach unten gekrümmter Pfeil 28"/>
              <p:cNvSpPr>
                <a:spLocks noChangeArrowheads="1"/>
              </p:cNvSpPr>
              <p:nvPr/>
            </p:nvSpPr>
            <p:spPr bwMode="auto">
              <a:xfrm>
                <a:off x="1000125" y="2643188"/>
                <a:ext cx="3500438" cy="1143000"/>
              </a:xfrm>
              <a:prstGeom prst="curvedDownArrow">
                <a:avLst>
                  <a:gd name="adj1" fmla="val 35361"/>
                  <a:gd name="adj2" fmla="val 110846"/>
                  <a:gd name="adj3" fmla="val 35079"/>
                </a:avLst>
              </a:pr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0" name="Gruppieren 26"/>
              <p:cNvGrpSpPr>
                <a:grpSpLocks/>
              </p:cNvGrpSpPr>
              <p:nvPr/>
            </p:nvGrpSpPr>
            <p:grpSpPr bwMode="auto">
              <a:xfrm>
                <a:off x="473059" y="1214438"/>
                <a:ext cx="1812925" cy="1060450"/>
                <a:chOff x="473059" y="1214438"/>
                <a:chExt cx="1812925" cy="1060450"/>
              </a:xfrm>
            </p:grpSpPr>
            <p:sp>
              <p:nvSpPr>
                <p:cNvPr id="5174" name="Ellipse 25"/>
                <p:cNvSpPr>
                  <a:spLocks noChangeArrowheads="1"/>
                </p:cNvSpPr>
                <p:nvPr/>
              </p:nvSpPr>
              <p:spPr bwMode="auto">
                <a:xfrm>
                  <a:off x="928662" y="1785926"/>
                  <a:ext cx="571504" cy="428628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75" name="Ellipse 24"/>
                <p:cNvSpPr>
                  <a:spLocks noChangeArrowheads="1"/>
                </p:cNvSpPr>
                <p:nvPr/>
              </p:nvSpPr>
              <p:spPr bwMode="auto">
                <a:xfrm>
                  <a:off x="928662" y="1285860"/>
                  <a:ext cx="571504" cy="428628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aphicFrame>
              <p:nvGraphicFramePr>
                <p:cNvPr id="2" name="Object 3"/>
                <p:cNvGraphicFramePr>
                  <a:graphicFrameLocks noChangeAspect="1"/>
                </p:cNvGraphicFramePr>
                <p:nvPr/>
              </p:nvGraphicFramePr>
              <p:xfrm>
                <a:off x="473059" y="1214438"/>
                <a:ext cx="1812925" cy="1060450"/>
              </p:xfrm>
              <a:graphic>
                <a:graphicData uri="http://schemas.openxmlformats.org/presentationml/2006/ole">
                  <p:oleObj spid="_x0000_s28675" name="Equation" r:id="rId6" imgW="787320" imgH="482400" progId="Equation.3">
                    <p:embed/>
                  </p:oleObj>
                </a:graphicData>
              </a:graphic>
            </p:graphicFrame>
          </p:grpSp>
        </p:grpSp>
        <p:pic>
          <p:nvPicPr>
            <p:cNvPr id="5166" name="Picture 37"/>
            <p:cNvPicPr>
              <a:picLocks noChangeAspect="1" noChangeArrowheads="1"/>
            </p:cNvPicPr>
            <p:nvPr/>
          </p:nvPicPr>
          <p:blipFill>
            <a:blip r:embed="rId7"/>
            <a:srcRect l="13313" r="55621"/>
            <a:stretch>
              <a:fillRect/>
            </a:stretch>
          </p:blipFill>
          <p:spPr bwMode="auto">
            <a:xfrm>
              <a:off x="2285984" y="1357298"/>
              <a:ext cx="1285852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67" name="Picture 37"/>
            <p:cNvPicPr>
              <a:picLocks noChangeAspect="1" noChangeArrowheads="1"/>
            </p:cNvPicPr>
            <p:nvPr/>
          </p:nvPicPr>
          <p:blipFill>
            <a:blip r:embed="rId7"/>
            <a:srcRect l="68542" r="-1334"/>
            <a:stretch>
              <a:fillRect/>
            </a:stretch>
          </p:blipFill>
          <p:spPr bwMode="auto">
            <a:xfrm>
              <a:off x="2285984" y="1857364"/>
              <a:ext cx="1357322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" name="Gruppieren 49"/>
            <p:cNvGrpSpPr>
              <a:grpSpLocks/>
            </p:cNvGrpSpPr>
            <p:nvPr/>
          </p:nvGrpSpPr>
          <p:grpSpPr bwMode="auto">
            <a:xfrm>
              <a:off x="3643306" y="3282949"/>
              <a:ext cx="500066" cy="461665"/>
              <a:chOff x="4286248" y="5926155"/>
              <a:chExt cx="500066" cy="461665"/>
            </a:xfrm>
          </p:grpSpPr>
          <p:sp>
            <p:nvSpPr>
              <p:cNvPr id="5169" name="Textfeld 50"/>
              <p:cNvSpPr txBox="1">
                <a:spLocks noChangeArrowheads="1"/>
              </p:cNvSpPr>
              <p:nvPr/>
            </p:nvSpPr>
            <p:spPr bwMode="auto">
              <a:xfrm>
                <a:off x="4337048" y="5926155"/>
                <a:ext cx="33214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de-DE" sz="2400" b="1"/>
                  <a:t>-</a:t>
                </a:r>
              </a:p>
            </p:txBody>
          </p:sp>
          <p:sp>
            <p:nvSpPr>
              <p:cNvPr id="5170" name="Ellipse 51"/>
              <p:cNvSpPr>
                <a:spLocks noChangeArrowheads="1"/>
              </p:cNvSpPr>
              <p:nvPr/>
            </p:nvSpPr>
            <p:spPr bwMode="auto">
              <a:xfrm>
                <a:off x="4286248" y="6000768"/>
                <a:ext cx="500066" cy="357190"/>
              </a:xfrm>
              <a:prstGeom prst="ellips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1" name="Ellipse 52"/>
              <p:cNvSpPr>
                <a:spLocks noChangeArrowheads="1"/>
              </p:cNvSpPr>
              <p:nvPr/>
            </p:nvSpPr>
            <p:spPr bwMode="auto">
              <a:xfrm>
                <a:off x="4329111" y="5997593"/>
                <a:ext cx="357190" cy="35719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2" name="Gruppieren 60"/>
          <p:cNvGrpSpPr>
            <a:grpSpLocks/>
          </p:cNvGrpSpPr>
          <p:nvPr/>
        </p:nvGrpSpPr>
        <p:grpSpPr bwMode="auto">
          <a:xfrm>
            <a:off x="4786313" y="1214438"/>
            <a:ext cx="4357687" cy="2514600"/>
            <a:chOff x="4786314" y="1214422"/>
            <a:chExt cx="4357687" cy="2514317"/>
          </a:xfrm>
        </p:grpSpPr>
        <p:grpSp>
          <p:nvGrpSpPr>
            <p:cNvPr id="13" name="Gruppieren 34"/>
            <p:cNvGrpSpPr>
              <a:grpSpLocks/>
            </p:cNvGrpSpPr>
            <p:nvPr/>
          </p:nvGrpSpPr>
          <p:grpSpPr bwMode="auto">
            <a:xfrm>
              <a:off x="4786314" y="1214422"/>
              <a:ext cx="3071834" cy="2500312"/>
              <a:chOff x="4786313" y="1214438"/>
              <a:chExt cx="3071834" cy="2500312"/>
            </a:xfrm>
          </p:grpSpPr>
          <p:sp>
            <p:nvSpPr>
              <p:cNvPr id="5161" name="Ellipse 32"/>
              <p:cNvSpPr>
                <a:spLocks noChangeArrowheads="1"/>
              </p:cNvSpPr>
              <p:nvPr/>
            </p:nvSpPr>
            <p:spPr bwMode="auto">
              <a:xfrm>
                <a:off x="6572263" y="1857364"/>
                <a:ext cx="500066" cy="357190"/>
              </a:xfrm>
              <a:prstGeom prst="ellipse">
                <a:avLst/>
              </a:prstGeom>
              <a:solidFill>
                <a:srgbClr val="00B050">
                  <a:alpha val="50195"/>
                </a:srgbClr>
              </a:solidFill>
              <a:ln w="38100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2" name="Ellipse 31"/>
              <p:cNvSpPr>
                <a:spLocks noChangeArrowheads="1"/>
              </p:cNvSpPr>
              <p:nvPr/>
            </p:nvSpPr>
            <p:spPr bwMode="auto">
              <a:xfrm>
                <a:off x="6572263" y="1357298"/>
                <a:ext cx="500066" cy="357190"/>
              </a:xfrm>
              <a:prstGeom prst="ellipse">
                <a:avLst/>
              </a:prstGeom>
              <a:solidFill>
                <a:srgbClr val="00B050">
                  <a:alpha val="50195"/>
                </a:srgbClr>
              </a:solidFill>
              <a:ln w="38100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4" name="Gruppieren 24"/>
              <p:cNvGrpSpPr>
                <a:grpSpLocks/>
              </p:cNvGrpSpPr>
              <p:nvPr/>
            </p:nvGrpSpPr>
            <p:grpSpPr bwMode="auto">
              <a:xfrm>
                <a:off x="4786313" y="1214438"/>
                <a:ext cx="3071834" cy="2500312"/>
                <a:chOff x="4786314" y="1214422"/>
                <a:chExt cx="3071846" cy="2500322"/>
              </a:xfrm>
            </p:grpSpPr>
            <p:graphicFrame>
              <p:nvGraphicFramePr>
                <p:cNvPr id="5122" name="Object 4"/>
                <p:cNvGraphicFramePr>
                  <a:graphicFrameLocks noChangeAspect="1"/>
                </p:cNvGraphicFramePr>
                <p:nvPr/>
              </p:nvGraphicFramePr>
              <p:xfrm>
                <a:off x="6103965" y="1214422"/>
                <a:ext cx="1754195" cy="1060454"/>
              </p:xfrm>
              <a:graphic>
                <a:graphicData uri="http://schemas.openxmlformats.org/presentationml/2006/ole">
                  <p:oleObj spid="_x0000_s28674" name="Formel" r:id="rId8" imgW="761760" imgH="482400" progId="Equation.3">
                    <p:embed/>
                  </p:oleObj>
                </a:graphicData>
              </a:graphic>
            </p:graphicFrame>
            <p:sp>
              <p:nvSpPr>
                <p:cNvPr id="5164" name="Nach unten gekrümmter Pfeil 29"/>
                <p:cNvSpPr>
                  <a:spLocks noChangeArrowheads="1"/>
                </p:cNvSpPr>
                <p:nvPr/>
              </p:nvSpPr>
              <p:spPr bwMode="auto">
                <a:xfrm flipH="1">
                  <a:off x="4786314" y="2571744"/>
                  <a:ext cx="2786082" cy="1143000"/>
                </a:xfrm>
                <a:prstGeom prst="curvedDownArrow">
                  <a:avLst>
                    <a:gd name="adj1" fmla="val 19060"/>
                    <a:gd name="adj2" fmla="val 68104"/>
                    <a:gd name="adj3" fmla="val 26269"/>
                  </a:avLst>
                </a:prstGeom>
                <a:solidFill>
                  <a:srgbClr val="00B05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pic>
          <p:nvPicPr>
            <p:cNvPr id="5155" name="Picture 3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858148" y="1404635"/>
              <a:ext cx="1285852" cy="257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56" name="Picture 35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858149" y="1857364"/>
              <a:ext cx="1285852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" name="Gruppieren 53"/>
            <p:cNvGrpSpPr>
              <a:grpSpLocks/>
            </p:cNvGrpSpPr>
            <p:nvPr/>
          </p:nvGrpSpPr>
          <p:grpSpPr bwMode="auto">
            <a:xfrm>
              <a:off x="4989511" y="3267074"/>
              <a:ext cx="500066" cy="461665"/>
              <a:chOff x="4286248" y="5926155"/>
              <a:chExt cx="500066" cy="461665"/>
            </a:xfrm>
          </p:grpSpPr>
          <p:sp>
            <p:nvSpPr>
              <p:cNvPr id="5158" name="Textfeld 54"/>
              <p:cNvSpPr txBox="1">
                <a:spLocks noChangeArrowheads="1"/>
              </p:cNvSpPr>
              <p:nvPr/>
            </p:nvSpPr>
            <p:spPr bwMode="auto">
              <a:xfrm>
                <a:off x="4337048" y="5926155"/>
                <a:ext cx="33214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de-DE" sz="2400" b="1"/>
                  <a:t>-</a:t>
                </a:r>
              </a:p>
            </p:txBody>
          </p:sp>
          <p:sp>
            <p:nvSpPr>
              <p:cNvPr id="5159" name="Ellipse 55"/>
              <p:cNvSpPr>
                <a:spLocks noChangeArrowheads="1"/>
              </p:cNvSpPr>
              <p:nvPr/>
            </p:nvSpPr>
            <p:spPr bwMode="auto">
              <a:xfrm>
                <a:off x="4286248" y="6000768"/>
                <a:ext cx="500066" cy="357190"/>
              </a:xfrm>
              <a:prstGeom prst="ellips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0" name="Ellipse 56"/>
              <p:cNvSpPr>
                <a:spLocks noChangeArrowheads="1"/>
              </p:cNvSpPr>
              <p:nvPr/>
            </p:nvSpPr>
            <p:spPr bwMode="auto">
              <a:xfrm>
                <a:off x="4329111" y="5997593"/>
                <a:ext cx="357190" cy="35719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6" name="Gruppieren 33"/>
          <p:cNvGrpSpPr>
            <a:grpSpLocks/>
          </p:cNvGrpSpPr>
          <p:nvPr/>
        </p:nvGrpSpPr>
        <p:grpSpPr bwMode="auto">
          <a:xfrm>
            <a:off x="0" y="3857625"/>
            <a:ext cx="3857625" cy="2928938"/>
            <a:chOff x="1" y="3857625"/>
            <a:chExt cx="3857624" cy="2928938"/>
          </a:xfrm>
        </p:grpSpPr>
        <p:grpSp>
          <p:nvGrpSpPr>
            <p:cNvPr id="17" name="Gruppieren 32"/>
            <p:cNvGrpSpPr>
              <a:grpSpLocks/>
            </p:cNvGrpSpPr>
            <p:nvPr/>
          </p:nvGrpSpPr>
          <p:grpSpPr bwMode="auto">
            <a:xfrm>
              <a:off x="1" y="3857625"/>
              <a:ext cx="3857624" cy="2795588"/>
              <a:chOff x="1" y="3857625"/>
              <a:chExt cx="3857624" cy="2795588"/>
            </a:xfrm>
          </p:grpSpPr>
          <p:pic>
            <p:nvPicPr>
              <p:cNvPr id="5152" name="Picture 2"/>
              <p:cNvPicPr>
                <a:picLocks noChangeAspect="1" noChangeArrowheads="1"/>
              </p:cNvPicPr>
              <p:nvPr/>
            </p:nvPicPr>
            <p:blipFill>
              <a:blip r:embed="rId11"/>
              <a:srcRect l="1816" r="52785" b="50832"/>
              <a:stretch>
                <a:fillRect/>
              </a:stretch>
            </p:blipFill>
            <p:spPr bwMode="auto">
              <a:xfrm>
                <a:off x="285750" y="3857625"/>
                <a:ext cx="3571875" cy="27955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53" name="Rechteck 31"/>
              <p:cNvSpPr>
                <a:spLocks noChangeArrowheads="1"/>
              </p:cNvSpPr>
              <p:nvPr/>
            </p:nvSpPr>
            <p:spPr bwMode="auto">
              <a:xfrm rot="-5400000">
                <a:off x="-1029779" y="4887408"/>
                <a:ext cx="2428892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/>
                  <a:t>Cross correlation</a:t>
                </a:r>
              </a:p>
            </p:txBody>
          </p:sp>
        </p:grpSp>
        <p:sp>
          <p:nvSpPr>
            <p:cNvPr id="5151" name="Rechteck 29"/>
            <p:cNvSpPr>
              <a:spLocks noChangeArrowheads="1"/>
            </p:cNvSpPr>
            <p:nvPr/>
          </p:nvSpPr>
          <p:spPr bwMode="auto">
            <a:xfrm>
              <a:off x="755650" y="6416675"/>
              <a:ext cx="2887663" cy="3698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/>
                <a:t>NINO3 SST lead month</a:t>
              </a:r>
            </a:p>
          </p:txBody>
        </p:sp>
      </p:grpSp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11"/>
          <a:srcRect l="52544" r="-1575" b="50832"/>
          <a:stretch>
            <a:fillRect/>
          </a:stretch>
        </p:blipFill>
        <p:spPr bwMode="auto">
          <a:xfrm>
            <a:off x="285750" y="3857625"/>
            <a:ext cx="3857625" cy="279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uppieren 65"/>
          <p:cNvGrpSpPr>
            <a:grpSpLocks/>
          </p:cNvGrpSpPr>
          <p:nvPr/>
        </p:nvGrpSpPr>
        <p:grpSpPr bwMode="auto">
          <a:xfrm>
            <a:off x="4357688" y="4714875"/>
            <a:ext cx="3571875" cy="1428750"/>
            <a:chOff x="4357688" y="4714873"/>
            <a:chExt cx="3571895" cy="1428771"/>
          </a:xfrm>
        </p:grpSpPr>
        <p:grpSp>
          <p:nvGrpSpPr>
            <p:cNvPr id="19" name="Gruppieren 59"/>
            <p:cNvGrpSpPr>
              <a:grpSpLocks/>
            </p:cNvGrpSpPr>
            <p:nvPr/>
          </p:nvGrpSpPr>
          <p:grpSpPr bwMode="auto">
            <a:xfrm>
              <a:off x="4357688" y="4714873"/>
              <a:ext cx="3571895" cy="928894"/>
              <a:chOff x="4357686" y="4714884"/>
              <a:chExt cx="3571900" cy="928702"/>
            </a:xfrm>
          </p:grpSpPr>
          <p:sp>
            <p:nvSpPr>
              <p:cNvPr id="5145" name="Nach unten gekrümmter Pfeil 28"/>
              <p:cNvSpPr>
                <a:spLocks noChangeArrowheads="1"/>
              </p:cNvSpPr>
              <p:nvPr/>
            </p:nvSpPr>
            <p:spPr bwMode="auto">
              <a:xfrm flipV="1">
                <a:off x="4357686" y="4714884"/>
                <a:ext cx="3571900" cy="928702"/>
              </a:xfrm>
              <a:prstGeom prst="curvedDownArrow">
                <a:avLst>
                  <a:gd name="adj1" fmla="val 34384"/>
                  <a:gd name="adj2" fmla="val 81605"/>
                  <a:gd name="adj3" fmla="val 28588"/>
                </a:avLst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0" name="Gruppieren 45"/>
              <p:cNvGrpSpPr>
                <a:grpSpLocks/>
              </p:cNvGrpSpPr>
              <p:nvPr/>
            </p:nvGrpSpPr>
            <p:grpSpPr bwMode="auto">
              <a:xfrm>
                <a:off x="7358082" y="4714884"/>
                <a:ext cx="357190" cy="285756"/>
                <a:chOff x="4286248" y="5929330"/>
                <a:chExt cx="500066" cy="428628"/>
              </a:xfrm>
            </p:grpSpPr>
            <p:sp>
              <p:nvSpPr>
                <p:cNvPr id="5147" name="Textfeld 46"/>
                <p:cNvSpPr txBox="1">
                  <a:spLocks noChangeArrowheads="1"/>
                </p:cNvSpPr>
                <p:nvPr/>
              </p:nvSpPr>
              <p:spPr bwMode="auto">
                <a:xfrm>
                  <a:off x="4286248" y="5929330"/>
                  <a:ext cx="396851" cy="397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de-DE" sz="1400" b="1"/>
                    <a:t>+</a:t>
                  </a:r>
                </a:p>
              </p:txBody>
            </p:sp>
            <p:sp>
              <p:nvSpPr>
                <p:cNvPr id="5148" name="Ellipse 47"/>
                <p:cNvSpPr>
                  <a:spLocks noChangeArrowheads="1"/>
                </p:cNvSpPr>
                <p:nvPr/>
              </p:nvSpPr>
              <p:spPr bwMode="auto">
                <a:xfrm>
                  <a:off x="4286248" y="6000768"/>
                  <a:ext cx="500066" cy="357190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49" name="Ellipse 48"/>
                <p:cNvSpPr>
                  <a:spLocks noChangeArrowheads="1"/>
                </p:cNvSpPr>
                <p:nvPr/>
              </p:nvSpPr>
              <p:spPr bwMode="auto">
                <a:xfrm>
                  <a:off x="4329111" y="5997593"/>
                  <a:ext cx="357190" cy="357190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21" name="Gruppieren 64"/>
            <p:cNvGrpSpPr>
              <a:grpSpLocks/>
            </p:cNvGrpSpPr>
            <p:nvPr/>
          </p:nvGrpSpPr>
          <p:grpSpPr bwMode="auto">
            <a:xfrm>
              <a:off x="5286380" y="5715016"/>
              <a:ext cx="1755765" cy="428628"/>
              <a:chOff x="4929190" y="6072206"/>
              <a:chExt cx="2255831" cy="468292"/>
            </a:xfrm>
          </p:grpSpPr>
          <p:pic>
            <p:nvPicPr>
              <p:cNvPr id="5143" name="Picture 63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4929190" y="6072206"/>
                <a:ext cx="1352550" cy="466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44" name="Picture 64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6184896" y="6102348"/>
                <a:ext cx="1000125" cy="438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4"/>
          <a:srcRect r="53198" b="51659"/>
          <a:stretch>
            <a:fillRect/>
          </a:stretch>
        </p:blipFill>
        <p:spPr bwMode="auto">
          <a:xfrm>
            <a:off x="5429250" y="3803650"/>
            <a:ext cx="3579813" cy="284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14"/>
          <a:srcRect l="52652" r="1715" b="51659"/>
          <a:stretch>
            <a:fillRect/>
          </a:stretch>
        </p:blipFill>
        <p:spPr bwMode="auto">
          <a:xfrm>
            <a:off x="5508625" y="3803650"/>
            <a:ext cx="3489325" cy="284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14"/>
          <a:srcRect l="52496" t="49538" r="1741" b="983"/>
          <a:stretch>
            <a:fillRect/>
          </a:stretch>
        </p:blipFill>
        <p:spPr bwMode="auto">
          <a:xfrm>
            <a:off x="5500688" y="3819525"/>
            <a:ext cx="350043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Rechteck 75"/>
          <p:cNvSpPr>
            <a:spLocks noChangeArrowheads="1"/>
          </p:cNvSpPr>
          <p:nvPr/>
        </p:nvSpPr>
        <p:spPr bwMode="auto">
          <a:xfrm>
            <a:off x="5970588" y="6429375"/>
            <a:ext cx="2887662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/>
              <a:t>NINO3 SST lead month</a:t>
            </a:r>
          </a:p>
        </p:txBody>
      </p:sp>
      <p:grpSp>
        <p:nvGrpSpPr>
          <p:cNvPr id="22" name="Gruppieren 77"/>
          <p:cNvGrpSpPr>
            <a:grpSpLocks/>
          </p:cNvGrpSpPr>
          <p:nvPr/>
        </p:nvGrpSpPr>
        <p:grpSpPr bwMode="auto">
          <a:xfrm>
            <a:off x="285750" y="3857625"/>
            <a:ext cx="3795713" cy="2928938"/>
            <a:chOff x="285750" y="3857625"/>
            <a:chExt cx="3795713" cy="2928961"/>
          </a:xfrm>
        </p:grpSpPr>
        <p:pic>
          <p:nvPicPr>
            <p:cNvPr id="5139" name="Picture 2"/>
            <p:cNvPicPr>
              <a:picLocks noChangeAspect="1" noChangeArrowheads="1"/>
            </p:cNvPicPr>
            <p:nvPr/>
          </p:nvPicPr>
          <p:blipFill>
            <a:blip r:embed="rId11"/>
            <a:srcRect l="52664" t="50117" r="-909" b="-377"/>
            <a:stretch>
              <a:fillRect/>
            </a:stretch>
          </p:blipFill>
          <p:spPr bwMode="auto">
            <a:xfrm>
              <a:off x="285750" y="3857625"/>
              <a:ext cx="3795713" cy="285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40" name="Rechteck 76"/>
            <p:cNvSpPr>
              <a:spLocks noChangeArrowheads="1"/>
            </p:cNvSpPr>
            <p:nvPr/>
          </p:nvSpPr>
          <p:spPr bwMode="auto">
            <a:xfrm>
              <a:off x="857224" y="6416698"/>
              <a:ext cx="2887662" cy="3698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/>
                <a:t>NINO3 SST lead month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8012981" y="74616"/>
            <a:ext cx="1013220" cy="979769"/>
            <a:chOff x="7643365" y="0"/>
            <a:chExt cx="1500635" cy="1400631"/>
          </a:xfrm>
        </p:grpSpPr>
        <p:sp>
          <p:nvSpPr>
            <p:cNvPr id="70" name="Oval 69"/>
            <p:cNvSpPr/>
            <p:nvPr/>
          </p:nvSpPr>
          <p:spPr>
            <a:xfrm>
              <a:off x="7643365" y="0"/>
              <a:ext cx="1500635" cy="1400631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5"/>
            <a:srcRect t="20954" b="12472"/>
            <a:stretch>
              <a:fillRect/>
            </a:stretch>
          </p:blipFill>
          <p:spPr>
            <a:xfrm>
              <a:off x="7859011" y="270157"/>
              <a:ext cx="1057229" cy="840375"/>
            </a:xfrm>
            <a:prstGeom prst="rect">
              <a:avLst/>
            </a:prstGeom>
          </p:spPr>
        </p:pic>
      </p:grpSp>
      <p:sp>
        <p:nvSpPr>
          <p:cNvPr id="72" name="Rectangle 3"/>
          <p:cNvSpPr txBox="1">
            <a:spLocks noChangeArrowheads="1"/>
          </p:cNvSpPr>
          <p:nvPr/>
        </p:nvSpPr>
        <p:spPr>
          <a:xfrm>
            <a:off x="498050" y="123977"/>
            <a:ext cx="7277099" cy="757237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92000">
                <a:srgbClr val="90FF02"/>
              </a:gs>
            </a:gsLst>
            <a:lin ang="16200000" scaled="0"/>
          </a:gradFill>
          <a:ln w="19050" cap="flat" cmpd="sng" algn="ctr">
            <a:solidFill>
              <a:srgbClr val="008000"/>
            </a:solidFill>
            <a:prstDash val="soli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dirty="0" smtClean="0">
                <a:solidFill>
                  <a:srgbClr val="F2F2F2"/>
                </a:solidFill>
              </a:rPr>
              <a:t>Tropical Ocean Interactions</a:t>
            </a:r>
            <a:endParaRPr kumimoji="0" lang="en-US" sz="4000" b="0" i="0" u="none" strike="noStrike" kern="1200" cap="none" spc="0" normalizeH="0" baseline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/>
          <p:nvPr/>
        </p:nvGrpSpPr>
        <p:grpSpPr>
          <a:xfrm>
            <a:off x="2627076" y="1689428"/>
            <a:ext cx="4696303" cy="1373542"/>
            <a:chOff x="3713907" y="1497716"/>
            <a:chExt cx="4696303" cy="1373542"/>
          </a:xfrm>
        </p:grpSpPr>
        <p:sp>
          <p:nvSpPr>
            <p:cNvPr id="18" name="TextBox 17"/>
            <p:cNvSpPr txBox="1"/>
            <p:nvPr/>
          </p:nvSpPr>
          <p:spPr>
            <a:xfrm>
              <a:off x="3713907" y="1935083"/>
              <a:ext cx="3305375" cy="569387"/>
            </a:xfrm>
            <a:prstGeom prst="rect">
              <a:avLst/>
            </a:prstGeom>
            <a:solidFill>
              <a:srgbClr val="D9D9D9">
                <a:alpha val="60000"/>
              </a:srgbClr>
            </a:solidFill>
            <a:ln w="38100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 smtClean="0">
                  <a:solidFill>
                    <a:srgbClr val="BFBFBF"/>
                  </a:solidFill>
                </a:rPr>
                <a:t>Triplets</a:t>
              </a:r>
              <a:endParaRPr lang="en-US" sz="3100" dirty="0">
                <a:solidFill>
                  <a:srgbClr val="BFBFBF"/>
                </a:solidFill>
              </a:endParaRPr>
            </a:p>
          </p:txBody>
        </p:sp>
        <p:grpSp>
          <p:nvGrpSpPr>
            <p:cNvPr id="3" name="Group 18"/>
            <p:cNvGrpSpPr/>
            <p:nvPr/>
          </p:nvGrpSpPr>
          <p:grpSpPr>
            <a:xfrm>
              <a:off x="6951879" y="1497716"/>
              <a:ext cx="1458331" cy="1373542"/>
              <a:chOff x="6303642" y="1246093"/>
              <a:chExt cx="2465969" cy="2000310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6303642" y="1246093"/>
                <a:ext cx="2465969" cy="2000310"/>
              </a:xfrm>
              <a:prstGeom prst="ellipse">
                <a:avLst/>
              </a:prstGeom>
              <a:solidFill>
                <a:schemeClr val="bg1"/>
              </a:solidFill>
              <a:ln w="31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708997" y="1581579"/>
                <a:ext cx="1720186" cy="1271027"/>
              </a:xfrm>
              <a:prstGeom prst="rect">
                <a:avLst/>
              </a:prstGeom>
            </p:spPr>
          </p:pic>
        </p:grpSp>
      </p:grpSp>
      <p:grpSp>
        <p:nvGrpSpPr>
          <p:cNvPr id="8" name="Group 20"/>
          <p:cNvGrpSpPr/>
          <p:nvPr/>
        </p:nvGrpSpPr>
        <p:grpSpPr>
          <a:xfrm>
            <a:off x="1074469" y="2528434"/>
            <a:ext cx="4807878" cy="1400631"/>
            <a:chOff x="295750" y="2528434"/>
            <a:chExt cx="4807878" cy="1400631"/>
          </a:xfrm>
        </p:grpSpPr>
        <p:sp>
          <p:nvSpPr>
            <p:cNvPr id="20" name="TextBox 19"/>
            <p:cNvSpPr txBox="1"/>
            <p:nvPr/>
          </p:nvSpPr>
          <p:spPr>
            <a:xfrm>
              <a:off x="1653287" y="2961709"/>
              <a:ext cx="3450341" cy="569387"/>
            </a:xfrm>
            <a:prstGeom prst="rect">
              <a:avLst/>
            </a:prstGeom>
            <a:solidFill>
              <a:srgbClr val="D9D9D9">
                <a:alpha val="54000"/>
              </a:srgbClr>
            </a:solidFill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 smtClean="0">
                  <a:solidFill>
                    <a:srgbClr val="BFBFBF"/>
                  </a:solidFill>
                </a:rPr>
                <a:t>Connections</a:t>
              </a:r>
              <a:endParaRPr lang="en-US" sz="3100" dirty="0">
                <a:solidFill>
                  <a:srgbClr val="BFBFBF"/>
                </a:solidFill>
              </a:endParaRPr>
            </a:p>
          </p:txBody>
        </p:sp>
        <p:grpSp>
          <p:nvGrpSpPr>
            <p:cNvPr id="14" name="Group 16"/>
            <p:cNvGrpSpPr/>
            <p:nvPr/>
          </p:nvGrpSpPr>
          <p:grpSpPr>
            <a:xfrm>
              <a:off x="295750" y="2528434"/>
              <a:ext cx="1500635" cy="1400631"/>
              <a:chOff x="2425704" y="1428793"/>
              <a:chExt cx="2257854" cy="1771000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2425704" y="1428793"/>
                <a:ext cx="2257854" cy="1771000"/>
              </a:xfrm>
              <a:prstGeom prst="ellipse">
                <a:avLst/>
              </a:prstGeom>
              <a:solidFill>
                <a:schemeClr val="bg1"/>
              </a:solidFill>
              <a:ln w="317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rcRect t="20954" b="12472"/>
              <a:stretch>
                <a:fillRect/>
              </a:stretch>
            </p:blipFill>
            <p:spPr>
              <a:xfrm>
                <a:off x="2743725" y="1816818"/>
                <a:ext cx="1590706" cy="1062595"/>
              </a:xfrm>
              <a:prstGeom prst="rect">
                <a:avLst/>
              </a:prstGeom>
            </p:spPr>
          </p:pic>
        </p:grpSp>
      </p:grpSp>
      <p:grpSp>
        <p:nvGrpSpPr>
          <p:cNvPr id="15" name="Group 30"/>
          <p:cNvGrpSpPr/>
          <p:nvPr/>
        </p:nvGrpSpPr>
        <p:grpSpPr>
          <a:xfrm>
            <a:off x="1074469" y="4182087"/>
            <a:ext cx="4817110" cy="1453049"/>
            <a:chOff x="267516" y="4449295"/>
            <a:chExt cx="4817110" cy="1453049"/>
          </a:xfrm>
        </p:grpSpPr>
        <p:sp>
          <p:nvSpPr>
            <p:cNvPr id="29" name="TextBox 28"/>
            <p:cNvSpPr txBox="1"/>
            <p:nvPr/>
          </p:nvSpPr>
          <p:spPr>
            <a:xfrm>
              <a:off x="1653287" y="4876800"/>
              <a:ext cx="3431339" cy="569387"/>
            </a:xfrm>
            <a:prstGeom prst="rect">
              <a:avLst/>
            </a:prstGeom>
            <a:solidFill>
              <a:srgbClr val="D9D9D9">
                <a:alpha val="52000"/>
              </a:srgbClr>
            </a:solidFill>
            <a:ln w="38100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 smtClean="0">
                  <a:solidFill>
                    <a:srgbClr val="BFBFBF"/>
                  </a:solidFill>
                </a:rPr>
                <a:t>X-files</a:t>
              </a:r>
              <a:endParaRPr lang="en-US" sz="3100" dirty="0">
                <a:solidFill>
                  <a:srgbClr val="BFBFBF"/>
                </a:solidFill>
              </a:endParaRPr>
            </a:p>
          </p:txBody>
        </p:sp>
        <p:grpSp>
          <p:nvGrpSpPr>
            <p:cNvPr id="17" name="Group 13"/>
            <p:cNvGrpSpPr/>
            <p:nvPr/>
          </p:nvGrpSpPr>
          <p:grpSpPr>
            <a:xfrm>
              <a:off x="267516" y="4449295"/>
              <a:ext cx="1521095" cy="1453049"/>
              <a:chOff x="1143354" y="1246093"/>
              <a:chExt cx="2465969" cy="2000310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1143354" y="1246093"/>
                <a:ext cx="2465969" cy="2000310"/>
              </a:xfrm>
              <a:prstGeom prst="ellipse">
                <a:avLst/>
              </a:prstGeom>
              <a:solidFill>
                <a:schemeClr val="tx1"/>
              </a:solidFill>
              <a:ln w="317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36028" y="1581579"/>
                <a:ext cx="1697463" cy="1271027"/>
              </a:xfrm>
              <a:prstGeom prst="rect">
                <a:avLst/>
              </a:prstGeom>
            </p:spPr>
          </p:pic>
        </p:grpSp>
      </p:grpSp>
      <p:sp>
        <p:nvSpPr>
          <p:cNvPr id="10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2058781" y="100013"/>
            <a:ext cx="4677458" cy="757237"/>
          </a:xfrm>
          <a:gradFill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eaLnBrk="1" hangingPunct="1"/>
            <a:r>
              <a:rPr lang="en-US" sz="4900" dirty="0" smtClean="0">
                <a:solidFill>
                  <a:srgbClr val="F2F2F2"/>
                </a:solidFill>
              </a:rPr>
              <a:t>overview</a:t>
            </a:r>
            <a:endParaRPr lang="en-US" sz="4900" dirty="0">
              <a:solidFill>
                <a:srgbClr val="FFC000"/>
              </a:solidFill>
            </a:endParaRPr>
          </a:p>
        </p:txBody>
      </p:sp>
      <p:grpSp>
        <p:nvGrpSpPr>
          <p:cNvPr id="19" name="Group 32"/>
          <p:cNvGrpSpPr/>
          <p:nvPr/>
        </p:nvGrpSpPr>
        <p:grpSpPr>
          <a:xfrm>
            <a:off x="2627076" y="5059159"/>
            <a:ext cx="4696303" cy="1415157"/>
            <a:chOff x="3701927" y="5194765"/>
            <a:chExt cx="4696303" cy="1415157"/>
          </a:xfrm>
        </p:grpSpPr>
        <p:sp>
          <p:nvSpPr>
            <p:cNvPr id="32" name="TextBox 31"/>
            <p:cNvSpPr txBox="1"/>
            <p:nvPr/>
          </p:nvSpPr>
          <p:spPr>
            <a:xfrm>
              <a:off x="3701927" y="5635136"/>
              <a:ext cx="3237972" cy="569387"/>
            </a:xfrm>
            <a:prstGeom prst="rect">
              <a:avLst/>
            </a:prstGeom>
            <a:solidFill>
              <a:srgbClr val="D9D9D9">
                <a:alpha val="52000"/>
              </a:srgbClr>
            </a:solidFill>
            <a:ln w="38100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 smtClean="0">
                  <a:solidFill>
                    <a:srgbClr val="BFBFBF"/>
                  </a:solidFill>
                </a:rPr>
                <a:t>Future</a:t>
              </a:r>
              <a:endParaRPr lang="en-US" sz="3100" dirty="0">
                <a:solidFill>
                  <a:srgbClr val="BFBFBF"/>
                </a:solidFill>
              </a:endParaRPr>
            </a:p>
          </p:txBody>
        </p:sp>
        <p:grpSp>
          <p:nvGrpSpPr>
            <p:cNvPr id="21" name="Group 14"/>
            <p:cNvGrpSpPr/>
            <p:nvPr/>
          </p:nvGrpSpPr>
          <p:grpSpPr>
            <a:xfrm>
              <a:off x="6877135" y="5194765"/>
              <a:ext cx="1521095" cy="1415157"/>
              <a:chOff x="948084" y="1246093"/>
              <a:chExt cx="2465969" cy="2000310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948084" y="1246093"/>
                <a:ext cx="2465969" cy="2000310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/>
              <a:srcRect b="9946"/>
              <a:stretch>
                <a:fillRect/>
              </a:stretch>
            </p:blipFill>
            <p:spPr>
              <a:xfrm>
                <a:off x="1257742" y="1641489"/>
                <a:ext cx="1857150" cy="1099633"/>
              </a:xfrm>
              <a:prstGeom prst="rect">
                <a:avLst/>
              </a:prstGeom>
            </p:spPr>
          </p:pic>
        </p:grpSp>
      </p:grpSp>
      <p:sp>
        <p:nvSpPr>
          <p:cNvPr id="30" name="Oval 29"/>
          <p:cNvSpPr/>
          <p:nvPr/>
        </p:nvSpPr>
        <p:spPr>
          <a:xfrm>
            <a:off x="1082949" y="2534667"/>
            <a:ext cx="1500635" cy="1400631"/>
          </a:xfrm>
          <a:prstGeom prst="ellipse">
            <a:avLst/>
          </a:prstGeom>
          <a:solidFill>
            <a:srgbClr val="D9D9D9">
              <a:alpha val="47000"/>
            </a:srgbClr>
          </a:solidFill>
          <a:ln w="5715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074469" y="4206051"/>
            <a:ext cx="1500635" cy="1429085"/>
          </a:xfrm>
          <a:prstGeom prst="ellipse">
            <a:avLst/>
          </a:prstGeom>
          <a:solidFill>
            <a:schemeClr val="bg1">
              <a:lumMod val="85000"/>
              <a:alpha val="85000"/>
            </a:schemeClr>
          </a:solidFill>
          <a:ln w="5715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802284" y="5059159"/>
            <a:ext cx="1500635" cy="1429085"/>
          </a:xfrm>
          <a:prstGeom prst="ellipse">
            <a:avLst/>
          </a:prstGeom>
          <a:solidFill>
            <a:schemeClr val="bg1">
              <a:lumMod val="85000"/>
              <a:alpha val="85000"/>
            </a:schemeClr>
          </a:solidFill>
          <a:ln w="5715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865048" y="1662339"/>
            <a:ext cx="1500635" cy="1400631"/>
          </a:xfrm>
          <a:prstGeom prst="ellipse">
            <a:avLst/>
          </a:prstGeom>
          <a:solidFill>
            <a:srgbClr val="D9D9D9">
              <a:alpha val="47000"/>
            </a:srgbClr>
          </a:solidFill>
          <a:ln w="5715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743501" y="1254551"/>
            <a:ext cx="3066965" cy="569387"/>
          </a:xfrm>
          <a:prstGeom prst="rect">
            <a:avLst/>
          </a:prstGeom>
          <a:solidFill>
            <a:srgbClr val="D9D9D9">
              <a:alpha val="60000"/>
            </a:srgbClr>
          </a:solidFill>
          <a:ln w="3810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100" dirty="0" smtClean="0">
                <a:solidFill>
                  <a:srgbClr val="BFBFBF"/>
                </a:solidFill>
              </a:rPr>
              <a:t>introduction</a:t>
            </a:r>
            <a:endParaRPr lang="en-US" sz="3100" dirty="0">
              <a:solidFill>
                <a:srgbClr val="BFBFBF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2636717" y="3304861"/>
            <a:ext cx="4686662" cy="1452119"/>
            <a:chOff x="3654005" y="3424681"/>
            <a:chExt cx="4686662" cy="1452119"/>
          </a:xfrm>
        </p:grpSpPr>
        <p:sp>
          <p:nvSpPr>
            <p:cNvPr id="44" name="TextBox 43"/>
            <p:cNvSpPr txBox="1"/>
            <p:nvPr/>
          </p:nvSpPr>
          <p:spPr>
            <a:xfrm>
              <a:off x="3654005" y="3905101"/>
              <a:ext cx="3345793" cy="569387"/>
            </a:xfrm>
            <a:prstGeom prst="rect">
              <a:avLst/>
            </a:prstGeom>
            <a:solidFill>
              <a:srgbClr val="FFFD7E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 err="1" smtClean="0"/>
                <a:t>Skewness</a:t>
              </a:r>
              <a:endParaRPr lang="en-US" sz="3100" dirty="0"/>
            </a:p>
          </p:txBody>
        </p:sp>
        <p:grpSp>
          <p:nvGrpSpPr>
            <p:cNvPr id="45" name="Group 26"/>
            <p:cNvGrpSpPr/>
            <p:nvPr/>
          </p:nvGrpSpPr>
          <p:grpSpPr>
            <a:xfrm>
              <a:off x="6908867" y="3424681"/>
              <a:ext cx="1431800" cy="1452119"/>
              <a:chOff x="6777087" y="3424681"/>
              <a:chExt cx="1638954" cy="1581985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6777087" y="3424681"/>
                <a:ext cx="1638954" cy="1581985"/>
              </a:xfrm>
              <a:prstGeom prst="ellipse">
                <a:avLst/>
              </a:prstGeom>
              <a:solidFill>
                <a:schemeClr val="bg1"/>
              </a:solidFill>
              <a:ln w="571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6"/>
              <a:srcRect r="9406"/>
              <a:stretch>
                <a:fillRect/>
              </a:stretch>
            </p:blipFill>
            <p:spPr>
              <a:xfrm>
                <a:off x="7195194" y="3675686"/>
                <a:ext cx="917946" cy="1013249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2627076" y="1689428"/>
            <a:ext cx="4696303" cy="1373542"/>
            <a:chOff x="3713907" y="1497716"/>
            <a:chExt cx="4696303" cy="1373542"/>
          </a:xfrm>
        </p:grpSpPr>
        <p:sp>
          <p:nvSpPr>
            <p:cNvPr id="18" name="TextBox 17"/>
            <p:cNvSpPr txBox="1"/>
            <p:nvPr/>
          </p:nvSpPr>
          <p:spPr>
            <a:xfrm>
              <a:off x="3713907" y="1935083"/>
              <a:ext cx="3305375" cy="5693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 smtClean="0"/>
                <a:t>Triplets</a:t>
              </a:r>
              <a:endParaRPr lang="en-US" sz="3100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6951879" y="1497716"/>
              <a:ext cx="1458331" cy="1373542"/>
              <a:chOff x="6303642" y="1246093"/>
              <a:chExt cx="2465969" cy="2000310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6303642" y="1246093"/>
                <a:ext cx="2465969" cy="2000310"/>
              </a:xfrm>
              <a:prstGeom prst="ellipse">
                <a:avLst/>
              </a:prstGeom>
              <a:solidFill>
                <a:schemeClr val="bg1"/>
              </a:solidFill>
              <a:ln w="571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708997" y="1581579"/>
                <a:ext cx="1720186" cy="1271027"/>
              </a:xfrm>
              <a:prstGeom prst="rect">
                <a:avLst/>
              </a:prstGeom>
            </p:spPr>
          </p:pic>
        </p:grpSp>
      </p:grpSp>
      <p:grpSp>
        <p:nvGrpSpPr>
          <p:cNvPr id="21" name="Group 20"/>
          <p:cNvGrpSpPr/>
          <p:nvPr/>
        </p:nvGrpSpPr>
        <p:grpSpPr>
          <a:xfrm>
            <a:off x="1074469" y="2528434"/>
            <a:ext cx="4807878" cy="1400631"/>
            <a:chOff x="295750" y="2528434"/>
            <a:chExt cx="4807878" cy="1400631"/>
          </a:xfrm>
        </p:grpSpPr>
        <p:sp>
          <p:nvSpPr>
            <p:cNvPr id="20" name="TextBox 19"/>
            <p:cNvSpPr txBox="1"/>
            <p:nvPr/>
          </p:nvSpPr>
          <p:spPr>
            <a:xfrm>
              <a:off x="1653287" y="2961709"/>
              <a:ext cx="3450341" cy="569387"/>
            </a:xfrm>
            <a:prstGeom prst="rect">
              <a:avLst/>
            </a:prstGeom>
            <a:solidFill>
              <a:srgbClr val="7DD552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 smtClean="0"/>
                <a:t>Connections</a:t>
              </a:r>
              <a:endParaRPr lang="en-US" sz="3100" dirty="0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95750" y="2528434"/>
              <a:ext cx="1500635" cy="1400631"/>
              <a:chOff x="2425704" y="1428793"/>
              <a:chExt cx="2257854" cy="1771000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2425704" y="1428793"/>
                <a:ext cx="2257854" cy="1771000"/>
              </a:xfrm>
              <a:prstGeom prst="ellipse">
                <a:avLst/>
              </a:prstGeom>
              <a:solidFill>
                <a:schemeClr val="bg1"/>
              </a:solidFill>
              <a:ln w="571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rcRect t="20954" b="12472"/>
              <a:stretch>
                <a:fillRect/>
              </a:stretch>
            </p:blipFill>
            <p:spPr>
              <a:xfrm>
                <a:off x="2743725" y="1816818"/>
                <a:ext cx="1590706" cy="1062595"/>
              </a:xfrm>
              <a:prstGeom prst="rect">
                <a:avLst/>
              </a:prstGeom>
            </p:spPr>
          </p:pic>
        </p:grpSp>
      </p:grpSp>
      <p:grpSp>
        <p:nvGrpSpPr>
          <p:cNvPr id="31" name="Group 30"/>
          <p:cNvGrpSpPr/>
          <p:nvPr/>
        </p:nvGrpSpPr>
        <p:grpSpPr>
          <a:xfrm>
            <a:off x="1074469" y="4182087"/>
            <a:ext cx="4817110" cy="1453049"/>
            <a:chOff x="267516" y="4449295"/>
            <a:chExt cx="4817110" cy="1453049"/>
          </a:xfrm>
        </p:grpSpPr>
        <p:sp>
          <p:nvSpPr>
            <p:cNvPr id="29" name="TextBox 28"/>
            <p:cNvSpPr txBox="1"/>
            <p:nvPr/>
          </p:nvSpPr>
          <p:spPr>
            <a:xfrm>
              <a:off x="1653287" y="4876800"/>
              <a:ext cx="3431339" cy="569387"/>
            </a:xfrm>
            <a:prstGeom prst="rect">
              <a:avLst/>
            </a:prstGeom>
            <a:solidFill>
              <a:srgbClr val="FF6600">
                <a:alpha val="52000"/>
              </a:srgbClr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 smtClean="0"/>
                <a:t>X-files</a:t>
              </a:r>
              <a:endParaRPr lang="en-US" sz="3100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267516" y="4449295"/>
              <a:ext cx="1521095" cy="1453049"/>
              <a:chOff x="1143354" y="1246093"/>
              <a:chExt cx="2465969" cy="2000310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1143354" y="1246093"/>
                <a:ext cx="2465969" cy="2000310"/>
              </a:xfrm>
              <a:prstGeom prst="ellipse">
                <a:avLst/>
              </a:prstGeom>
              <a:solidFill>
                <a:schemeClr val="tx1"/>
              </a:solidFill>
              <a:ln w="5715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36028" y="1581579"/>
                <a:ext cx="1697463" cy="1271027"/>
              </a:xfrm>
              <a:prstGeom prst="rect">
                <a:avLst/>
              </a:prstGeom>
            </p:spPr>
          </p:pic>
        </p:grpSp>
      </p:grpSp>
      <p:sp>
        <p:nvSpPr>
          <p:cNvPr id="10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2058781" y="100013"/>
            <a:ext cx="4677458" cy="757237"/>
          </a:xfrm>
          <a:gradFill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eaLnBrk="1" hangingPunct="1"/>
            <a:r>
              <a:rPr lang="en-US" sz="4900" dirty="0" smtClean="0">
                <a:solidFill>
                  <a:srgbClr val="F2F2F2"/>
                </a:solidFill>
              </a:rPr>
              <a:t>overview</a:t>
            </a:r>
            <a:endParaRPr lang="en-US" sz="4900" dirty="0">
              <a:solidFill>
                <a:srgbClr val="FFC00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627076" y="5059159"/>
            <a:ext cx="4696303" cy="1415157"/>
            <a:chOff x="3701927" y="5194765"/>
            <a:chExt cx="4696303" cy="1415157"/>
          </a:xfrm>
        </p:grpSpPr>
        <p:sp>
          <p:nvSpPr>
            <p:cNvPr id="32" name="TextBox 31"/>
            <p:cNvSpPr txBox="1"/>
            <p:nvPr/>
          </p:nvSpPr>
          <p:spPr>
            <a:xfrm>
              <a:off x="3701927" y="5635136"/>
              <a:ext cx="3237972" cy="569387"/>
            </a:xfrm>
            <a:prstGeom prst="rect">
              <a:avLst/>
            </a:prstGeom>
            <a:solidFill>
              <a:srgbClr val="FF0000">
                <a:alpha val="52000"/>
              </a:srgbClr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 smtClean="0"/>
                <a:t>Future</a:t>
              </a:r>
              <a:endParaRPr lang="en-US" sz="3100" dirty="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6877135" y="5194765"/>
              <a:ext cx="1521095" cy="1415157"/>
              <a:chOff x="948084" y="1246093"/>
              <a:chExt cx="2465969" cy="2000310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948084" y="1246093"/>
                <a:ext cx="2465969" cy="2000310"/>
              </a:xfrm>
              <a:prstGeom prst="ellipse">
                <a:avLst/>
              </a:prstGeom>
              <a:solidFill>
                <a:srgbClr val="000000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/>
              <a:srcRect b="9946"/>
              <a:stretch>
                <a:fillRect/>
              </a:stretch>
            </p:blipFill>
            <p:spPr>
              <a:xfrm>
                <a:off x="1257742" y="1641489"/>
                <a:ext cx="1857150" cy="1099633"/>
              </a:xfrm>
              <a:prstGeom prst="rect">
                <a:avLst/>
              </a:prstGeom>
            </p:spPr>
          </p:pic>
        </p:grpSp>
      </p:grpSp>
      <p:grpSp>
        <p:nvGrpSpPr>
          <p:cNvPr id="30" name="Group 29"/>
          <p:cNvGrpSpPr/>
          <p:nvPr/>
        </p:nvGrpSpPr>
        <p:grpSpPr>
          <a:xfrm>
            <a:off x="2636717" y="3304861"/>
            <a:ext cx="4686662" cy="1452119"/>
            <a:chOff x="3654005" y="3424681"/>
            <a:chExt cx="4686662" cy="1452119"/>
          </a:xfrm>
        </p:grpSpPr>
        <p:sp>
          <p:nvSpPr>
            <p:cNvPr id="23" name="TextBox 22"/>
            <p:cNvSpPr txBox="1"/>
            <p:nvPr/>
          </p:nvSpPr>
          <p:spPr>
            <a:xfrm>
              <a:off x="3654005" y="3905101"/>
              <a:ext cx="3345793" cy="569387"/>
            </a:xfrm>
            <a:prstGeom prst="rect">
              <a:avLst/>
            </a:prstGeom>
            <a:solidFill>
              <a:srgbClr val="FFFD7E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 err="1" smtClean="0"/>
                <a:t>Skewness</a:t>
              </a:r>
              <a:endParaRPr lang="en-US" sz="3100" dirty="0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6908867" y="3424681"/>
              <a:ext cx="1431800" cy="1452119"/>
              <a:chOff x="6777087" y="3424681"/>
              <a:chExt cx="1638954" cy="1581985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6777087" y="3424681"/>
                <a:ext cx="1638954" cy="1581985"/>
              </a:xfrm>
              <a:prstGeom prst="ellipse">
                <a:avLst/>
              </a:prstGeom>
              <a:solidFill>
                <a:schemeClr val="bg1"/>
              </a:solidFill>
              <a:ln w="571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6"/>
              <a:srcRect r="9406"/>
              <a:stretch>
                <a:fillRect/>
              </a:stretch>
            </p:blipFill>
            <p:spPr>
              <a:xfrm>
                <a:off x="7195194" y="3675686"/>
                <a:ext cx="917946" cy="1013249"/>
              </a:xfrm>
              <a:prstGeom prst="rect">
                <a:avLst/>
              </a:prstGeom>
            </p:spPr>
          </p:pic>
        </p:grpSp>
      </p:grpSp>
      <p:sp>
        <p:nvSpPr>
          <p:cNvPr id="34" name="TextBox 33"/>
          <p:cNvSpPr txBox="1"/>
          <p:nvPr/>
        </p:nvSpPr>
        <p:spPr>
          <a:xfrm>
            <a:off x="2743501" y="1254551"/>
            <a:ext cx="3066965" cy="569387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100" dirty="0" smtClean="0"/>
              <a:t>introduction</a:t>
            </a:r>
            <a:endParaRPr lang="en-US" sz="3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22511" y="123977"/>
            <a:ext cx="7408970" cy="757237"/>
          </a:xfrm>
          <a:prstGeom prst="rect">
            <a:avLst/>
          </a:prstGeom>
          <a:gradFill>
            <a:gsLst>
              <a:gs pos="0">
                <a:srgbClr val="FFDC1A"/>
              </a:gs>
              <a:gs pos="100000">
                <a:srgbClr val="FFFD7E"/>
              </a:gs>
            </a:gsLst>
          </a:gradFill>
          <a:ln>
            <a:solidFill>
              <a:srgbClr val="FFDC1A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4000" b="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 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Niño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</a:rPr>
              <a:t>Skewness</a:t>
            </a:r>
            <a:endParaRPr lang="en-US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880849" y="131191"/>
            <a:ext cx="1066539" cy="971122"/>
            <a:chOff x="5891579" y="3304861"/>
            <a:chExt cx="1431800" cy="1452119"/>
          </a:xfrm>
        </p:grpSpPr>
        <p:sp>
          <p:nvSpPr>
            <p:cNvPr id="7" name="Oval 6"/>
            <p:cNvSpPr/>
            <p:nvPr/>
          </p:nvSpPr>
          <p:spPr>
            <a:xfrm>
              <a:off x="5891579" y="3304861"/>
              <a:ext cx="1431800" cy="1452119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rcRect r="9406"/>
            <a:stretch>
              <a:fillRect/>
            </a:stretch>
          </p:blipFill>
          <p:spPr>
            <a:xfrm>
              <a:off x="6256840" y="3535261"/>
              <a:ext cx="801923" cy="930071"/>
            </a:xfrm>
            <a:prstGeom prst="rect">
              <a:avLst/>
            </a:prstGeom>
          </p:spPr>
        </p:pic>
      </p:grpSp>
      <p:pic>
        <p:nvPicPr>
          <p:cNvPr id="11" name="Picture 10" descr="elnino.timeseries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115416" y="1125701"/>
            <a:ext cx="6516065" cy="22770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8259" y="3546570"/>
            <a:ext cx="4023109" cy="30186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22511" y="123977"/>
            <a:ext cx="7408970" cy="757237"/>
          </a:xfrm>
          <a:prstGeom prst="rect">
            <a:avLst/>
          </a:prstGeom>
          <a:gradFill>
            <a:gsLst>
              <a:gs pos="0">
                <a:srgbClr val="FFDC1A"/>
              </a:gs>
              <a:gs pos="100000">
                <a:srgbClr val="FFFD7E"/>
              </a:gs>
            </a:gsLst>
          </a:gradFill>
          <a:ln>
            <a:solidFill>
              <a:srgbClr val="FFDC1A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ENSO linear recharge oscillator </a:t>
            </a:r>
            <a:endParaRPr kumimoji="0" lang="en-US" sz="4000" b="0" i="0" u="none" strike="noStrike" kern="1200" cap="none" spc="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664" y="1102313"/>
            <a:ext cx="4286718" cy="2467683"/>
          </a:xfrm>
          <a:prstGeom prst="rect">
            <a:avLst/>
          </a:prstGeom>
        </p:spPr>
      </p:pic>
      <p:grpSp>
        <p:nvGrpSpPr>
          <p:cNvPr id="2" name="Group 8"/>
          <p:cNvGrpSpPr/>
          <p:nvPr/>
        </p:nvGrpSpPr>
        <p:grpSpPr>
          <a:xfrm>
            <a:off x="7880849" y="131191"/>
            <a:ext cx="1066539" cy="971122"/>
            <a:chOff x="5891579" y="3304861"/>
            <a:chExt cx="1431800" cy="1452119"/>
          </a:xfrm>
        </p:grpSpPr>
        <p:sp>
          <p:nvSpPr>
            <p:cNvPr id="7" name="Oval 6"/>
            <p:cNvSpPr/>
            <p:nvPr/>
          </p:nvSpPr>
          <p:spPr>
            <a:xfrm>
              <a:off x="5891579" y="3304861"/>
              <a:ext cx="1431800" cy="1452119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rcRect r="9406"/>
            <a:stretch>
              <a:fillRect/>
            </a:stretch>
          </p:blipFill>
          <p:spPr>
            <a:xfrm>
              <a:off x="6256840" y="3535261"/>
              <a:ext cx="801923" cy="930071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99" y="4612937"/>
            <a:ext cx="3795524" cy="15452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469" y="3752506"/>
            <a:ext cx="3681809" cy="27750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158778" y="6158232"/>
            <a:ext cx="1094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[Jin 1997]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22511" y="123977"/>
            <a:ext cx="7408970" cy="757237"/>
          </a:xfrm>
          <a:prstGeom prst="rect">
            <a:avLst/>
          </a:prstGeom>
          <a:gradFill>
            <a:gsLst>
              <a:gs pos="0">
                <a:srgbClr val="FFDC1A"/>
              </a:gs>
              <a:gs pos="100000">
                <a:srgbClr val="FFFD7E"/>
              </a:gs>
            </a:gsLst>
          </a:gradFill>
          <a:ln>
            <a:solidFill>
              <a:srgbClr val="FFDC1A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ECHAM5 -recharge oscillator </a:t>
            </a:r>
            <a:endParaRPr kumimoji="0" lang="en-US" sz="4000" b="0" i="0" u="none" strike="noStrike" kern="1200" cap="none" spc="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664" y="1102313"/>
            <a:ext cx="4286718" cy="2467683"/>
          </a:xfrm>
          <a:prstGeom prst="rect">
            <a:avLst/>
          </a:prstGeom>
        </p:spPr>
      </p:pic>
      <p:grpSp>
        <p:nvGrpSpPr>
          <p:cNvPr id="2" name="Group 8"/>
          <p:cNvGrpSpPr/>
          <p:nvPr/>
        </p:nvGrpSpPr>
        <p:grpSpPr>
          <a:xfrm>
            <a:off x="7880849" y="131191"/>
            <a:ext cx="1066539" cy="971122"/>
            <a:chOff x="5891579" y="3304861"/>
            <a:chExt cx="1431800" cy="1452119"/>
          </a:xfrm>
        </p:grpSpPr>
        <p:sp>
          <p:nvSpPr>
            <p:cNvPr id="7" name="Oval 6"/>
            <p:cNvSpPr/>
            <p:nvPr/>
          </p:nvSpPr>
          <p:spPr>
            <a:xfrm>
              <a:off x="5891579" y="3304861"/>
              <a:ext cx="1431800" cy="1452119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rcRect r="9406"/>
            <a:stretch>
              <a:fillRect/>
            </a:stretch>
          </p:blipFill>
          <p:spPr>
            <a:xfrm>
              <a:off x="6256840" y="3535261"/>
              <a:ext cx="801923" cy="93007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70233" y="4615217"/>
            <a:ext cx="4409718" cy="1495216"/>
            <a:chOff x="1011033" y="4306992"/>
            <a:chExt cx="4409718" cy="149521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1033" y="4306992"/>
              <a:ext cx="4409718" cy="149521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rcRect l="88813" t="51370"/>
            <a:stretch>
              <a:fillRect/>
            </a:stretch>
          </p:blipFill>
          <p:spPr>
            <a:xfrm>
              <a:off x="4586629" y="5067214"/>
              <a:ext cx="493322" cy="727117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1831" y="3706614"/>
            <a:ext cx="3675999" cy="2765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22511" y="123977"/>
            <a:ext cx="7408970" cy="757237"/>
          </a:xfrm>
          <a:prstGeom prst="rect">
            <a:avLst/>
          </a:prstGeom>
          <a:gradFill>
            <a:gsLst>
              <a:gs pos="0">
                <a:srgbClr val="FFDC1A"/>
              </a:gs>
              <a:gs pos="100000">
                <a:srgbClr val="FFFD7E"/>
              </a:gs>
            </a:gsLst>
          </a:gradFill>
          <a:ln>
            <a:solidFill>
              <a:srgbClr val="FFDC1A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ECHAM5 -recharge oscillator </a:t>
            </a:r>
            <a:endParaRPr kumimoji="0" lang="en-US" sz="4000" b="0" i="0" u="none" strike="noStrike" kern="1200" cap="none" spc="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664" y="1102313"/>
            <a:ext cx="4286718" cy="2467683"/>
          </a:xfrm>
          <a:prstGeom prst="rect">
            <a:avLst/>
          </a:prstGeom>
        </p:spPr>
      </p:pic>
      <p:grpSp>
        <p:nvGrpSpPr>
          <p:cNvPr id="2" name="Group 8"/>
          <p:cNvGrpSpPr/>
          <p:nvPr/>
        </p:nvGrpSpPr>
        <p:grpSpPr>
          <a:xfrm>
            <a:off x="7880849" y="131191"/>
            <a:ext cx="1066539" cy="971122"/>
            <a:chOff x="5891579" y="3304861"/>
            <a:chExt cx="1431800" cy="1452119"/>
          </a:xfrm>
        </p:grpSpPr>
        <p:sp>
          <p:nvSpPr>
            <p:cNvPr id="7" name="Oval 6"/>
            <p:cNvSpPr/>
            <p:nvPr/>
          </p:nvSpPr>
          <p:spPr>
            <a:xfrm>
              <a:off x="5891579" y="3304861"/>
              <a:ext cx="1431800" cy="1452119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rcRect r="9406"/>
            <a:stretch>
              <a:fillRect/>
            </a:stretch>
          </p:blipFill>
          <p:spPr>
            <a:xfrm>
              <a:off x="6256840" y="3535261"/>
              <a:ext cx="801923" cy="930071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831" y="3706614"/>
            <a:ext cx="3675999" cy="27656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251" y="3664605"/>
            <a:ext cx="3773809" cy="2831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602" y="1239315"/>
            <a:ext cx="5858390" cy="5269368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22511" y="123977"/>
            <a:ext cx="7408970" cy="757237"/>
          </a:xfrm>
          <a:prstGeom prst="rect">
            <a:avLst/>
          </a:prstGeom>
          <a:gradFill>
            <a:gsLst>
              <a:gs pos="0">
                <a:srgbClr val="FFDC1A"/>
              </a:gs>
              <a:gs pos="100000">
                <a:srgbClr val="FFFD7E"/>
              </a:gs>
            </a:gsLst>
          </a:gradFill>
          <a:ln>
            <a:solidFill>
              <a:srgbClr val="FFDC1A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Non-linear</a:t>
            </a:r>
            <a:r>
              <a:rPr kumimoji="0" lang="en-US" sz="4000" b="0" i="0" u="none" strike="noStrike" kern="1200" cap="none" spc="0" normalizeH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zonal wind response</a:t>
            </a:r>
            <a:endParaRPr kumimoji="0" lang="en-US" sz="4000" b="0" i="0" u="none" strike="noStrike" kern="1200" cap="none" spc="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Group 8"/>
          <p:cNvGrpSpPr/>
          <p:nvPr/>
        </p:nvGrpSpPr>
        <p:grpSpPr>
          <a:xfrm>
            <a:off x="7880849" y="131191"/>
            <a:ext cx="1066539" cy="971122"/>
            <a:chOff x="5891579" y="3304861"/>
            <a:chExt cx="1431800" cy="1452119"/>
          </a:xfrm>
        </p:grpSpPr>
        <p:sp>
          <p:nvSpPr>
            <p:cNvPr id="8" name="Oval 7"/>
            <p:cNvSpPr/>
            <p:nvPr/>
          </p:nvSpPr>
          <p:spPr>
            <a:xfrm>
              <a:off x="5891579" y="3304861"/>
              <a:ext cx="1431800" cy="1452119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rcRect r="9406"/>
            <a:stretch>
              <a:fillRect/>
            </a:stretch>
          </p:blipFill>
          <p:spPr>
            <a:xfrm>
              <a:off x="6256840" y="3535261"/>
              <a:ext cx="801923" cy="93007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520" y="1523066"/>
            <a:ext cx="6421436" cy="4323982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22511" y="123977"/>
            <a:ext cx="7408970" cy="757237"/>
          </a:xfrm>
          <a:prstGeom prst="rect">
            <a:avLst/>
          </a:prstGeom>
          <a:gradFill>
            <a:gsLst>
              <a:gs pos="0">
                <a:srgbClr val="FFDC1A"/>
              </a:gs>
              <a:gs pos="100000">
                <a:srgbClr val="FFFD7E"/>
              </a:gs>
            </a:gsLst>
          </a:gradFill>
          <a:ln>
            <a:solidFill>
              <a:srgbClr val="FFDC1A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Non-linear</a:t>
            </a:r>
            <a:r>
              <a:rPr kumimoji="0" lang="en-US" sz="4000" b="0" i="0" u="none" strike="noStrike" kern="1200" cap="none" spc="0" normalizeH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SST-zonal wind stress coupling</a:t>
            </a:r>
            <a:endParaRPr kumimoji="0" lang="en-US" sz="4000" b="0" i="0" u="none" strike="noStrike" kern="1200" cap="none" spc="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6" name="Group 8"/>
          <p:cNvGrpSpPr/>
          <p:nvPr/>
        </p:nvGrpSpPr>
        <p:grpSpPr>
          <a:xfrm>
            <a:off x="7880849" y="131191"/>
            <a:ext cx="1066539" cy="971122"/>
            <a:chOff x="5891579" y="3304861"/>
            <a:chExt cx="1431800" cy="1452119"/>
          </a:xfrm>
        </p:grpSpPr>
        <p:sp>
          <p:nvSpPr>
            <p:cNvPr id="7" name="Oval 6"/>
            <p:cNvSpPr/>
            <p:nvPr/>
          </p:nvSpPr>
          <p:spPr>
            <a:xfrm>
              <a:off x="5891579" y="3304861"/>
              <a:ext cx="1431800" cy="1452119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rcRect r="9406"/>
            <a:stretch>
              <a:fillRect/>
            </a:stretch>
          </p:blipFill>
          <p:spPr>
            <a:xfrm>
              <a:off x="6256840" y="3535261"/>
              <a:ext cx="801923" cy="93007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797" y="3534590"/>
            <a:ext cx="4481897" cy="319910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38150" y="1018768"/>
            <a:ext cx="7761579" cy="2372045"/>
            <a:chOff x="438150" y="874984"/>
            <a:chExt cx="7761579" cy="283163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3730" y="916993"/>
              <a:ext cx="3675999" cy="276565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150" y="874984"/>
              <a:ext cx="3773809" cy="2831630"/>
            </a:xfrm>
            <a:prstGeom prst="rect">
              <a:avLst/>
            </a:prstGeom>
          </p:spPr>
        </p:pic>
      </p:grp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22511" y="123977"/>
            <a:ext cx="7408970" cy="757237"/>
          </a:xfrm>
          <a:prstGeom prst="rect">
            <a:avLst/>
          </a:prstGeom>
          <a:gradFill>
            <a:gsLst>
              <a:gs pos="0">
                <a:srgbClr val="FFDC1A"/>
              </a:gs>
              <a:gs pos="100000">
                <a:srgbClr val="FFFD7E"/>
              </a:gs>
            </a:gsLst>
          </a:gradFill>
          <a:ln>
            <a:solidFill>
              <a:srgbClr val="FFDC1A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Non-linear</a:t>
            </a:r>
            <a:r>
              <a:rPr kumimoji="0" lang="en-US" sz="4000" b="0" i="0" u="none" strike="noStrike" kern="1200" cap="none" spc="0" normalizeH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recharge-oscillator model</a:t>
            </a:r>
            <a:endParaRPr kumimoji="0" lang="en-US" sz="4000" b="0" i="0" u="none" strike="noStrike" kern="1200" cap="none" spc="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880849" y="131191"/>
            <a:ext cx="1066539" cy="971122"/>
            <a:chOff x="5891579" y="3304861"/>
            <a:chExt cx="1431800" cy="1452119"/>
          </a:xfrm>
        </p:grpSpPr>
        <p:sp>
          <p:nvSpPr>
            <p:cNvPr id="10" name="Oval 9"/>
            <p:cNvSpPr/>
            <p:nvPr/>
          </p:nvSpPr>
          <p:spPr>
            <a:xfrm>
              <a:off x="5891579" y="3304861"/>
              <a:ext cx="1431800" cy="1452119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rcRect r="9406"/>
            <a:stretch>
              <a:fillRect/>
            </a:stretch>
          </p:blipFill>
          <p:spPr>
            <a:xfrm>
              <a:off x="6256840" y="3535261"/>
              <a:ext cx="801923" cy="93007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/>
          <p:nvPr/>
        </p:nvGrpSpPr>
        <p:grpSpPr>
          <a:xfrm>
            <a:off x="2627076" y="1689428"/>
            <a:ext cx="4696303" cy="1373542"/>
            <a:chOff x="3713907" y="1497716"/>
            <a:chExt cx="4696303" cy="1373542"/>
          </a:xfrm>
        </p:grpSpPr>
        <p:sp>
          <p:nvSpPr>
            <p:cNvPr id="18" name="TextBox 17"/>
            <p:cNvSpPr txBox="1"/>
            <p:nvPr/>
          </p:nvSpPr>
          <p:spPr>
            <a:xfrm>
              <a:off x="3713907" y="1935083"/>
              <a:ext cx="3305375" cy="569387"/>
            </a:xfrm>
            <a:prstGeom prst="rect">
              <a:avLst/>
            </a:prstGeom>
            <a:solidFill>
              <a:srgbClr val="D9D9D9">
                <a:alpha val="60000"/>
              </a:srgbClr>
            </a:solidFill>
            <a:ln w="38100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 smtClean="0">
                  <a:solidFill>
                    <a:srgbClr val="BFBFBF"/>
                  </a:solidFill>
                </a:rPr>
                <a:t>Triplets</a:t>
              </a:r>
              <a:endParaRPr lang="en-US" sz="3100" dirty="0">
                <a:solidFill>
                  <a:srgbClr val="BFBFBF"/>
                </a:solidFill>
              </a:endParaRPr>
            </a:p>
          </p:txBody>
        </p:sp>
        <p:grpSp>
          <p:nvGrpSpPr>
            <p:cNvPr id="3" name="Group 18"/>
            <p:cNvGrpSpPr/>
            <p:nvPr/>
          </p:nvGrpSpPr>
          <p:grpSpPr>
            <a:xfrm>
              <a:off x="6951879" y="1497716"/>
              <a:ext cx="1458331" cy="1373542"/>
              <a:chOff x="6303642" y="1246093"/>
              <a:chExt cx="2465969" cy="2000310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6303642" y="1246093"/>
                <a:ext cx="2465969" cy="2000310"/>
              </a:xfrm>
              <a:prstGeom prst="ellipse">
                <a:avLst/>
              </a:prstGeom>
              <a:solidFill>
                <a:schemeClr val="bg1"/>
              </a:solidFill>
              <a:ln w="31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708997" y="1581579"/>
                <a:ext cx="1720186" cy="1271027"/>
              </a:xfrm>
              <a:prstGeom prst="rect">
                <a:avLst/>
              </a:prstGeom>
            </p:spPr>
          </p:pic>
        </p:grpSp>
      </p:grpSp>
      <p:grpSp>
        <p:nvGrpSpPr>
          <p:cNvPr id="8" name="Group 20"/>
          <p:cNvGrpSpPr/>
          <p:nvPr/>
        </p:nvGrpSpPr>
        <p:grpSpPr>
          <a:xfrm>
            <a:off x="1074469" y="2528434"/>
            <a:ext cx="4807878" cy="1400631"/>
            <a:chOff x="295750" y="2528434"/>
            <a:chExt cx="4807878" cy="1400631"/>
          </a:xfrm>
        </p:grpSpPr>
        <p:sp>
          <p:nvSpPr>
            <p:cNvPr id="20" name="TextBox 19"/>
            <p:cNvSpPr txBox="1"/>
            <p:nvPr/>
          </p:nvSpPr>
          <p:spPr>
            <a:xfrm>
              <a:off x="1653287" y="2961709"/>
              <a:ext cx="3450341" cy="569387"/>
            </a:xfrm>
            <a:prstGeom prst="rect">
              <a:avLst/>
            </a:prstGeom>
            <a:solidFill>
              <a:srgbClr val="D9D9D9">
                <a:alpha val="54000"/>
              </a:srgbClr>
            </a:solidFill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 smtClean="0">
                  <a:solidFill>
                    <a:srgbClr val="BFBFBF"/>
                  </a:solidFill>
                </a:rPr>
                <a:t>Connections</a:t>
              </a:r>
              <a:endParaRPr lang="en-US" sz="3100" dirty="0">
                <a:solidFill>
                  <a:srgbClr val="BFBFBF"/>
                </a:solidFill>
              </a:endParaRPr>
            </a:p>
          </p:txBody>
        </p:sp>
        <p:grpSp>
          <p:nvGrpSpPr>
            <p:cNvPr id="14" name="Group 16"/>
            <p:cNvGrpSpPr/>
            <p:nvPr/>
          </p:nvGrpSpPr>
          <p:grpSpPr>
            <a:xfrm>
              <a:off x="295750" y="2528434"/>
              <a:ext cx="1500635" cy="1400631"/>
              <a:chOff x="2425704" y="1428793"/>
              <a:chExt cx="2257854" cy="1771000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2425704" y="1428793"/>
                <a:ext cx="2257854" cy="1771000"/>
              </a:xfrm>
              <a:prstGeom prst="ellipse">
                <a:avLst/>
              </a:prstGeom>
              <a:solidFill>
                <a:schemeClr val="bg1"/>
              </a:solidFill>
              <a:ln w="317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rcRect t="20954" b="12472"/>
              <a:stretch>
                <a:fillRect/>
              </a:stretch>
            </p:blipFill>
            <p:spPr>
              <a:xfrm>
                <a:off x="2743725" y="1816818"/>
                <a:ext cx="1590706" cy="1062595"/>
              </a:xfrm>
              <a:prstGeom prst="rect">
                <a:avLst/>
              </a:prstGeom>
            </p:spPr>
          </p:pic>
        </p:grpSp>
      </p:grpSp>
      <p:sp>
        <p:nvSpPr>
          <p:cNvPr id="10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2058781" y="100013"/>
            <a:ext cx="4677458" cy="757237"/>
          </a:xfrm>
          <a:gradFill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eaLnBrk="1" hangingPunct="1"/>
            <a:r>
              <a:rPr lang="en-US" sz="4900" dirty="0" smtClean="0">
                <a:solidFill>
                  <a:srgbClr val="F2F2F2"/>
                </a:solidFill>
              </a:rPr>
              <a:t>overview</a:t>
            </a:r>
            <a:endParaRPr lang="en-US" sz="4900" dirty="0">
              <a:solidFill>
                <a:srgbClr val="FFC000"/>
              </a:solidFill>
            </a:endParaRPr>
          </a:p>
        </p:txBody>
      </p:sp>
      <p:grpSp>
        <p:nvGrpSpPr>
          <p:cNvPr id="19" name="Group 32"/>
          <p:cNvGrpSpPr/>
          <p:nvPr/>
        </p:nvGrpSpPr>
        <p:grpSpPr>
          <a:xfrm>
            <a:off x="2627076" y="5059159"/>
            <a:ext cx="4696303" cy="1415157"/>
            <a:chOff x="3701927" y="5194765"/>
            <a:chExt cx="4696303" cy="1415157"/>
          </a:xfrm>
        </p:grpSpPr>
        <p:sp>
          <p:nvSpPr>
            <p:cNvPr id="32" name="TextBox 31"/>
            <p:cNvSpPr txBox="1"/>
            <p:nvPr/>
          </p:nvSpPr>
          <p:spPr>
            <a:xfrm>
              <a:off x="3701927" y="5635136"/>
              <a:ext cx="3237972" cy="569387"/>
            </a:xfrm>
            <a:prstGeom prst="rect">
              <a:avLst/>
            </a:prstGeom>
            <a:solidFill>
              <a:srgbClr val="D9D9D9">
                <a:alpha val="52000"/>
              </a:srgbClr>
            </a:solidFill>
            <a:ln w="38100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 smtClean="0">
                  <a:solidFill>
                    <a:srgbClr val="BFBFBF"/>
                  </a:solidFill>
                </a:rPr>
                <a:t>Future</a:t>
              </a:r>
              <a:endParaRPr lang="en-US" sz="3100" dirty="0">
                <a:solidFill>
                  <a:srgbClr val="BFBFBF"/>
                </a:solidFill>
              </a:endParaRPr>
            </a:p>
          </p:txBody>
        </p:sp>
        <p:grpSp>
          <p:nvGrpSpPr>
            <p:cNvPr id="21" name="Group 14"/>
            <p:cNvGrpSpPr/>
            <p:nvPr/>
          </p:nvGrpSpPr>
          <p:grpSpPr>
            <a:xfrm>
              <a:off x="6877135" y="5194765"/>
              <a:ext cx="1521095" cy="1415157"/>
              <a:chOff x="948084" y="1246093"/>
              <a:chExt cx="2465969" cy="2000310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948084" y="1246093"/>
                <a:ext cx="2465969" cy="2000310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/>
              <a:srcRect b="9946"/>
              <a:stretch>
                <a:fillRect/>
              </a:stretch>
            </p:blipFill>
            <p:spPr>
              <a:xfrm>
                <a:off x="1257742" y="1641489"/>
                <a:ext cx="1857150" cy="1099633"/>
              </a:xfrm>
              <a:prstGeom prst="rect">
                <a:avLst/>
              </a:prstGeom>
            </p:spPr>
          </p:pic>
        </p:grpSp>
      </p:grpSp>
      <p:grpSp>
        <p:nvGrpSpPr>
          <p:cNvPr id="22" name="Group 29"/>
          <p:cNvGrpSpPr/>
          <p:nvPr/>
        </p:nvGrpSpPr>
        <p:grpSpPr>
          <a:xfrm>
            <a:off x="2636717" y="3304861"/>
            <a:ext cx="4686662" cy="1452119"/>
            <a:chOff x="3654005" y="3424681"/>
            <a:chExt cx="4686662" cy="1452119"/>
          </a:xfrm>
        </p:grpSpPr>
        <p:sp>
          <p:nvSpPr>
            <p:cNvPr id="23" name="TextBox 22"/>
            <p:cNvSpPr txBox="1"/>
            <p:nvPr/>
          </p:nvSpPr>
          <p:spPr>
            <a:xfrm>
              <a:off x="3654005" y="3905101"/>
              <a:ext cx="3345793" cy="569387"/>
            </a:xfrm>
            <a:prstGeom prst="rect">
              <a:avLst/>
            </a:prstGeom>
            <a:solidFill>
              <a:srgbClr val="D9D9D9">
                <a:alpha val="56000"/>
              </a:srgbClr>
            </a:solidFill>
            <a:ln w="38100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 err="1" smtClean="0">
                  <a:solidFill>
                    <a:srgbClr val="BFBFBF"/>
                  </a:solidFill>
                </a:rPr>
                <a:t>Skewness</a:t>
              </a:r>
              <a:endParaRPr lang="en-US" sz="3100" dirty="0">
                <a:solidFill>
                  <a:srgbClr val="BFBFBF"/>
                </a:solidFill>
              </a:endParaRPr>
            </a:p>
          </p:txBody>
        </p:sp>
        <p:grpSp>
          <p:nvGrpSpPr>
            <p:cNvPr id="24" name="Group 26"/>
            <p:cNvGrpSpPr/>
            <p:nvPr/>
          </p:nvGrpSpPr>
          <p:grpSpPr>
            <a:xfrm>
              <a:off x="6908867" y="3424681"/>
              <a:ext cx="1431800" cy="1452119"/>
              <a:chOff x="6777087" y="3424681"/>
              <a:chExt cx="1638954" cy="1581985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6777087" y="3424681"/>
                <a:ext cx="1638954" cy="1581985"/>
              </a:xfrm>
              <a:prstGeom prst="ellipse">
                <a:avLst/>
              </a:prstGeom>
              <a:solidFill>
                <a:schemeClr val="bg1"/>
              </a:solidFill>
              <a:ln w="317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/>
              <a:srcRect r="9406"/>
              <a:stretch>
                <a:fillRect/>
              </a:stretch>
            </p:blipFill>
            <p:spPr>
              <a:xfrm>
                <a:off x="7195194" y="3675686"/>
                <a:ext cx="917946" cy="1013249"/>
              </a:xfrm>
              <a:prstGeom prst="rect">
                <a:avLst/>
              </a:prstGeom>
            </p:spPr>
          </p:pic>
        </p:grpSp>
      </p:grpSp>
      <p:sp>
        <p:nvSpPr>
          <p:cNvPr id="30" name="Oval 29"/>
          <p:cNvSpPr/>
          <p:nvPr/>
        </p:nvSpPr>
        <p:spPr>
          <a:xfrm>
            <a:off x="1082949" y="2534667"/>
            <a:ext cx="1500635" cy="1400631"/>
          </a:xfrm>
          <a:prstGeom prst="ellipse">
            <a:avLst/>
          </a:prstGeom>
          <a:solidFill>
            <a:srgbClr val="D9D9D9">
              <a:alpha val="47000"/>
            </a:srgbClr>
          </a:solidFill>
          <a:ln w="5715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865048" y="3356349"/>
            <a:ext cx="1500635" cy="1400631"/>
          </a:xfrm>
          <a:prstGeom prst="ellipse">
            <a:avLst/>
          </a:prstGeom>
          <a:solidFill>
            <a:srgbClr val="D9D9D9">
              <a:alpha val="47000"/>
            </a:srgbClr>
          </a:solidFill>
          <a:ln w="5715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802284" y="5059159"/>
            <a:ext cx="1500635" cy="1429085"/>
          </a:xfrm>
          <a:prstGeom prst="ellipse">
            <a:avLst/>
          </a:prstGeom>
          <a:solidFill>
            <a:schemeClr val="bg1">
              <a:lumMod val="85000"/>
              <a:alpha val="85000"/>
            </a:schemeClr>
          </a:solidFill>
          <a:ln w="5715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865048" y="1662339"/>
            <a:ext cx="1500635" cy="1400631"/>
          </a:xfrm>
          <a:prstGeom prst="ellipse">
            <a:avLst/>
          </a:prstGeom>
          <a:solidFill>
            <a:srgbClr val="D9D9D9">
              <a:alpha val="47000"/>
            </a:srgbClr>
          </a:solidFill>
          <a:ln w="5715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743501" y="1254551"/>
            <a:ext cx="3066965" cy="569387"/>
          </a:xfrm>
          <a:prstGeom prst="rect">
            <a:avLst/>
          </a:prstGeom>
          <a:solidFill>
            <a:srgbClr val="D9D9D9">
              <a:alpha val="60000"/>
            </a:srgbClr>
          </a:solidFill>
          <a:ln w="3810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100" dirty="0" smtClean="0">
                <a:solidFill>
                  <a:srgbClr val="BFBFBF"/>
                </a:solidFill>
              </a:rPr>
              <a:t>introduction</a:t>
            </a:r>
            <a:endParaRPr lang="en-US" sz="3100" dirty="0">
              <a:solidFill>
                <a:srgbClr val="BFBFBF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074469" y="4182087"/>
            <a:ext cx="4817110" cy="1453049"/>
            <a:chOff x="267516" y="4449295"/>
            <a:chExt cx="4817110" cy="1453049"/>
          </a:xfrm>
        </p:grpSpPr>
        <p:sp>
          <p:nvSpPr>
            <p:cNvPr id="39" name="TextBox 38"/>
            <p:cNvSpPr txBox="1"/>
            <p:nvPr/>
          </p:nvSpPr>
          <p:spPr>
            <a:xfrm>
              <a:off x="1653287" y="4876800"/>
              <a:ext cx="3431339" cy="569387"/>
            </a:xfrm>
            <a:prstGeom prst="rect">
              <a:avLst/>
            </a:prstGeom>
            <a:solidFill>
              <a:srgbClr val="FF6600">
                <a:alpha val="52000"/>
              </a:srgbClr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 smtClean="0"/>
                <a:t>X-files</a:t>
              </a:r>
              <a:endParaRPr lang="en-US" sz="3100" dirty="0"/>
            </a:p>
          </p:txBody>
        </p:sp>
        <p:grpSp>
          <p:nvGrpSpPr>
            <p:cNvPr id="40" name="Group 13"/>
            <p:cNvGrpSpPr/>
            <p:nvPr/>
          </p:nvGrpSpPr>
          <p:grpSpPr>
            <a:xfrm>
              <a:off x="267516" y="4449295"/>
              <a:ext cx="1521095" cy="1453049"/>
              <a:chOff x="1143354" y="1246093"/>
              <a:chExt cx="2465969" cy="2000310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1143354" y="1246093"/>
                <a:ext cx="2465969" cy="2000310"/>
              </a:xfrm>
              <a:prstGeom prst="ellipse">
                <a:avLst/>
              </a:prstGeom>
              <a:solidFill>
                <a:schemeClr val="tx1"/>
              </a:solidFill>
              <a:ln w="5715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36028" y="1581579"/>
                <a:ext cx="1697463" cy="127102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22511" y="123977"/>
            <a:ext cx="7408970" cy="757237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rgbClr val="FADB7B"/>
              </a:gs>
            </a:gsLst>
          </a:gradFill>
          <a:ln>
            <a:solidFill>
              <a:srgbClr val="FF66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4000" b="0" i="0" u="none" strike="noStrike" kern="1200" cap="none" spc="0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Slab Ocean El Ni</a:t>
            </a:r>
            <a:r>
              <a:rPr lang="en-US" sz="4000" dirty="0" smtClean="0">
                <a:solidFill>
                  <a:srgbClr val="800000"/>
                </a:solidFill>
              </a:rPr>
              <a:t>ño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31" y="1210151"/>
            <a:ext cx="8777729" cy="551041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7895053" y="118744"/>
            <a:ext cx="1105187" cy="935642"/>
            <a:chOff x="7622905" y="154689"/>
            <a:chExt cx="1521095" cy="1453049"/>
          </a:xfrm>
        </p:grpSpPr>
        <p:sp>
          <p:nvSpPr>
            <p:cNvPr id="13" name="Oval 12"/>
            <p:cNvSpPr/>
            <p:nvPr/>
          </p:nvSpPr>
          <p:spPr>
            <a:xfrm>
              <a:off x="7622905" y="154689"/>
              <a:ext cx="1521095" cy="1453049"/>
            </a:xfrm>
            <a:prstGeom prst="ellipse">
              <a:avLst/>
            </a:prstGeom>
            <a:solidFill>
              <a:schemeClr val="tx1"/>
            </a:solidFill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81425" y="419569"/>
              <a:ext cx="1047054" cy="92328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22511" y="123977"/>
            <a:ext cx="7408970" cy="757237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rgbClr val="FADB7B"/>
              </a:gs>
            </a:gsLst>
          </a:gradFill>
          <a:ln>
            <a:solidFill>
              <a:srgbClr val="FF66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4000" b="0" i="0" u="none" strike="noStrike" kern="1200" cap="none" spc="0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Slab Ocean El Ni</a:t>
            </a:r>
            <a:r>
              <a:rPr lang="en-US" sz="4000" dirty="0" smtClean="0">
                <a:solidFill>
                  <a:srgbClr val="800000"/>
                </a:solidFill>
              </a:rPr>
              <a:t>ño</a:t>
            </a:r>
            <a:endParaRPr lang="en-US" sz="4000" dirty="0">
              <a:solidFill>
                <a:srgbClr val="800000"/>
              </a:solidFill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7895053" y="118744"/>
            <a:ext cx="1105187" cy="935642"/>
            <a:chOff x="7622905" y="154689"/>
            <a:chExt cx="1521095" cy="1453049"/>
          </a:xfrm>
        </p:grpSpPr>
        <p:sp>
          <p:nvSpPr>
            <p:cNvPr id="13" name="Oval 12"/>
            <p:cNvSpPr/>
            <p:nvPr/>
          </p:nvSpPr>
          <p:spPr>
            <a:xfrm>
              <a:off x="7622905" y="154689"/>
              <a:ext cx="1521095" cy="1453049"/>
            </a:xfrm>
            <a:prstGeom prst="ellipse">
              <a:avLst/>
            </a:prstGeom>
            <a:solidFill>
              <a:schemeClr val="tx1"/>
            </a:solidFill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81425" y="419569"/>
              <a:ext cx="1047054" cy="923289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30443" y="1553990"/>
            <a:ext cx="4501086" cy="2625537"/>
            <a:chOff x="4635960" y="1553990"/>
            <a:chExt cx="4501086" cy="26255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rcRect l="50061" t="16716" b="14089"/>
            <a:stretch>
              <a:fillRect/>
            </a:stretch>
          </p:blipFill>
          <p:spPr>
            <a:xfrm>
              <a:off x="4635960" y="1923322"/>
              <a:ext cx="4501086" cy="225620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881030" y="1553990"/>
              <a:ext cx="2201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 slab ocean models</a:t>
              </a:r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155687" y="1061100"/>
            <a:ext cx="2898863" cy="446276"/>
          </a:xfrm>
          <a:prstGeom prst="rect">
            <a:avLst/>
          </a:prstGeom>
          <a:solidFill>
            <a:srgbClr val="FADB7B"/>
          </a:solidFill>
        </p:spPr>
        <p:txBody>
          <a:bodyPr wrap="none" rtlCol="0">
            <a:spAutoFit/>
          </a:bodyPr>
          <a:lstStyle/>
          <a:p>
            <a:r>
              <a:rPr lang="en-US" sz="2300" dirty="0" smtClean="0"/>
              <a:t>SST standard deviation</a:t>
            </a:r>
            <a:endParaRPr lang="en-US" sz="23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4562261" y="1566319"/>
            <a:ext cx="4561405" cy="2605331"/>
            <a:chOff x="49320" y="1553990"/>
            <a:chExt cx="4561405" cy="260533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rcRect l="-596" t="16716" r="49988" b="14089"/>
            <a:stretch>
              <a:fillRect/>
            </a:stretch>
          </p:blipFill>
          <p:spPr>
            <a:xfrm>
              <a:off x="49320" y="1903116"/>
              <a:ext cx="4561405" cy="225620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385141" y="1553990"/>
              <a:ext cx="2084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 slab ocean models</a:t>
              </a:r>
              <a:endParaRPr lang="en-US" dirty="0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rcRect l="24567" t="86152" r="23040" b="2126"/>
          <a:stretch>
            <a:fillRect/>
          </a:stretch>
        </p:blipFill>
        <p:spPr>
          <a:xfrm>
            <a:off x="2207006" y="4339804"/>
            <a:ext cx="4722268" cy="382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/>
          <p:nvPr/>
        </p:nvGrpSpPr>
        <p:grpSpPr>
          <a:xfrm>
            <a:off x="2627076" y="1689428"/>
            <a:ext cx="4696303" cy="1373542"/>
            <a:chOff x="3713907" y="1497716"/>
            <a:chExt cx="4696303" cy="1373542"/>
          </a:xfrm>
        </p:grpSpPr>
        <p:sp>
          <p:nvSpPr>
            <p:cNvPr id="18" name="TextBox 17"/>
            <p:cNvSpPr txBox="1"/>
            <p:nvPr/>
          </p:nvSpPr>
          <p:spPr>
            <a:xfrm>
              <a:off x="3713907" y="1935083"/>
              <a:ext cx="3305375" cy="569387"/>
            </a:xfrm>
            <a:prstGeom prst="rect">
              <a:avLst/>
            </a:prstGeom>
            <a:solidFill>
              <a:srgbClr val="D9D9D9">
                <a:alpha val="60000"/>
              </a:srgbClr>
            </a:solidFill>
            <a:ln w="38100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 smtClean="0">
                  <a:solidFill>
                    <a:srgbClr val="BFBFBF"/>
                  </a:solidFill>
                </a:rPr>
                <a:t>Triplets</a:t>
              </a:r>
              <a:endParaRPr lang="en-US" sz="3100" dirty="0">
                <a:solidFill>
                  <a:srgbClr val="BFBFBF"/>
                </a:solidFill>
              </a:endParaRPr>
            </a:p>
          </p:txBody>
        </p:sp>
        <p:grpSp>
          <p:nvGrpSpPr>
            <p:cNvPr id="3" name="Group 18"/>
            <p:cNvGrpSpPr/>
            <p:nvPr/>
          </p:nvGrpSpPr>
          <p:grpSpPr>
            <a:xfrm>
              <a:off x="6951879" y="1497716"/>
              <a:ext cx="1458331" cy="1373542"/>
              <a:chOff x="6303642" y="1246093"/>
              <a:chExt cx="2465969" cy="2000310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6303642" y="1246093"/>
                <a:ext cx="2465969" cy="2000310"/>
              </a:xfrm>
              <a:prstGeom prst="ellipse">
                <a:avLst/>
              </a:prstGeom>
              <a:solidFill>
                <a:schemeClr val="bg1"/>
              </a:solidFill>
              <a:ln w="31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708997" y="1581579"/>
                <a:ext cx="1720186" cy="1271027"/>
              </a:xfrm>
              <a:prstGeom prst="rect">
                <a:avLst/>
              </a:prstGeom>
            </p:spPr>
          </p:pic>
        </p:grpSp>
      </p:grpSp>
      <p:grpSp>
        <p:nvGrpSpPr>
          <p:cNvPr id="8" name="Group 20"/>
          <p:cNvGrpSpPr/>
          <p:nvPr/>
        </p:nvGrpSpPr>
        <p:grpSpPr>
          <a:xfrm>
            <a:off x="1074469" y="2528434"/>
            <a:ext cx="4807878" cy="1400631"/>
            <a:chOff x="295750" y="2528434"/>
            <a:chExt cx="4807878" cy="1400631"/>
          </a:xfrm>
        </p:grpSpPr>
        <p:sp>
          <p:nvSpPr>
            <p:cNvPr id="20" name="TextBox 19"/>
            <p:cNvSpPr txBox="1"/>
            <p:nvPr/>
          </p:nvSpPr>
          <p:spPr>
            <a:xfrm>
              <a:off x="1653287" y="2961709"/>
              <a:ext cx="3450341" cy="569387"/>
            </a:xfrm>
            <a:prstGeom prst="rect">
              <a:avLst/>
            </a:prstGeom>
            <a:solidFill>
              <a:srgbClr val="D9D9D9">
                <a:alpha val="54000"/>
              </a:srgbClr>
            </a:solidFill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 smtClean="0">
                  <a:solidFill>
                    <a:srgbClr val="BFBFBF"/>
                  </a:solidFill>
                </a:rPr>
                <a:t>Connections</a:t>
              </a:r>
              <a:endParaRPr lang="en-US" sz="3100" dirty="0">
                <a:solidFill>
                  <a:srgbClr val="BFBFBF"/>
                </a:solidFill>
              </a:endParaRPr>
            </a:p>
          </p:txBody>
        </p:sp>
        <p:grpSp>
          <p:nvGrpSpPr>
            <p:cNvPr id="14" name="Group 16"/>
            <p:cNvGrpSpPr/>
            <p:nvPr/>
          </p:nvGrpSpPr>
          <p:grpSpPr>
            <a:xfrm>
              <a:off x="295750" y="2528434"/>
              <a:ext cx="1500635" cy="1400631"/>
              <a:chOff x="2425704" y="1428793"/>
              <a:chExt cx="2257854" cy="1771000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2425704" y="1428793"/>
                <a:ext cx="2257854" cy="1771000"/>
              </a:xfrm>
              <a:prstGeom prst="ellipse">
                <a:avLst/>
              </a:prstGeom>
              <a:solidFill>
                <a:schemeClr val="bg1"/>
              </a:solidFill>
              <a:ln w="317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rcRect t="20954" b="12472"/>
              <a:stretch>
                <a:fillRect/>
              </a:stretch>
            </p:blipFill>
            <p:spPr>
              <a:xfrm>
                <a:off x="2743725" y="1816818"/>
                <a:ext cx="1590706" cy="1062595"/>
              </a:xfrm>
              <a:prstGeom prst="rect">
                <a:avLst/>
              </a:prstGeom>
            </p:spPr>
          </p:pic>
        </p:grpSp>
      </p:grpSp>
      <p:grpSp>
        <p:nvGrpSpPr>
          <p:cNvPr id="15" name="Group 30"/>
          <p:cNvGrpSpPr/>
          <p:nvPr/>
        </p:nvGrpSpPr>
        <p:grpSpPr>
          <a:xfrm>
            <a:off x="1074469" y="4182087"/>
            <a:ext cx="4817110" cy="1453049"/>
            <a:chOff x="267516" y="4449295"/>
            <a:chExt cx="4817110" cy="1453049"/>
          </a:xfrm>
        </p:grpSpPr>
        <p:sp>
          <p:nvSpPr>
            <p:cNvPr id="29" name="TextBox 28"/>
            <p:cNvSpPr txBox="1"/>
            <p:nvPr/>
          </p:nvSpPr>
          <p:spPr>
            <a:xfrm>
              <a:off x="1653287" y="4876800"/>
              <a:ext cx="3431339" cy="569387"/>
            </a:xfrm>
            <a:prstGeom prst="rect">
              <a:avLst/>
            </a:prstGeom>
            <a:solidFill>
              <a:srgbClr val="D9D9D9">
                <a:alpha val="52000"/>
              </a:srgbClr>
            </a:solidFill>
            <a:ln w="38100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 smtClean="0">
                  <a:solidFill>
                    <a:srgbClr val="BFBFBF"/>
                  </a:solidFill>
                </a:rPr>
                <a:t>X-files</a:t>
              </a:r>
              <a:endParaRPr lang="en-US" sz="3100" dirty="0">
                <a:solidFill>
                  <a:srgbClr val="BFBFBF"/>
                </a:solidFill>
              </a:endParaRPr>
            </a:p>
          </p:txBody>
        </p:sp>
        <p:grpSp>
          <p:nvGrpSpPr>
            <p:cNvPr id="17" name="Group 13"/>
            <p:cNvGrpSpPr/>
            <p:nvPr/>
          </p:nvGrpSpPr>
          <p:grpSpPr>
            <a:xfrm>
              <a:off x="267516" y="4449295"/>
              <a:ext cx="1521095" cy="1453049"/>
              <a:chOff x="1143354" y="1246093"/>
              <a:chExt cx="2465969" cy="2000310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1143354" y="1246093"/>
                <a:ext cx="2465969" cy="2000310"/>
              </a:xfrm>
              <a:prstGeom prst="ellipse">
                <a:avLst/>
              </a:prstGeom>
              <a:solidFill>
                <a:schemeClr val="tx1"/>
              </a:solidFill>
              <a:ln w="317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36028" y="1581579"/>
                <a:ext cx="1697463" cy="1271027"/>
              </a:xfrm>
              <a:prstGeom prst="rect">
                <a:avLst/>
              </a:prstGeom>
            </p:spPr>
          </p:pic>
        </p:grpSp>
      </p:grpSp>
      <p:sp>
        <p:nvSpPr>
          <p:cNvPr id="10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2058781" y="100013"/>
            <a:ext cx="4677458" cy="757237"/>
          </a:xfrm>
          <a:gradFill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eaLnBrk="1" hangingPunct="1"/>
            <a:r>
              <a:rPr lang="en-US" sz="4900" dirty="0" smtClean="0">
                <a:solidFill>
                  <a:srgbClr val="F2F2F2"/>
                </a:solidFill>
              </a:rPr>
              <a:t>overview</a:t>
            </a:r>
            <a:endParaRPr lang="en-US" sz="4900" dirty="0">
              <a:solidFill>
                <a:srgbClr val="FFC000"/>
              </a:solidFill>
            </a:endParaRPr>
          </a:p>
        </p:txBody>
      </p:sp>
      <p:grpSp>
        <p:nvGrpSpPr>
          <p:cNvPr id="19" name="Group 32"/>
          <p:cNvGrpSpPr/>
          <p:nvPr/>
        </p:nvGrpSpPr>
        <p:grpSpPr>
          <a:xfrm>
            <a:off x="2627076" y="5059159"/>
            <a:ext cx="4696303" cy="1415157"/>
            <a:chOff x="3701927" y="5194765"/>
            <a:chExt cx="4696303" cy="1415157"/>
          </a:xfrm>
        </p:grpSpPr>
        <p:sp>
          <p:nvSpPr>
            <p:cNvPr id="32" name="TextBox 31"/>
            <p:cNvSpPr txBox="1"/>
            <p:nvPr/>
          </p:nvSpPr>
          <p:spPr>
            <a:xfrm>
              <a:off x="3701927" y="5635136"/>
              <a:ext cx="3237972" cy="569387"/>
            </a:xfrm>
            <a:prstGeom prst="rect">
              <a:avLst/>
            </a:prstGeom>
            <a:solidFill>
              <a:srgbClr val="D9D9D9">
                <a:alpha val="52000"/>
              </a:srgbClr>
            </a:solidFill>
            <a:ln w="38100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 smtClean="0">
                  <a:solidFill>
                    <a:srgbClr val="BFBFBF"/>
                  </a:solidFill>
                </a:rPr>
                <a:t>Future</a:t>
              </a:r>
              <a:endParaRPr lang="en-US" sz="3100" dirty="0">
                <a:solidFill>
                  <a:srgbClr val="BFBFBF"/>
                </a:solidFill>
              </a:endParaRPr>
            </a:p>
          </p:txBody>
        </p:sp>
        <p:grpSp>
          <p:nvGrpSpPr>
            <p:cNvPr id="21" name="Group 14"/>
            <p:cNvGrpSpPr/>
            <p:nvPr/>
          </p:nvGrpSpPr>
          <p:grpSpPr>
            <a:xfrm>
              <a:off x="6877135" y="5194765"/>
              <a:ext cx="1521095" cy="1415157"/>
              <a:chOff x="948084" y="1246093"/>
              <a:chExt cx="2465969" cy="2000310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948084" y="1246093"/>
                <a:ext cx="2465969" cy="2000310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/>
              <a:srcRect b="9946"/>
              <a:stretch>
                <a:fillRect/>
              </a:stretch>
            </p:blipFill>
            <p:spPr>
              <a:xfrm>
                <a:off x="1257742" y="1641489"/>
                <a:ext cx="1857150" cy="1099633"/>
              </a:xfrm>
              <a:prstGeom prst="rect">
                <a:avLst/>
              </a:prstGeom>
            </p:spPr>
          </p:pic>
        </p:grpSp>
      </p:grpSp>
      <p:grpSp>
        <p:nvGrpSpPr>
          <p:cNvPr id="22" name="Group 29"/>
          <p:cNvGrpSpPr/>
          <p:nvPr/>
        </p:nvGrpSpPr>
        <p:grpSpPr>
          <a:xfrm>
            <a:off x="2636717" y="3304861"/>
            <a:ext cx="4686662" cy="1452119"/>
            <a:chOff x="3654005" y="3424681"/>
            <a:chExt cx="4686662" cy="1452119"/>
          </a:xfrm>
        </p:grpSpPr>
        <p:sp>
          <p:nvSpPr>
            <p:cNvPr id="23" name="TextBox 22"/>
            <p:cNvSpPr txBox="1"/>
            <p:nvPr/>
          </p:nvSpPr>
          <p:spPr>
            <a:xfrm>
              <a:off x="3654005" y="3905101"/>
              <a:ext cx="3345793" cy="569387"/>
            </a:xfrm>
            <a:prstGeom prst="rect">
              <a:avLst/>
            </a:prstGeom>
            <a:solidFill>
              <a:srgbClr val="D9D9D9">
                <a:alpha val="56000"/>
              </a:srgbClr>
            </a:solidFill>
            <a:ln w="38100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 err="1" smtClean="0">
                  <a:solidFill>
                    <a:srgbClr val="BFBFBF"/>
                  </a:solidFill>
                </a:rPr>
                <a:t>Skewness</a:t>
              </a:r>
              <a:endParaRPr lang="en-US" sz="3100" dirty="0">
                <a:solidFill>
                  <a:srgbClr val="BFBFBF"/>
                </a:solidFill>
              </a:endParaRPr>
            </a:p>
          </p:txBody>
        </p:sp>
        <p:grpSp>
          <p:nvGrpSpPr>
            <p:cNvPr id="24" name="Group 26"/>
            <p:cNvGrpSpPr/>
            <p:nvPr/>
          </p:nvGrpSpPr>
          <p:grpSpPr>
            <a:xfrm>
              <a:off x="6908867" y="3424681"/>
              <a:ext cx="1431800" cy="1452119"/>
              <a:chOff x="6777087" y="3424681"/>
              <a:chExt cx="1638954" cy="1581985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6777087" y="3424681"/>
                <a:ext cx="1638954" cy="1581985"/>
              </a:xfrm>
              <a:prstGeom prst="ellipse">
                <a:avLst/>
              </a:prstGeom>
              <a:solidFill>
                <a:schemeClr val="bg1"/>
              </a:solidFill>
              <a:ln w="317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6"/>
              <a:srcRect r="9406"/>
              <a:stretch>
                <a:fillRect/>
              </a:stretch>
            </p:blipFill>
            <p:spPr>
              <a:xfrm>
                <a:off x="7195194" y="3675686"/>
                <a:ext cx="917946" cy="1013249"/>
              </a:xfrm>
              <a:prstGeom prst="rect">
                <a:avLst/>
              </a:prstGeom>
            </p:spPr>
          </p:pic>
        </p:grpSp>
      </p:grpSp>
      <p:sp>
        <p:nvSpPr>
          <p:cNvPr id="34" name="TextBox 33"/>
          <p:cNvSpPr txBox="1"/>
          <p:nvPr/>
        </p:nvSpPr>
        <p:spPr>
          <a:xfrm>
            <a:off x="2743501" y="1254551"/>
            <a:ext cx="3066965" cy="569387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100" dirty="0" smtClean="0"/>
              <a:t>introduction</a:t>
            </a:r>
            <a:endParaRPr lang="en-US" sz="3100" dirty="0"/>
          </a:p>
        </p:txBody>
      </p:sp>
      <p:sp>
        <p:nvSpPr>
          <p:cNvPr id="30" name="Oval 29"/>
          <p:cNvSpPr/>
          <p:nvPr/>
        </p:nvSpPr>
        <p:spPr>
          <a:xfrm>
            <a:off x="1082949" y="2534667"/>
            <a:ext cx="1500635" cy="1400631"/>
          </a:xfrm>
          <a:prstGeom prst="ellipse">
            <a:avLst/>
          </a:prstGeom>
          <a:solidFill>
            <a:srgbClr val="D9D9D9">
              <a:alpha val="47000"/>
            </a:srgbClr>
          </a:solidFill>
          <a:ln w="5715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074469" y="4206051"/>
            <a:ext cx="1500635" cy="1429085"/>
          </a:xfrm>
          <a:prstGeom prst="ellipse">
            <a:avLst/>
          </a:prstGeom>
          <a:solidFill>
            <a:schemeClr val="bg1">
              <a:lumMod val="85000"/>
              <a:alpha val="85000"/>
            </a:schemeClr>
          </a:solidFill>
          <a:ln w="5715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865048" y="3356349"/>
            <a:ext cx="1500635" cy="1400631"/>
          </a:xfrm>
          <a:prstGeom prst="ellipse">
            <a:avLst/>
          </a:prstGeom>
          <a:solidFill>
            <a:srgbClr val="D9D9D9">
              <a:alpha val="47000"/>
            </a:srgbClr>
          </a:solidFill>
          <a:ln w="5715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802284" y="5059159"/>
            <a:ext cx="1500635" cy="1429085"/>
          </a:xfrm>
          <a:prstGeom prst="ellipse">
            <a:avLst/>
          </a:prstGeom>
          <a:solidFill>
            <a:schemeClr val="bg1">
              <a:lumMod val="85000"/>
              <a:alpha val="85000"/>
            </a:schemeClr>
          </a:solidFill>
          <a:ln w="5715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865048" y="1662339"/>
            <a:ext cx="1500635" cy="1400631"/>
          </a:xfrm>
          <a:prstGeom prst="ellipse">
            <a:avLst/>
          </a:prstGeom>
          <a:solidFill>
            <a:srgbClr val="D9D9D9">
              <a:alpha val="47000"/>
            </a:srgbClr>
          </a:solidFill>
          <a:ln w="5715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22511" y="123977"/>
            <a:ext cx="7408970" cy="757237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rgbClr val="FADB7B"/>
              </a:gs>
            </a:gsLst>
          </a:gradFill>
          <a:ln>
            <a:solidFill>
              <a:srgbClr val="FF66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4000" b="0" i="0" u="none" strike="noStrike" kern="1200" cap="none" spc="0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Slab Ocean El Ni</a:t>
            </a:r>
            <a:r>
              <a:rPr lang="en-US" sz="4000" dirty="0" smtClean="0">
                <a:solidFill>
                  <a:srgbClr val="800000"/>
                </a:solidFill>
              </a:rPr>
              <a:t>ño</a:t>
            </a:r>
            <a:endParaRPr lang="en-US" sz="4000" dirty="0">
              <a:solidFill>
                <a:srgbClr val="800000"/>
              </a:solidFill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7895053" y="118744"/>
            <a:ext cx="1105187" cy="935642"/>
            <a:chOff x="7622905" y="154689"/>
            <a:chExt cx="1521095" cy="1453049"/>
          </a:xfrm>
        </p:grpSpPr>
        <p:sp>
          <p:nvSpPr>
            <p:cNvPr id="13" name="Oval 12"/>
            <p:cNvSpPr/>
            <p:nvPr/>
          </p:nvSpPr>
          <p:spPr>
            <a:xfrm>
              <a:off x="7622905" y="154689"/>
              <a:ext cx="1521095" cy="1453049"/>
            </a:xfrm>
            <a:prstGeom prst="ellipse">
              <a:avLst/>
            </a:prstGeom>
            <a:solidFill>
              <a:schemeClr val="tx1"/>
            </a:solidFill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81425" y="419569"/>
              <a:ext cx="1047054" cy="923289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b="52361"/>
          <a:stretch>
            <a:fillRect/>
          </a:stretch>
        </p:blipFill>
        <p:spPr>
          <a:xfrm>
            <a:off x="99211" y="1302179"/>
            <a:ext cx="9017511" cy="2435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t="47970"/>
          <a:stretch>
            <a:fillRect/>
          </a:stretch>
        </p:blipFill>
        <p:spPr>
          <a:xfrm>
            <a:off x="106471" y="3834192"/>
            <a:ext cx="9017511" cy="26597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22511" y="123977"/>
            <a:ext cx="7408970" cy="757237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rgbClr val="FADB7B"/>
              </a:gs>
            </a:gsLst>
          </a:gradFill>
          <a:ln>
            <a:solidFill>
              <a:srgbClr val="FF66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4000" b="0" i="0" u="none" strike="noStrike" kern="1200" cap="none" spc="0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Slab Ocean El Ni</a:t>
            </a:r>
            <a:r>
              <a:rPr lang="en-US" sz="4000" dirty="0" smtClean="0">
                <a:solidFill>
                  <a:srgbClr val="800000"/>
                </a:solidFill>
              </a:rPr>
              <a:t>ño</a:t>
            </a:r>
            <a:endParaRPr lang="en-US" sz="4000" dirty="0">
              <a:solidFill>
                <a:srgbClr val="800000"/>
              </a:solidFill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7895053" y="118744"/>
            <a:ext cx="1105187" cy="935642"/>
            <a:chOff x="7622905" y="154689"/>
            <a:chExt cx="1521095" cy="1453049"/>
          </a:xfrm>
        </p:grpSpPr>
        <p:sp>
          <p:nvSpPr>
            <p:cNvPr id="13" name="Oval 12"/>
            <p:cNvSpPr/>
            <p:nvPr/>
          </p:nvSpPr>
          <p:spPr>
            <a:xfrm>
              <a:off x="7622905" y="154689"/>
              <a:ext cx="1521095" cy="1453049"/>
            </a:xfrm>
            <a:prstGeom prst="ellipse">
              <a:avLst/>
            </a:prstGeom>
            <a:solidFill>
              <a:schemeClr val="tx1"/>
            </a:solidFill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81425" y="419569"/>
              <a:ext cx="1047054" cy="923289"/>
            </a:xfrm>
            <a:prstGeom prst="rect">
              <a:avLst/>
            </a:prstGeom>
          </p:spPr>
        </p:pic>
      </p:grpSp>
      <p:pic>
        <p:nvPicPr>
          <p:cNvPr id="10" name="Picture 9" descr="echam5.slab.elnino.pattern.18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986253" y="2136731"/>
            <a:ext cx="6908800" cy="5092700"/>
          </a:xfrm>
          <a:prstGeom prst="rect">
            <a:avLst/>
          </a:prstGeom>
        </p:spPr>
      </p:pic>
      <p:pic>
        <p:nvPicPr>
          <p:cNvPr id="11" name="Picture 10" descr="echam5.slab.elnino.pattern.28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986253" y="2136731"/>
            <a:ext cx="6908800" cy="5092700"/>
          </a:xfrm>
          <a:prstGeom prst="rect">
            <a:avLst/>
          </a:prstGeom>
        </p:spPr>
      </p:pic>
      <p:pic>
        <p:nvPicPr>
          <p:cNvPr id="12" name="Picture 11" descr="echam5.slab.elnino.pattern.38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986253" y="2136731"/>
            <a:ext cx="6908800" cy="5092700"/>
          </a:xfrm>
          <a:prstGeom prst="rect">
            <a:avLst/>
          </a:prstGeom>
        </p:spPr>
      </p:pic>
      <p:pic>
        <p:nvPicPr>
          <p:cNvPr id="15" name="Picture 14" descr="echam5.slab.elnino.pattern.48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986253" y="2136731"/>
            <a:ext cx="6908800" cy="5092700"/>
          </a:xfrm>
          <a:prstGeom prst="rect">
            <a:avLst/>
          </a:prstGeom>
        </p:spPr>
      </p:pic>
      <p:pic>
        <p:nvPicPr>
          <p:cNvPr id="16" name="Picture 15" descr="echam5.slab.elnino.pattern.58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986253" y="2136731"/>
            <a:ext cx="6908800" cy="5092700"/>
          </a:xfrm>
          <a:prstGeom prst="rect">
            <a:avLst/>
          </a:prstGeom>
        </p:spPr>
      </p:pic>
      <p:pic>
        <p:nvPicPr>
          <p:cNvPr id="17" name="Picture 16" descr="echam5.slab.elnino.pattern.68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3"/>
              <a:stretch>
                <a:fillRect/>
              </a:stretch>
            </p:blipFill>
          </mc:Choice>
          <mc:Fallback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986253" y="2136731"/>
            <a:ext cx="6908800" cy="5092700"/>
          </a:xfrm>
          <a:prstGeom prst="rect">
            <a:avLst/>
          </a:prstGeom>
        </p:spPr>
      </p:pic>
      <p:pic>
        <p:nvPicPr>
          <p:cNvPr id="18" name="Picture 17" descr="echam5.slab.elnino.pattern.78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5"/>
              <a:stretch>
                <a:fillRect/>
              </a:stretch>
            </p:blipFill>
          </mc:Choice>
          <mc:Fallback>
            <p:blipFill>
              <a:blip r:embed="rId16"/>
              <a:stretch>
                <a:fillRect/>
              </a:stretch>
            </p:blipFill>
          </mc:Fallback>
        </mc:AlternateContent>
        <p:spPr>
          <a:xfrm>
            <a:off x="986253" y="2136731"/>
            <a:ext cx="6908800" cy="5092700"/>
          </a:xfrm>
          <a:prstGeom prst="rect">
            <a:avLst/>
          </a:prstGeom>
        </p:spPr>
      </p:pic>
      <p:pic>
        <p:nvPicPr>
          <p:cNvPr id="19" name="Picture 18" descr="echam5.slab.elnino.pattern.88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7"/>
              <a:stretch>
                <a:fillRect/>
              </a:stretch>
            </p:blipFill>
          </mc:Choice>
          <mc:Fallback>
            <p:blipFill>
              <a:blip r:embed="rId18"/>
              <a:stretch>
                <a:fillRect/>
              </a:stretch>
            </p:blipFill>
          </mc:Fallback>
        </mc:AlternateContent>
        <p:spPr>
          <a:xfrm>
            <a:off x="986253" y="2136731"/>
            <a:ext cx="6908800" cy="5092700"/>
          </a:xfrm>
          <a:prstGeom prst="rect">
            <a:avLst/>
          </a:prstGeom>
        </p:spPr>
      </p:pic>
      <p:pic>
        <p:nvPicPr>
          <p:cNvPr id="20" name="Picture 19" descr="echam5.slab.elnino.pattern.98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9"/>
              <a:stretch>
                <a:fillRect/>
              </a:stretch>
            </p:blipFill>
          </mc:Choice>
          <mc:Fallback>
            <p:blipFill>
              <a:blip r:embed="rId20"/>
              <a:stretch>
                <a:fillRect/>
              </a:stretch>
            </p:blipFill>
          </mc:Fallback>
        </mc:AlternateContent>
        <p:spPr>
          <a:xfrm>
            <a:off x="986253" y="2136731"/>
            <a:ext cx="6908800" cy="5092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22511" y="123977"/>
            <a:ext cx="7408970" cy="757237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rgbClr val="FADB7B"/>
              </a:gs>
            </a:gsLst>
          </a:gradFill>
          <a:ln>
            <a:solidFill>
              <a:srgbClr val="FF66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4000" b="0" i="0" u="none" strike="noStrike" kern="1200" cap="none" spc="0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SST mean state dependence</a:t>
            </a:r>
            <a:endParaRPr lang="en-US" sz="4000" dirty="0">
              <a:solidFill>
                <a:srgbClr val="800000"/>
              </a:solidFill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7895053" y="118744"/>
            <a:ext cx="1105187" cy="935642"/>
            <a:chOff x="7622905" y="154689"/>
            <a:chExt cx="1521095" cy="1453049"/>
          </a:xfrm>
        </p:grpSpPr>
        <p:sp>
          <p:nvSpPr>
            <p:cNvPr id="13" name="Oval 12"/>
            <p:cNvSpPr/>
            <p:nvPr/>
          </p:nvSpPr>
          <p:spPr>
            <a:xfrm>
              <a:off x="7622905" y="154689"/>
              <a:ext cx="1521095" cy="1453049"/>
            </a:xfrm>
            <a:prstGeom prst="ellipse">
              <a:avLst/>
            </a:prstGeom>
            <a:solidFill>
              <a:schemeClr val="tx1"/>
            </a:solidFill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81425" y="419569"/>
              <a:ext cx="1047054" cy="923289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11" y="1895967"/>
            <a:ext cx="8491133" cy="19521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03607" y="1073082"/>
            <a:ext cx="2302621" cy="446276"/>
          </a:xfrm>
          <a:prstGeom prst="rect">
            <a:avLst/>
          </a:prstGeom>
          <a:solidFill>
            <a:srgbClr val="FADB7B"/>
          </a:solidFill>
        </p:spPr>
        <p:txBody>
          <a:bodyPr wrap="none" rtlCol="0">
            <a:spAutoFit/>
          </a:bodyPr>
          <a:lstStyle/>
          <a:p>
            <a:r>
              <a:rPr lang="en-US" sz="2300" dirty="0" smtClean="0"/>
              <a:t>Mean SST climate</a:t>
            </a:r>
            <a:endParaRPr lang="en-US" sz="2300" dirty="0"/>
          </a:p>
        </p:txBody>
      </p:sp>
      <p:sp>
        <p:nvSpPr>
          <p:cNvPr id="8" name="TextBox 7"/>
          <p:cNvSpPr txBox="1"/>
          <p:nvPr/>
        </p:nvSpPr>
        <p:spPr>
          <a:xfrm>
            <a:off x="5881030" y="1553990"/>
            <a:ext cx="22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slab ocean models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85141" y="1553990"/>
            <a:ext cx="2084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slab ocean models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107" y="4075782"/>
            <a:ext cx="5024500" cy="2224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/>
          <p:nvPr/>
        </p:nvGrpSpPr>
        <p:grpSpPr>
          <a:xfrm>
            <a:off x="2627076" y="1689428"/>
            <a:ext cx="4696303" cy="1373542"/>
            <a:chOff x="3713907" y="1497716"/>
            <a:chExt cx="4696303" cy="1373542"/>
          </a:xfrm>
        </p:grpSpPr>
        <p:sp>
          <p:nvSpPr>
            <p:cNvPr id="18" name="TextBox 17"/>
            <p:cNvSpPr txBox="1"/>
            <p:nvPr/>
          </p:nvSpPr>
          <p:spPr>
            <a:xfrm>
              <a:off x="3713907" y="1935083"/>
              <a:ext cx="3305375" cy="569387"/>
            </a:xfrm>
            <a:prstGeom prst="rect">
              <a:avLst/>
            </a:prstGeom>
            <a:solidFill>
              <a:srgbClr val="D9D9D9">
                <a:alpha val="60000"/>
              </a:srgbClr>
            </a:solidFill>
            <a:ln w="38100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 smtClean="0">
                  <a:solidFill>
                    <a:srgbClr val="BFBFBF"/>
                  </a:solidFill>
                </a:rPr>
                <a:t>Triplets</a:t>
              </a:r>
              <a:endParaRPr lang="en-US" sz="3100" dirty="0">
                <a:solidFill>
                  <a:srgbClr val="BFBFBF"/>
                </a:solidFill>
              </a:endParaRPr>
            </a:p>
          </p:txBody>
        </p:sp>
        <p:grpSp>
          <p:nvGrpSpPr>
            <p:cNvPr id="3" name="Group 18"/>
            <p:cNvGrpSpPr/>
            <p:nvPr/>
          </p:nvGrpSpPr>
          <p:grpSpPr>
            <a:xfrm>
              <a:off x="6951879" y="1497716"/>
              <a:ext cx="1458331" cy="1373542"/>
              <a:chOff x="6303642" y="1246093"/>
              <a:chExt cx="2465969" cy="2000310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6303642" y="1246093"/>
                <a:ext cx="2465969" cy="2000310"/>
              </a:xfrm>
              <a:prstGeom prst="ellipse">
                <a:avLst/>
              </a:prstGeom>
              <a:solidFill>
                <a:schemeClr val="bg1"/>
              </a:solidFill>
              <a:ln w="31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708997" y="1581579"/>
                <a:ext cx="1720186" cy="1271027"/>
              </a:xfrm>
              <a:prstGeom prst="rect">
                <a:avLst/>
              </a:prstGeom>
            </p:spPr>
          </p:pic>
        </p:grpSp>
      </p:grpSp>
      <p:grpSp>
        <p:nvGrpSpPr>
          <p:cNvPr id="8" name="Group 20"/>
          <p:cNvGrpSpPr/>
          <p:nvPr/>
        </p:nvGrpSpPr>
        <p:grpSpPr>
          <a:xfrm>
            <a:off x="1074469" y="2528434"/>
            <a:ext cx="4807878" cy="1400631"/>
            <a:chOff x="295750" y="2528434"/>
            <a:chExt cx="4807878" cy="1400631"/>
          </a:xfrm>
        </p:grpSpPr>
        <p:sp>
          <p:nvSpPr>
            <p:cNvPr id="20" name="TextBox 19"/>
            <p:cNvSpPr txBox="1"/>
            <p:nvPr/>
          </p:nvSpPr>
          <p:spPr>
            <a:xfrm>
              <a:off x="1653287" y="2961709"/>
              <a:ext cx="3450341" cy="569387"/>
            </a:xfrm>
            <a:prstGeom prst="rect">
              <a:avLst/>
            </a:prstGeom>
            <a:solidFill>
              <a:srgbClr val="D9D9D9">
                <a:alpha val="54000"/>
              </a:srgbClr>
            </a:solidFill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 smtClean="0">
                  <a:solidFill>
                    <a:srgbClr val="BFBFBF"/>
                  </a:solidFill>
                </a:rPr>
                <a:t>Connections</a:t>
              </a:r>
              <a:endParaRPr lang="en-US" sz="3100" dirty="0">
                <a:solidFill>
                  <a:srgbClr val="BFBFBF"/>
                </a:solidFill>
              </a:endParaRPr>
            </a:p>
          </p:txBody>
        </p:sp>
        <p:grpSp>
          <p:nvGrpSpPr>
            <p:cNvPr id="14" name="Group 16"/>
            <p:cNvGrpSpPr/>
            <p:nvPr/>
          </p:nvGrpSpPr>
          <p:grpSpPr>
            <a:xfrm>
              <a:off x="295750" y="2528434"/>
              <a:ext cx="1500635" cy="1400631"/>
              <a:chOff x="2425704" y="1428793"/>
              <a:chExt cx="2257854" cy="1771000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2425704" y="1428793"/>
                <a:ext cx="2257854" cy="1771000"/>
              </a:xfrm>
              <a:prstGeom prst="ellipse">
                <a:avLst/>
              </a:prstGeom>
              <a:solidFill>
                <a:schemeClr val="bg1"/>
              </a:solidFill>
              <a:ln w="317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rcRect t="20954" b="12472"/>
              <a:stretch>
                <a:fillRect/>
              </a:stretch>
            </p:blipFill>
            <p:spPr>
              <a:xfrm>
                <a:off x="2743725" y="1816818"/>
                <a:ext cx="1590706" cy="1062595"/>
              </a:xfrm>
              <a:prstGeom prst="rect">
                <a:avLst/>
              </a:prstGeom>
            </p:spPr>
          </p:pic>
        </p:grpSp>
      </p:grpSp>
      <p:grpSp>
        <p:nvGrpSpPr>
          <p:cNvPr id="15" name="Group 30"/>
          <p:cNvGrpSpPr/>
          <p:nvPr/>
        </p:nvGrpSpPr>
        <p:grpSpPr>
          <a:xfrm>
            <a:off x="1074469" y="4182087"/>
            <a:ext cx="4817110" cy="1453049"/>
            <a:chOff x="267516" y="4449295"/>
            <a:chExt cx="4817110" cy="1453049"/>
          </a:xfrm>
        </p:grpSpPr>
        <p:sp>
          <p:nvSpPr>
            <p:cNvPr id="29" name="TextBox 28"/>
            <p:cNvSpPr txBox="1"/>
            <p:nvPr/>
          </p:nvSpPr>
          <p:spPr>
            <a:xfrm>
              <a:off x="1653287" y="4876800"/>
              <a:ext cx="3431339" cy="569387"/>
            </a:xfrm>
            <a:prstGeom prst="rect">
              <a:avLst/>
            </a:prstGeom>
            <a:solidFill>
              <a:srgbClr val="D9D9D9">
                <a:alpha val="52000"/>
              </a:srgbClr>
            </a:solidFill>
            <a:ln w="38100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 smtClean="0">
                  <a:solidFill>
                    <a:srgbClr val="BFBFBF"/>
                  </a:solidFill>
                </a:rPr>
                <a:t>X-files</a:t>
              </a:r>
              <a:endParaRPr lang="en-US" sz="3100" dirty="0">
                <a:solidFill>
                  <a:srgbClr val="BFBFBF"/>
                </a:solidFill>
              </a:endParaRPr>
            </a:p>
          </p:txBody>
        </p:sp>
        <p:grpSp>
          <p:nvGrpSpPr>
            <p:cNvPr id="17" name="Group 13"/>
            <p:cNvGrpSpPr/>
            <p:nvPr/>
          </p:nvGrpSpPr>
          <p:grpSpPr>
            <a:xfrm>
              <a:off x="267516" y="4449295"/>
              <a:ext cx="1521095" cy="1453049"/>
              <a:chOff x="1143354" y="1246093"/>
              <a:chExt cx="2465969" cy="2000310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1143354" y="1246093"/>
                <a:ext cx="2465969" cy="2000310"/>
              </a:xfrm>
              <a:prstGeom prst="ellipse">
                <a:avLst/>
              </a:prstGeom>
              <a:solidFill>
                <a:schemeClr val="tx1"/>
              </a:solidFill>
              <a:ln w="317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36028" y="1581579"/>
                <a:ext cx="1697463" cy="1271027"/>
              </a:xfrm>
              <a:prstGeom prst="rect">
                <a:avLst/>
              </a:prstGeom>
            </p:spPr>
          </p:pic>
        </p:grpSp>
      </p:grpSp>
      <p:sp>
        <p:nvSpPr>
          <p:cNvPr id="10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2058781" y="100013"/>
            <a:ext cx="4677458" cy="757237"/>
          </a:xfrm>
          <a:gradFill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eaLnBrk="1" hangingPunct="1"/>
            <a:r>
              <a:rPr lang="en-US" sz="4900" dirty="0" smtClean="0">
                <a:solidFill>
                  <a:srgbClr val="F2F2F2"/>
                </a:solidFill>
              </a:rPr>
              <a:t>overview</a:t>
            </a:r>
            <a:endParaRPr lang="en-US" sz="4900" dirty="0">
              <a:solidFill>
                <a:srgbClr val="FFC000"/>
              </a:solidFill>
            </a:endParaRPr>
          </a:p>
        </p:txBody>
      </p:sp>
      <p:grpSp>
        <p:nvGrpSpPr>
          <p:cNvPr id="22" name="Group 29"/>
          <p:cNvGrpSpPr/>
          <p:nvPr/>
        </p:nvGrpSpPr>
        <p:grpSpPr>
          <a:xfrm>
            <a:off x="2636717" y="3304861"/>
            <a:ext cx="4686662" cy="1452119"/>
            <a:chOff x="3654005" y="3424681"/>
            <a:chExt cx="4686662" cy="1452119"/>
          </a:xfrm>
        </p:grpSpPr>
        <p:sp>
          <p:nvSpPr>
            <p:cNvPr id="23" name="TextBox 22"/>
            <p:cNvSpPr txBox="1"/>
            <p:nvPr/>
          </p:nvSpPr>
          <p:spPr>
            <a:xfrm>
              <a:off x="3654005" y="3905101"/>
              <a:ext cx="3345793" cy="569387"/>
            </a:xfrm>
            <a:prstGeom prst="rect">
              <a:avLst/>
            </a:prstGeom>
            <a:solidFill>
              <a:srgbClr val="D9D9D9">
                <a:alpha val="56000"/>
              </a:srgbClr>
            </a:solidFill>
            <a:ln w="38100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 err="1" smtClean="0">
                  <a:solidFill>
                    <a:srgbClr val="BFBFBF"/>
                  </a:solidFill>
                </a:rPr>
                <a:t>Skewness</a:t>
              </a:r>
              <a:endParaRPr lang="en-US" sz="3100" dirty="0">
                <a:solidFill>
                  <a:srgbClr val="BFBFBF"/>
                </a:solidFill>
              </a:endParaRPr>
            </a:p>
          </p:txBody>
        </p:sp>
        <p:grpSp>
          <p:nvGrpSpPr>
            <p:cNvPr id="24" name="Group 26"/>
            <p:cNvGrpSpPr/>
            <p:nvPr/>
          </p:nvGrpSpPr>
          <p:grpSpPr>
            <a:xfrm>
              <a:off x="6908867" y="3424681"/>
              <a:ext cx="1431800" cy="1452119"/>
              <a:chOff x="6777087" y="3424681"/>
              <a:chExt cx="1638954" cy="1581985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6777087" y="3424681"/>
                <a:ext cx="1638954" cy="1581985"/>
              </a:xfrm>
              <a:prstGeom prst="ellipse">
                <a:avLst/>
              </a:prstGeom>
              <a:solidFill>
                <a:schemeClr val="bg1"/>
              </a:solidFill>
              <a:ln w="317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/>
              <a:srcRect r="9406"/>
              <a:stretch>
                <a:fillRect/>
              </a:stretch>
            </p:blipFill>
            <p:spPr>
              <a:xfrm>
                <a:off x="7195194" y="3675686"/>
                <a:ext cx="917946" cy="1013249"/>
              </a:xfrm>
              <a:prstGeom prst="rect">
                <a:avLst/>
              </a:prstGeom>
            </p:spPr>
          </p:pic>
        </p:grpSp>
      </p:grpSp>
      <p:sp>
        <p:nvSpPr>
          <p:cNvPr id="30" name="Oval 29"/>
          <p:cNvSpPr/>
          <p:nvPr/>
        </p:nvSpPr>
        <p:spPr>
          <a:xfrm>
            <a:off x="1082949" y="2534667"/>
            <a:ext cx="1500635" cy="1400631"/>
          </a:xfrm>
          <a:prstGeom prst="ellipse">
            <a:avLst/>
          </a:prstGeom>
          <a:solidFill>
            <a:srgbClr val="D9D9D9">
              <a:alpha val="47000"/>
            </a:srgbClr>
          </a:solidFill>
          <a:ln w="5715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074469" y="4206051"/>
            <a:ext cx="1500635" cy="1429085"/>
          </a:xfrm>
          <a:prstGeom prst="ellipse">
            <a:avLst/>
          </a:prstGeom>
          <a:solidFill>
            <a:schemeClr val="bg1">
              <a:lumMod val="85000"/>
              <a:alpha val="85000"/>
            </a:schemeClr>
          </a:solidFill>
          <a:ln w="5715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865048" y="3356349"/>
            <a:ext cx="1500635" cy="1400631"/>
          </a:xfrm>
          <a:prstGeom prst="ellipse">
            <a:avLst/>
          </a:prstGeom>
          <a:solidFill>
            <a:srgbClr val="D9D9D9">
              <a:alpha val="47000"/>
            </a:srgbClr>
          </a:solidFill>
          <a:ln w="5715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865048" y="1662339"/>
            <a:ext cx="1500635" cy="1400631"/>
          </a:xfrm>
          <a:prstGeom prst="ellipse">
            <a:avLst/>
          </a:prstGeom>
          <a:solidFill>
            <a:srgbClr val="D9D9D9">
              <a:alpha val="47000"/>
            </a:srgbClr>
          </a:solidFill>
          <a:ln w="5715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743501" y="1254551"/>
            <a:ext cx="3066965" cy="569387"/>
          </a:xfrm>
          <a:prstGeom prst="rect">
            <a:avLst/>
          </a:prstGeom>
          <a:solidFill>
            <a:srgbClr val="D9D9D9">
              <a:alpha val="60000"/>
            </a:srgbClr>
          </a:solidFill>
          <a:ln w="3810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100" dirty="0" smtClean="0">
                <a:solidFill>
                  <a:srgbClr val="BFBFBF"/>
                </a:solidFill>
              </a:rPr>
              <a:t>introduction</a:t>
            </a:r>
            <a:endParaRPr lang="en-US" sz="3100" dirty="0">
              <a:solidFill>
                <a:srgbClr val="BFBFBF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2627076" y="5059159"/>
            <a:ext cx="4696303" cy="1415157"/>
            <a:chOff x="3701927" y="5194765"/>
            <a:chExt cx="4696303" cy="1415157"/>
          </a:xfrm>
        </p:grpSpPr>
        <p:sp>
          <p:nvSpPr>
            <p:cNvPr id="39" name="TextBox 38"/>
            <p:cNvSpPr txBox="1"/>
            <p:nvPr/>
          </p:nvSpPr>
          <p:spPr>
            <a:xfrm>
              <a:off x="3701927" y="5635136"/>
              <a:ext cx="3237972" cy="569387"/>
            </a:xfrm>
            <a:prstGeom prst="rect">
              <a:avLst/>
            </a:prstGeom>
            <a:solidFill>
              <a:srgbClr val="FF0000">
                <a:alpha val="52000"/>
              </a:srgbClr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 smtClean="0"/>
                <a:t>Future</a:t>
              </a:r>
              <a:endParaRPr lang="en-US" sz="3100" dirty="0"/>
            </a:p>
          </p:txBody>
        </p:sp>
        <p:grpSp>
          <p:nvGrpSpPr>
            <p:cNvPr id="40" name="Group 14"/>
            <p:cNvGrpSpPr/>
            <p:nvPr/>
          </p:nvGrpSpPr>
          <p:grpSpPr>
            <a:xfrm>
              <a:off x="6877135" y="5194765"/>
              <a:ext cx="1521095" cy="1415157"/>
              <a:chOff x="948084" y="1246093"/>
              <a:chExt cx="2465969" cy="2000310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948084" y="1246093"/>
                <a:ext cx="2465969" cy="2000310"/>
              </a:xfrm>
              <a:prstGeom prst="ellipse">
                <a:avLst/>
              </a:prstGeom>
              <a:solidFill>
                <a:srgbClr val="000000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6"/>
              <a:srcRect b="9946"/>
              <a:stretch>
                <a:fillRect/>
              </a:stretch>
            </p:blipFill>
            <p:spPr>
              <a:xfrm>
                <a:off x="1257742" y="1641489"/>
                <a:ext cx="1857150" cy="1099633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222511" y="123977"/>
            <a:ext cx="7408970" cy="757237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FA7B64"/>
              </a:gs>
            </a:gsLst>
          </a:gradFill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dirty="0" smtClean="0">
                <a:solidFill>
                  <a:srgbClr val="FFD59C"/>
                </a:solidFill>
              </a:rPr>
              <a:t>El Niño under climate change</a:t>
            </a:r>
            <a:endParaRPr lang="en-US" sz="4000" dirty="0">
              <a:solidFill>
                <a:srgbClr val="FFD59C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890996" y="113726"/>
            <a:ext cx="1085284" cy="971225"/>
            <a:chOff x="5802284" y="5059159"/>
            <a:chExt cx="1521095" cy="1415157"/>
          </a:xfrm>
        </p:grpSpPr>
        <p:sp>
          <p:nvSpPr>
            <p:cNvPr id="22" name="Oval 21"/>
            <p:cNvSpPr/>
            <p:nvPr/>
          </p:nvSpPr>
          <p:spPr>
            <a:xfrm>
              <a:off x="5802284" y="5059159"/>
              <a:ext cx="1521095" cy="1415157"/>
            </a:xfrm>
            <a:prstGeom prst="ellipse">
              <a:avLst/>
            </a:prstGeom>
            <a:solidFill>
              <a:srgbClr val="000000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rcRect b="9946"/>
            <a:stretch>
              <a:fillRect/>
            </a:stretch>
          </p:blipFill>
          <p:spPr>
            <a:xfrm>
              <a:off x="5993292" y="5338889"/>
              <a:ext cx="1145554" cy="777956"/>
            </a:xfrm>
            <a:prstGeom prst="rect">
              <a:avLst/>
            </a:prstGeom>
          </p:spPr>
        </p:pic>
      </p:grpSp>
      <p:sp>
        <p:nvSpPr>
          <p:cNvPr id="25" name="Rectangle 24"/>
          <p:cNvSpPr/>
          <p:nvPr/>
        </p:nvSpPr>
        <p:spPr>
          <a:xfrm>
            <a:off x="746137" y="1998545"/>
            <a:ext cx="7626069" cy="492443"/>
          </a:xfrm>
          <a:prstGeom prst="rect">
            <a:avLst/>
          </a:prstGeom>
          <a:solidFill>
            <a:srgbClr val="FA7B64"/>
          </a:solidFill>
        </p:spPr>
        <p:txBody>
          <a:bodyPr wrap="square">
            <a:spAutoFit/>
          </a:bodyPr>
          <a:lstStyle/>
          <a:p>
            <a:pPr>
              <a:buFont typeface="Wingdings" charset="2"/>
              <a:buChar char="²"/>
            </a:pPr>
            <a:r>
              <a:rPr lang="en-US" sz="2600" dirty="0" smtClean="0">
                <a:solidFill>
                  <a:srgbClr val="800000"/>
                </a:solidFill>
              </a:rPr>
              <a:t> EL Niño is getting stronger? </a:t>
            </a:r>
            <a:endParaRPr lang="en-US" sz="2600" dirty="0">
              <a:solidFill>
                <a:srgbClr val="8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6138" y="3748013"/>
            <a:ext cx="7626068" cy="492443"/>
          </a:xfrm>
          <a:prstGeom prst="rect">
            <a:avLst/>
          </a:prstGeom>
          <a:solidFill>
            <a:srgbClr val="FA7B64"/>
          </a:solidFill>
        </p:spPr>
        <p:txBody>
          <a:bodyPr wrap="square">
            <a:spAutoFit/>
          </a:bodyPr>
          <a:lstStyle/>
          <a:p>
            <a:pPr>
              <a:buFont typeface="Wingdings" charset="2"/>
              <a:buChar char="²"/>
            </a:pPr>
            <a:r>
              <a:rPr lang="en-US" sz="2600" dirty="0" smtClean="0">
                <a:solidFill>
                  <a:srgbClr val="800000"/>
                </a:solidFill>
              </a:rPr>
              <a:t> The mean SST is changing into a permanent EL Niño? </a:t>
            </a:r>
            <a:endParaRPr lang="en-US" sz="2600" dirty="0">
              <a:solidFill>
                <a:srgbClr val="8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46137" y="4557567"/>
            <a:ext cx="7626069" cy="492443"/>
          </a:xfrm>
          <a:prstGeom prst="rect">
            <a:avLst/>
          </a:prstGeom>
          <a:solidFill>
            <a:srgbClr val="FA7B64"/>
          </a:solidFill>
        </p:spPr>
        <p:txBody>
          <a:bodyPr wrap="square">
            <a:spAutoFit/>
          </a:bodyPr>
          <a:lstStyle/>
          <a:p>
            <a:pPr>
              <a:buFont typeface="Wingdings" charset="2"/>
              <a:buChar char="²"/>
            </a:pPr>
            <a:r>
              <a:rPr lang="en-US" sz="2600" dirty="0" smtClean="0">
                <a:solidFill>
                  <a:srgbClr val="800000"/>
                </a:solidFill>
              </a:rPr>
              <a:t> EL Niño is changing its pattern? </a:t>
            </a:r>
            <a:endParaRPr lang="en-US" sz="2600" dirty="0">
              <a:solidFill>
                <a:srgbClr val="8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46137" y="2872654"/>
            <a:ext cx="7626069" cy="492443"/>
          </a:xfrm>
          <a:prstGeom prst="rect">
            <a:avLst/>
          </a:prstGeom>
          <a:solidFill>
            <a:srgbClr val="FA7B64"/>
          </a:solidFill>
        </p:spPr>
        <p:txBody>
          <a:bodyPr wrap="square">
            <a:spAutoFit/>
          </a:bodyPr>
          <a:lstStyle/>
          <a:p>
            <a:pPr>
              <a:buFont typeface="Wingdings" charset="2"/>
              <a:buChar char="²"/>
            </a:pPr>
            <a:r>
              <a:rPr lang="en-US" sz="2600" dirty="0" smtClean="0">
                <a:solidFill>
                  <a:srgbClr val="800000"/>
                </a:solidFill>
              </a:rPr>
              <a:t> EL Niño is becoming more frequent? </a:t>
            </a:r>
            <a:endParaRPr lang="en-US" sz="26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222511" y="123977"/>
            <a:ext cx="7408970" cy="757237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FA7B64"/>
              </a:gs>
            </a:gsLst>
          </a:gradFill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4000" dirty="0" smtClean="0">
                <a:solidFill>
                  <a:srgbClr val="FFD59C"/>
                </a:solidFill>
              </a:rPr>
              <a:t>El Niño</a:t>
            </a:r>
            <a:r>
              <a:rPr lang="en-US" sz="4000" dirty="0" smtClean="0">
                <a:solidFill>
                  <a:srgbClr val="800000"/>
                </a:solidFill>
              </a:rPr>
              <a:t> </a:t>
            </a:r>
            <a:r>
              <a:rPr lang="en-US" sz="4000" dirty="0" smtClean="0">
                <a:solidFill>
                  <a:srgbClr val="FFD59C"/>
                </a:solidFill>
              </a:rPr>
              <a:t>is getting stronger? </a:t>
            </a:r>
          </a:p>
        </p:txBody>
      </p:sp>
      <p:grpSp>
        <p:nvGrpSpPr>
          <p:cNvPr id="2" name="Group 23"/>
          <p:cNvGrpSpPr/>
          <p:nvPr/>
        </p:nvGrpSpPr>
        <p:grpSpPr>
          <a:xfrm>
            <a:off x="7890996" y="113726"/>
            <a:ext cx="1085284" cy="971225"/>
            <a:chOff x="5802284" y="5059159"/>
            <a:chExt cx="1521095" cy="1415157"/>
          </a:xfrm>
        </p:grpSpPr>
        <p:sp>
          <p:nvSpPr>
            <p:cNvPr id="22" name="Oval 21"/>
            <p:cNvSpPr/>
            <p:nvPr/>
          </p:nvSpPr>
          <p:spPr>
            <a:xfrm>
              <a:off x="5802284" y="5059159"/>
              <a:ext cx="1521095" cy="1415157"/>
            </a:xfrm>
            <a:prstGeom prst="ellipse">
              <a:avLst/>
            </a:prstGeom>
            <a:solidFill>
              <a:srgbClr val="000000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rcRect b="9946"/>
            <a:stretch>
              <a:fillRect/>
            </a:stretch>
          </p:blipFill>
          <p:spPr>
            <a:xfrm>
              <a:off x="5993292" y="5338889"/>
              <a:ext cx="1145554" cy="777956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674257" y="1090144"/>
            <a:ext cx="7281141" cy="400110"/>
          </a:xfrm>
          <a:prstGeom prst="rect">
            <a:avLst/>
          </a:prstGeom>
          <a:solidFill>
            <a:srgbClr val="FA7B64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800000"/>
                </a:solidFill>
              </a:rPr>
              <a:t>SST standard deviation IPCC CMIP3 database</a:t>
            </a:r>
            <a:endParaRPr lang="en-US" sz="2000" dirty="0">
              <a:solidFill>
                <a:srgbClr val="8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t="5304" r="9871" b="51065"/>
          <a:stretch>
            <a:fillRect/>
          </a:stretch>
        </p:blipFill>
        <p:spPr>
          <a:xfrm>
            <a:off x="685800" y="1976892"/>
            <a:ext cx="6957224" cy="175071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32024" y="1685106"/>
            <a:ext cx="1445668" cy="369332"/>
          </a:xfrm>
          <a:prstGeom prst="rect">
            <a:avLst/>
          </a:prstGeom>
          <a:solidFill>
            <a:srgbClr val="FA7B64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800000"/>
                </a:solidFill>
              </a:rPr>
              <a:t>20</a:t>
            </a:r>
            <a:r>
              <a:rPr lang="en-US" baseline="30000" dirty="0" smtClean="0">
                <a:solidFill>
                  <a:srgbClr val="800000"/>
                </a:solidFill>
              </a:rPr>
              <a:t>th</a:t>
            </a:r>
            <a:r>
              <a:rPr lang="en-US" dirty="0" smtClean="0">
                <a:solidFill>
                  <a:srgbClr val="800000"/>
                </a:solidFill>
              </a:rPr>
              <a:t> century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rcRect t="55426" r="9871" b="-286"/>
          <a:stretch>
            <a:fillRect/>
          </a:stretch>
        </p:blipFill>
        <p:spPr>
          <a:xfrm>
            <a:off x="674257" y="4130379"/>
            <a:ext cx="6957224" cy="180003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732024" y="3859410"/>
            <a:ext cx="1445668" cy="369332"/>
          </a:xfrm>
          <a:prstGeom prst="rect">
            <a:avLst/>
          </a:prstGeom>
          <a:solidFill>
            <a:srgbClr val="FA7B64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solidFill>
                  <a:srgbClr val="800000"/>
                </a:solidFill>
              </a:rPr>
              <a:t>21</a:t>
            </a:r>
            <a:r>
              <a:rPr lang="en-US" baseline="30000" dirty="0" err="1" smtClean="0">
                <a:solidFill>
                  <a:srgbClr val="800000"/>
                </a:solidFill>
              </a:rPr>
              <a:t>th</a:t>
            </a:r>
            <a:r>
              <a:rPr lang="en-US" dirty="0" smtClean="0">
                <a:solidFill>
                  <a:srgbClr val="800000"/>
                </a:solidFill>
              </a:rPr>
              <a:t> century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rcRect l="89831" t="5304" r="298" b="51065"/>
          <a:stretch>
            <a:fillRect/>
          </a:stretch>
        </p:blipFill>
        <p:spPr>
          <a:xfrm>
            <a:off x="7772400" y="2680599"/>
            <a:ext cx="1072218" cy="2899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222511" y="123977"/>
            <a:ext cx="7408970" cy="757237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FA7B64"/>
              </a:gs>
            </a:gsLst>
          </a:gradFill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4000" dirty="0" smtClean="0">
                <a:solidFill>
                  <a:srgbClr val="FFD59C"/>
                </a:solidFill>
              </a:rPr>
              <a:t>El Niño</a:t>
            </a:r>
            <a:r>
              <a:rPr lang="en-US" sz="4000" dirty="0" smtClean="0">
                <a:solidFill>
                  <a:srgbClr val="800000"/>
                </a:solidFill>
              </a:rPr>
              <a:t> </a:t>
            </a:r>
            <a:r>
              <a:rPr lang="en-US" sz="4000" dirty="0" smtClean="0">
                <a:solidFill>
                  <a:srgbClr val="FFD59C"/>
                </a:solidFill>
              </a:rPr>
              <a:t>is getting stronger? </a:t>
            </a:r>
          </a:p>
        </p:txBody>
      </p:sp>
      <p:grpSp>
        <p:nvGrpSpPr>
          <p:cNvPr id="2" name="Group 23"/>
          <p:cNvGrpSpPr/>
          <p:nvPr/>
        </p:nvGrpSpPr>
        <p:grpSpPr>
          <a:xfrm>
            <a:off x="7890996" y="113726"/>
            <a:ext cx="1085284" cy="971225"/>
            <a:chOff x="5802284" y="5059159"/>
            <a:chExt cx="1521095" cy="1415157"/>
          </a:xfrm>
        </p:grpSpPr>
        <p:sp>
          <p:nvSpPr>
            <p:cNvPr id="22" name="Oval 21"/>
            <p:cNvSpPr/>
            <p:nvPr/>
          </p:nvSpPr>
          <p:spPr>
            <a:xfrm>
              <a:off x="5802284" y="5059159"/>
              <a:ext cx="1521095" cy="1415157"/>
            </a:xfrm>
            <a:prstGeom prst="ellipse">
              <a:avLst/>
            </a:prstGeom>
            <a:solidFill>
              <a:srgbClr val="000000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rcRect b="9946"/>
            <a:stretch>
              <a:fillRect/>
            </a:stretch>
          </p:blipFill>
          <p:spPr>
            <a:xfrm>
              <a:off x="5993292" y="5338889"/>
              <a:ext cx="1145554" cy="777956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85800" y="1409528"/>
            <a:ext cx="3315636" cy="1513996"/>
            <a:chOff x="685800" y="1685106"/>
            <a:chExt cx="6957224" cy="204250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rcRect t="5304" r="9871" b="51065"/>
            <a:stretch>
              <a:fillRect/>
            </a:stretch>
          </p:blipFill>
          <p:spPr>
            <a:xfrm>
              <a:off x="685800" y="1976892"/>
              <a:ext cx="6957224" cy="1750716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304683" y="1685106"/>
              <a:ext cx="2126169" cy="373694"/>
            </a:xfrm>
            <a:prstGeom prst="rect">
              <a:avLst/>
            </a:prstGeom>
            <a:solidFill>
              <a:srgbClr val="FA7B64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800000"/>
                  </a:solidFill>
                </a:rPr>
                <a:t>20</a:t>
              </a:r>
              <a:r>
                <a:rPr lang="en-US" sz="1200" baseline="30000" dirty="0" smtClean="0">
                  <a:solidFill>
                    <a:srgbClr val="800000"/>
                  </a:solidFill>
                </a:rPr>
                <a:t>th</a:t>
              </a:r>
              <a:r>
                <a:rPr lang="en-US" sz="1200" dirty="0" smtClean="0">
                  <a:solidFill>
                    <a:srgbClr val="800000"/>
                  </a:solidFill>
                </a:rPr>
                <a:t> century</a:t>
              </a:r>
              <a:endParaRPr lang="en-US" sz="1200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315845" y="1409528"/>
            <a:ext cx="3315636" cy="1513996"/>
            <a:chOff x="674257" y="3859410"/>
            <a:chExt cx="6957224" cy="207100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rcRect t="55426" r="9871" b="-286"/>
            <a:stretch>
              <a:fillRect/>
            </a:stretch>
          </p:blipFill>
          <p:spPr>
            <a:xfrm>
              <a:off x="674257" y="4130379"/>
              <a:ext cx="6957224" cy="1800033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3304683" y="3859410"/>
              <a:ext cx="2164904" cy="378908"/>
            </a:xfrm>
            <a:prstGeom prst="rect">
              <a:avLst/>
            </a:prstGeom>
            <a:solidFill>
              <a:srgbClr val="FA7B64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err="1" smtClean="0">
                  <a:solidFill>
                    <a:srgbClr val="800000"/>
                  </a:solidFill>
                </a:rPr>
                <a:t>21</a:t>
              </a:r>
              <a:r>
                <a:rPr lang="en-US" sz="1200" baseline="30000" dirty="0" err="1" smtClean="0">
                  <a:solidFill>
                    <a:srgbClr val="800000"/>
                  </a:solidFill>
                </a:rPr>
                <a:t>th</a:t>
              </a:r>
              <a:r>
                <a:rPr lang="en-US" sz="1200" dirty="0" smtClean="0">
                  <a:solidFill>
                    <a:srgbClr val="800000"/>
                  </a:solidFill>
                </a:rPr>
                <a:t> century</a:t>
              </a:r>
              <a:endParaRPr lang="en-US" sz="1200" dirty="0">
                <a:solidFill>
                  <a:srgbClr val="800000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rcRect t="7673"/>
          <a:stretch>
            <a:fillRect/>
          </a:stretch>
        </p:blipFill>
        <p:spPr>
          <a:xfrm>
            <a:off x="709760" y="3524894"/>
            <a:ext cx="7117675" cy="245062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210995" y="3215472"/>
            <a:ext cx="2290837" cy="369332"/>
          </a:xfrm>
          <a:prstGeom prst="rect">
            <a:avLst/>
          </a:prstGeom>
          <a:solidFill>
            <a:srgbClr val="FA7B64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800000"/>
                </a:solidFill>
              </a:rPr>
              <a:t>Ratio: </a:t>
            </a:r>
            <a:r>
              <a:rPr lang="en-US" dirty="0" err="1" smtClean="0">
                <a:solidFill>
                  <a:srgbClr val="800000"/>
                </a:solidFill>
              </a:rPr>
              <a:t>21</a:t>
            </a:r>
            <a:r>
              <a:rPr lang="en-US" baseline="30000" dirty="0" err="1" smtClean="0">
                <a:solidFill>
                  <a:srgbClr val="800000"/>
                </a:solidFill>
              </a:rPr>
              <a:t>th</a:t>
            </a:r>
            <a:r>
              <a:rPr lang="en-US" dirty="0" smtClean="0">
                <a:solidFill>
                  <a:srgbClr val="800000"/>
                </a:solidFill>
              </a:rPr>
              <a:t> /20</a:t>
            </a:r>
            <a:r>
              <a:rPr lang="en-US" baseline="30000" dirty="0" smtClean="0">
                <a:solidFill>
                  <a:srgbClr val="800000"/>
                </a:solidFill>
              </a:rPr>
              <a:t>th</a:t>
            </a:r>
            <a:endParaRPr lang="en-US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088" y="1608829"/>
            <a:ext cx="3599347" cy="14517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32" y="1583429"/>
            <a:ext cx="3606085" cy="1477178"/>
          </a:xfrm>
          <a:prstGeom prst="rect">
            <a:avLst/>
          </a:prstGeom>
        </p:spPr>
      </p:pic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222511" y="123977"/>
            <a:ext cx="7408970" cy="757237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FA7B64"/>
              </a:gs>
            </a:gsLst>
          </a:gradFill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4000" dirty="0" smtClean="0">
                <a:solidFill>
                  <a:srgbClr val="FFD59C"/>
                </a:solidFill>
              </a:rPr>
              <a:t>El Niño</a:t>
            </a:r>
            <a:r>
              <a:rPr lang="en-US" sz="4000" dirty="0" smtClean="0">
                <a:solidFill>
                  <a:srgbClr val="800000"/>
                </a:solidFill>
              </a:rPr>
              <a:t> </a:t>
            </a:r>
            <a:r>
              <a:rPr lang="en-US" sz="4000" dirty="0" smtClean="0">
                <a:solidFill>
                  <a:srgbClr val="FFD59C"/>
                </a:solidFill>
              </a:rPr>
              <a:t>is getting stronger? </a:t>
            </a:r>
          </a:p>
        </p:txBody>
      </p:sp>
      <p:grpSp>
        <p:nvGrpSpPr>
          <p:cNvPr id="2" name="Group 23"/>
          <p:cNvGrpSpPr/>
          <p:nvPr/>
        </p:nvGrpSpPr>
        <p:grpSpPr>
          <a:xfrm>
            <a:off x="7890996" y="113726"/>
            <a:ext cx="1085284" cy="971225"/>
            <a:chOff x="5802284" y="5059159"/>
            <a:chExt cx="1521095" cy="1415157"/>
          </a:xfrm>
        </p:grpSpPr>
        <p:sp>
          <p:nvSpPr>
            <p:cNvPr id="22" name="Oval 21"/>
            <p:cNvSpPr/>
            <p:nvPr/>
          </p:nvSpPr>
          <p:spPr>
            <a:xfrm>
              <a:off x="5802284" y="5059159"/>
              <a:ext cx="1521095" cy="1415157"/>
            </a:xfrm>
            <a:prstGeom prst="ellipse">
              <a:avLst/>
            </a:prstGeom>
            <a:solidFill>
              <a:srgbClr val="000000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rcRect b="9946"/>
            <a:stretch>
              <a:fillRect/>
            </a:stretch>
          </p:blipFill>
          <p:spPr>
            <a:xfrm>
              <a:off x="5993292" y="5338889"/>
              <a:ext cx="1145554" cy="777956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1933893" y="1409528"/>
            <a:ext cx="1013278" cy="276999"/>
          </a:xfrm>
          <a:prstGeom prst="rect">
            <a:avLst/>
          </a:prstGeom>
          <a:solidFill>
            <a:srgbClr val="FA7B64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800000"/>
                </a:solidFill>
              </a:rPr>
              <a:t>GFDL</a:t>
            </a:r>
            <a:endParaRPr lang="en-US" sz="1200" dirty="0">
              <a:solidFill>
                <a:srgbClr val="8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69439" y="1409528"/>
            <a:ext cx="1031738" cy="276999"/>
          </a:xfrm>
          <a:prstGeom prst="rect">
            <a:avLst/>
          </a:prstGeom>
          <a:solidFill>
            <a:srgbClr val="FA7B64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800000"/>
                </a:solidFill>
              </a:rPr>
              <a:t>MIROC</a:t>
            </a:r>
            <a:endParaRPr lang="en-US" sz="1200" dirty="0">
              <a:solidFill>
                <a:srgbClr val="80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rcRect t="7673"/>
          <a:stretch>
            <a:fillRect/>
          </a:stretch>
        </p:blipFill>
        <p:spPr>
          <a:xfrm>
            <a:off x="709760" y="3524894"/>
            <a:ext cx="7117675" cy="245062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210995" y="3215472"/>
            <a:ext cx="2290837" cy="369332"/>
          </a:xfrm>
          <a:prstGeom prst="rect">
            <a:avLst/>
          </a:prstGeom>
          <a:solidFill>
            <a:srgbClr val="FA7B64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800000"/>
                </a:solidFill>
              </a:rPr>
              <a:t>Ratio: </a:t>
            </a:r>
            <a:r>
              <a:rPr lang="en-US" dirty="0" err="1" smtClean="0">
                <a:solidFill>
                  <a:srgbClr val="800000"/>
                </a:solidFill>
              </a:rPr>
              <a:t>21</a:t>
            </a:r>
            <a:r>
              <a:rPr lang="en-US" baseline="30000" dirty="0" err="1" smtClean="0">
                <a:solidFill>
                  <a:srgbClr val="800000"/>
                </a:solidFill>
              </a:rPr>
              <a:t>th</a:t>
            </a:r>
            <a:r>
              <a:rPr lang="en-US" dirty="0" smtClean="0">
                <a:solidFill>
                  <a:srgbClr val="800000"/>
                </a:solidFill>
              </a:rPr>
              <a:t> /20</a:t>
            </a:r>
            <a:r>
              <a:rPr lang="en-US" baseline="30000" dirty="0" smtClean="0">
                <a:solidFill>
                  <a:srgbClr val="800000"/>
                </a:solidFill>
              </a:rPr>
              <a:t>th</a:t>
            </a:r>
            <a:endParaRPr lang="en-US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222511" y="123977"/>
            <a:ext cx="7408970" cy="757237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FA7B64"/>
              </a:gs>
            </a:gsLst>
          </a:gradFill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spcBef>
                <a:spcPct val="0"/>
              </a:spcBef>
            </a:pPr>
            <a:r>
              <a:rPr lang="en-US" sz="4000" dirty="0" smtClean="0">
                <a:solidFill>
                  <a:srgbClr val="FFD59C"/>
                </a:solidFill>
              </a:rPr>
              <a:t>El Niño is becoming more frequent? </a:t>
            </a:r>
          </a:p>
        </p:txBody>
      </p:sp>
      <p:grpSp>
        <p:nvGrpSpPr>
          <p:cNvPr id="2" name="Group 23"/>
          <p:cNvGrpSpPr/>
          <p:nvPr/>
        </p:nvGrpSpPr>
        <p:grpSpPr>
          <a:xfrm>
            <a:off x="7890996" y="113726"/>
            <a:ext cx="1085284" cy="971225"/>
            <a:chOff x="5802284" y="5059159"/>
            <a:chExt cx="1521095" cy="1415157"/>
          </a:xfrm>
        </p:grpSpPr>
        <p:sp>
          <p:nvSpPr>
            <p:cNvPr id="22" name="Oval 21"/>
            <p:cNvSpPr/>
            <p:nvPr/>
          </p:nvSpPr>
          <p:spPr>
            <a:xfrm>
              <a:off x="5802284" y="5059159"/>
              <a:ext cx="1521095" cy="1415157"/>
            </a:xfrm>
            <a:prstGeom prst="ellipse">
              <a:avLst/>
            </a:prstGeom>
            <a:solidFill>
              <a:srgbClr val="000000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rcRect b="9946"/>
            <a:stretch>
              <a:fillRect/>
            </a:stretch>
          </p:blipFill>
          <p:spPr>
            <a:xfrm>
              <a:off x="5993292" y="5338889"/>
              <a:ext cx="1145554" cy="777956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t="2889"/>
          <a:stretch>
            <a:fillRect/>
          </a:stretch>
        </p:blipFill>
        <p:spPr>
          <a:xfrm>
            <a:off x="971858" y="1657998"/>
            <a:ext cx="6659623" cy="45392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52324" y="1315774"/>
            <a:ext cx="1862800" cy="369332"/>
          </a:xfrm>
          <a:prstGeom prst="rect">
            <a:avLst/>
          </a:prstGeom>
          <a:solidFill>
            <a:srgbClr val="FA7B64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800000"/>
                </a:solidFill>
              </a:rPr>
              <a:t>Spectra SST PC-1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16082" y="6065425"/>
            <a:ext cx="1991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Frequency [1/mon]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0844"/>
            <a:ext cx="4288964" cy="3306917"/>
          </a:xfrm>
          <a:prstGeom prst="rect">
            <a:avLst/>
          </a:prstGeom>
        </p:spPr>
      </p:pic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222511" y="123977"/>
            <a:ext cx="7408970" cy="757237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FA7B64"/>
              </a:gs>
            </a:gsLst>
          </a:gradFill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spcBef>
                <a:spcPct val="0"/>
              </a:spcBef>
            </a:pPr>
            <a:r>
              <a:rPr lang="en-US" sz="4000" dirty="0" smtClean="0">
                <a:solidFill>
                  <a:srgbClr val="FFD59C"/>
                </a:solidFill>
              </a:rPr>
              <a:t>El Niño is becoming more frequent? </a:t>
            </a:r>
          </a:p>
        </p:txBody>
      </p:sp>
      <p:grpSp>
        <p:nvGrpSpPr>
          <p:cNvPr id="2" name="Group 23"/>
          <p:cNvGrpSpPr/>
          <p:nvPr/>
        </p:nvGrpSpPr>
        <p:grpSpPr>
          <a:xfrm>
            <a:off x="7890996" y="113726"/>
            <a:ext cx="1085284" cy="971225"/>
            <a:chOff x="5802284" y="5059159"/>
            <a:chExt cx="1521095" cy="1415157"/>
          </a:xfrm>
        </p:grpSpPr>
        <p:sp>
          <p:nvSpPr>
            <p:cNvPr id="22" name="Oval 21"/>
            <p:cNvSpPr/>
            <p:nvPr/>
          </p:nvSpPr>
          <p:spPr>
            <a:xfrm>
              <a:off x="5802284" y="5059159"/>
              <a:ext cx="1521095" cy="1415157"/>
            </a:xfrm>
            <a:prstGeom prst="ellipse">
              <a:avLst/>
            </a:prstGeom>
            <a:solidFill>
              <a:srgbClr val="000000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rcRect b="9946"/>
            <a:stretch>
              <a:fillRect/>
            </a:stretch>
          </p:blipFill>
          <p:spPr>
            <a:xfrm>
              <a:off x="5993292" y="5338889"/>
              <a:ext cx="1145554" cy="777956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1671402" y="1727458"/>
            <a:ext cx="1323676" cy="369332"/>
          </a:xfrm>
          <a:prstGeom prst="rect">
            <a:avLst/>
          </a:prstGeom>
          <a:solidFill>
            <a:srgbClr val="FA7B64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800000"/>
                </a:solidFill>
              </a:rPr>
              <a:t>MPI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35659" y="5319833"/>
            <a:ext cx="1991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Frequency [1/mon]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rcRect l="2118"/>
          <a:stretch>
            <a:fillRect/>
          </a:stretch>
        </p:blipFill>
        <p:spPr>
          <a:xfrm>
            <a:off x="4495800" y="2096790"/>
            <a:ext cx="4021585" cy="326117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867400" y="1780872"/>
            <a:ext cx="1323676" cy="369332"/>
          </a:xfrm>
          <a:prstGeom prst="rect">
            <a:avLst/>
          </a:prstGeom>
          <a:solidFill>
            <a:srgbClr val="FA7B64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800000"/>
                </a:solidFill>
              </a:rPr>
              <a:t>GFDL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1657" y="5373247"/>
            <a:ext cx="1991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Frequency [1/mon]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2058781" y="100013"/>
            <a:ext cx="4677458" cy="757237"/>
          </a:xfrm>
          <a:gradFill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eaLnBrk="1" hangingPunct="1"/>
            <a:r>
              <a:rPr lang="en-US" sz="4900" dirty="0" smtClean="0">
                <a:solidFill>
                  <a:srgbClr val="F2F2F2"/>
                </a:solidFill>
              </a:rPr>
              <a:t>The Team</a:t>
            </a:r>
            <a:endParaRPr lang="en-US" sz="4900" dirty="0">
              <a:solidFill>
                <a:srgbClr val="FFC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485312" y="2084808"/>
            <a:ext cx="3672876" cy="34163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i="1" dirty="0" smtClean="0"/>
              <a:t>Tobias </a:t>
            </a:r>
            <a:r>
              <a:rPr lang="en-US" sz="3600" i="1" dirty="0" err="1" smtClean="0"/>
              <a:t>Bayr</a:t>
            </a:r>
            <a:endParaRPr lang="en-US" sz="3600" i="1" dirty="0" smtClean="0"/>
          </a:p>
          <a:p>
            <a:pPr algn="ctr"/>
            <a:r>
              <a:rPr lang="en-US" sz="3600" i="1" dirty="0" smtClean="0"/>
              <a:t>Claudia Frauen</a:t>
            </a:r>
          </a:p>
          <a:p>
            <a:pPr algn="ctr"/>
            <a:r>
              <a:rPr lang="en-US" sz="3600" i="1" dirty="0" err="1" smtClean="0"/>
              <a:t>Malte</a:t>
            </a:r>
            <a:r>
              <a:rPr lang="en-US" sz="3600" i="1" dirty="0" smtClean="0"/>
              <a:t> Jansen</a:t>
            </a:r>
          </a:p>
          <a:p>
            <a:pPr algn="ctr"/>
            <a:r>
              <a:rPr lang="en-US" sz="3600" i="1" dirty="0" smtClean="0"/>
              <a:t>Noel </a:t>
            </a:r>
            <a:r>
              <a:rPr lang="en-US" sz="3600" i="1" dirty="0" err="1" smtClean="0"/>
              <a:t>Keenlyside</a:t>
            </a:r>
            <a:endParaRPr lang="en-US" sz="3600" i="1" dirty="0" smtClean="0"/>
          </a:p>
          <a:p>
            <a:pPr algn="ctr"/>
            <a:r>
              <a:rPr lang="en-US" sz="3600" i="1" dirty="0" err="1" smtClean="0"/>
              <a:t>Mojib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Latif</a:t>
            </a:r>
            <a:r>
              <a:rPr lang="en-US" sz="3600" i="1" dirty="0" smtClean="0"/>
              <a:t> </a:t>
            </a:r>
          </a:p>
          <a:p>
            <a:pPr algn="ctr"/>
            <a:r>
              <a:rPr lang="en-US" sz="3600" i="1" dirty="0" smtClean="0"/>
              <a:t>Vladimir Semenov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222511" y="123977"/>
            <a:ext cx="7408970" cy="757237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FA7B64"/>
              </a:gs>
            </a:gsLst>
          </a:gradFill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dirty="0" smtClean="0">
                <a:solidFill>
                  <a:srgbClr val="FFD59C"/>
                </a:solidFill>
              </a:rPr>
              <a:t>Change into a permanent El Niño? </a:t>
            </a:r>
          </a:p>
        </p:txBody>
      </p:sp>
      <p:grpSp>
        <p:nvGrpSpPr>
          <p:cNvPr id="2" name="Group 23"/>
          <p:cNvGrpSpPr/>
          <p:nvPr/>
        </p:nvGrpSpPr>
        <p:grpSpPr>
          <a:xfrm>
            <a:off x="7890996" y="113726"/>
            <a:ext cx="1085284" cy="971225"/>
            <a:chOff x="5802284" y="5059159"/>
            <a:chExt cx="1521095" cy="1415157"/>
          </a:xfrm>
        </p:grpSpPr>
        <p:sp>
          <p:nvSpPr>
            <p:cNvPr id="22" name="Oval 21"/>
            <p:cNvSpPr/>
            <p:nvPr/>
          </p:nvSpPr>
          <p:spPr>
            <a:xfrm>
              <a:off x="5802284" y="5059159"/>
              <a:ext cx="1521095" cy="1415157"/>
            </a:xfrm>
            <a:prstGeom prst="ellipse">
              <a:avLst/>
            </a:prstGeom>
            <a:solidFill>
              <a:srgbClr val="000000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rcRect b="9946"/>
            <a:stretch>
              <a:fillRect/>
            </a:stretch>
          </p:blipFill>
          <p:spPr>
            <a:xfrm>
              <a:off x="5993292" y="5338889"/>
              <a:ext cx="1145554" cy="777956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t="3999" r="10999" b="66660"/>
          <a:stretch>
            <a:fillRect/>
          </a:stretch>
        </p:blipFill>
        <p:spPr>
          <a:xfrm>
            <a:off x="662942" y="1987581"/>
            <a:ext cx="7028439" cy="180003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4257" y="1090144"/>
            <a:ext cx="7281141" cy="400110"/>
          </a:xfrm>
          <a:prstGeom prst="rect">
            <a:avLst/>
          </a:prstGeom>
          <a:solidFill>
            <a:srgbClr val="FA7B64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800000"/>
                </a:solidFill>
              </a:rPr>
              <a:t>SST mean IPCC CMIP3 database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32024" y="1685106"/>
            <a:ext cx="1445668" cy="369332"/>
          </a:xfrm>
          <a:prstGeom prst="rect">
            <a:avLst/>
          </a:prstGeom>
          <a:solidFill>
            <a:srgbClr val="FA7B64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800000"/>
                </a:solidFill>
              </a:rPr>
              <a:t>20</a:t>
            </a:r>
            <a:r>
              <a:rPr lang="en-US" baseline="30000" dirty="0" smtClean="0">
                <a:solidFill>
                  <a:srgbClr val="800000"/>
                </a:solidFill>
              </a:rPr>
              <a:t>th</a:t>
            </a:r>
            <a:r>
              <a:rPr lang="en-US" dirty="0" smtClean="0">
                <a:solidFill>
                  <a:srgbClr val="800000"/>
                </a:solidFill>
              </a:rPr>
              <a:t> century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t="38046" r="10999" b="33232"/>
          <a:stretch>
            <a:fillRect/>
          </a:stretch>
        </p:blipFill>
        <p:spPr>
          <a:xfrm>
            <a:off x="659602" y="4204778"/>
            <a:ext cx="7028439" cy="176208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32024" y="3859410"/>
            <a:ext cx="1445668" cy="369332"/>
          </a:xfrm>
          <a:prstGeom prst="rect">
            <a:avLst/>
          </a:prstGeom>
          <a:solidFill>
            <a:srgbClr val="FA7B64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solidFill>
                  <a:srgbClr val="800000"/>
                </a:solidFill>
              </a:rPr>
              <a:t>21</a:t>
            </a:r>
            <a:r>
              <a:rPr lang="en-US" baseline="30000" dirty="0" err="1" smtClean="0">
                <a:solidFill>
                  <a:srgbClr val="800000"/>
                </a:solidFill>
              </a:rPr>
              <a:t>th</a:t>
            </a:r>
            <a:r>
              <a:rPr lang="en-US" dirty="0" smtClean="0">
                <a:solidFill>
                  <a:srgbClr val="800000"/>
                </a:solidFill>
              </a:rPr>
              <a:t> century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rcRect l="89599" t="3999" r="-1675" b="69144"/>
          <a:stretch>
            <a:fillRect/>
          </a:stretch>
        </p:blipFill>
        <p:spPr>
          <a:xfrm>
            <a:off x="7890996" y="2329381"/>
            <a:ext cx="953622" cy="3060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 t="71011" r="2807" b="-894"/>
          <a:stretch>
            <a:fillRect/>
          </a:stretch>
        </p:blipFill>
        <p:spPr>
          <a:xfrm>
            <a:off x="66491" y="1858358"/>
            <a:ext cx="8909789" cy="2595304"/>
          </a:xfrm>
          <a:prstGeom prst="rect">
            <a:avLst/>
          </a:prstGeom>
        </p:spPr>
      </p:pic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222511" y="123977"/>
            <a:ext cx="7408970" cy="757237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FA7B64"/>
              </a:gs>
            </a:gsLst>
          </a:gradFill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dirty="0" smtClean="0">
                <a:solidFill>
                  <a:srgbClr val="FFD59C"/>
                </a:solidFill>
              </a:rPr>
              <a:t>Change into a permanent El Niño? </a:t>
            </a:r>
          </a:p>
        </p:txBody>
      </p:sp>
      <p:grpSp>
        <p:nvGrpSpPr>
          <p:cNvPr id="2" name="Group 23"/>
          <p:cNvGrpSpPr/>
          <p:nvPr/>
        </p:nvGrpSpPr>
        <p:grpSpPr>
          <a:xfrm>
            <a:off x="7890996" y="113726"/>
            <a:ext cx="1085284" cy="971225"/>
            <a:chOff x="5802284" y="5059159"/>
            <a:chExt cx="1521095" cy="1415157"/>
          </a:xfrm>
        </p:grpSpPr>
        <p:sp>
          <p:nvSpPr>
            <p:cNvPr id="22" name="Oval 21"/>
            <p:cNvSpPr/>
            <p:nvPr/>
          </p:nvSpPr>
          <p:spPr>
            <a:xfrm>
              <a:off x="5802284" y="5059159"/>
              <a:ext cx="1521095" cy="1415157"/>
            </a:xfrm>
            <a:prstGeom prst="ellipse">
              <a:avLst/>
            </a:prstGeom>
            <a:solidFill>
              <a:srgbClr val="000000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rcRect b="9946"/>
            <a:stretch>
              <a:fillRect/>
            </a:stretch>
          </p:blipFill>
          <p:spPr>
            <a:xfrm>
              <a:off x="5993292" y="5338889"/>
              <a:ext cx="1145554" cy="777956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3190128" y="1530140"/>
            <a:ext cx="2608358" cy="400110"/>
          </a:xfrm>
          <a:prstGeom prst="rect">
            <a:avLst/>
          </a:prstGeom>
          <a:solidFill>
            <a:srgbClr val="FA7B64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800000"/>
                </a:solidFill>
              </a:rPr>
              <a:t>Mean difference</a:t>
            </a:r>
            <a:endParaRPr lang="en-US" sz="2000" dirty="0">
              <a:solidFill>
                <a:srgbClr val="80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22511" y="4489947"/>
            <a:ext cx="8294250" cy="2001049"/>
            <a:chOff x="222511" y="4489947"/>
            <a:chExt cx="8294250" cy="200104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rcRect t="285" r="10073"/>
            <a:stretch>
              <a:fillRect/>
            </a:stretch>
          </p:blipFill>
          <p:spPr>
            <a:xfrm>
              <a:off x="4414397" y="4724400"/>
              <a:ext cx="4102364" cy="1766596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062450" y="4489947"/>
              <a:ext cx="1323676" cy="338554"/>
            </a:xfrm>
            <a:prstGeom prst="rect">
              <a:avLst/>
            </a:prstGeom>
            <a:solidFill>
              <a:srgbClr val="FA7B64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800000"/>
                  </a:solidFill>
                </a:rPr>
                <a:t>Hadcm3</a:t>
              </a:r>
              <a:endParaRPr lang="en-US" sz="1600" dirty="0">
                <a:solidFill>
                  <a:srgbClr val="800000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2511" y="4768026"/>
              <a:ext cx="4102364" cy="169878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793882" y="4502042"/>
              <a:ext cx="1323676" cy="338554"/>
            </a:xfrm>
            <a:prstGeom prst="rect">
              <a:avLst/>
            </a:prstGeom>
            <a:solidFill>
              <a:srgbClr val="FA7B64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800000"/>
                  </a:solidFill>
                </a:rPr>
                <a:t>GFDL</a:t>
              </a:r>
              <a:endParaRPr lang="en-US" sz="1600" dirty="0">
                <a:solidFill>
                  <a:srgbClr val="8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222511" y="123977"/>
            <a:ext cx="7408970" cy="757237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FA7B64"/>
              </a:gs>
            </a:gsLst>
          </a:gradFill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dirty="0" smtClean="0">
                <a:solidFill>
                  <a:srgbClr val="FFD59C"/>
                </a:solidFill>
              </a:rPr>
              <a:t>El Niño is changing its pattern? </a:t>
            </a:r>
            <a:endParaRPr lang="en-US" sz="4000" dirty="0">
              <a:solidFill>
                <a:srgbClr val="FFD59C"/>
              </a:solidFill>
            </a:endParaRPr>
          </a:p>
        </p:txBody>
      </p:sp>
      <p:grpSp>
        <p:nvGrpSpPr>
          <p:cNvPr id="2" name="Group 23"/>
          <p:cNvGrpSpPr/>
          <p:nvPr/>
        </p:nvGrpSpPr>
        <p:grpSpPr>
          <a:xfrm>
            <a:off x="7890996" y="113726"/>
            <a:ext cx="1085284" cy="971225"/>
            <a:chOff x="5802284" y="5059159"/>
            <a:chExt cx="1521095" cy="1415157"/>
          </a:xfrm>
        </p:grpSpPr>
        <p:sp>
          <p:nvSpPr>
            <p:cNvPr id="22" name="Oval 21"/>
            <p:cNvSpPr/>
            <p:nvPr/>
          </p:nvSpPr>
          <p:spPr>
            <a:xfrm>
              <a:off x="5802284" y="5059159"/>
              <a:ext cx="1521095" cy="1415157"/>
            </a:xfrm>
            <a:prstGeom prst="ellipse">
              <a:avLst/>
            </a:prstGeom>
            <a:solidFill>
              <a:srgbClr val="000000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rcRect b="9946"/>
            <a:stretch>
              <a:fillRect/>
            </a:stretch>
          </p:blipFill>
          <p:spPr>
            <a:xfrm>
              <a:off x="5993292" y="5338889"/>
              <a:ext cx="1145554" cy="777956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r="8230"/>
          <a:stretch>
            <a:fillRect/>
          </a:stretch>
        </p:blipFill>
        <p:spPr>
          <a:xfrm>
            <a:off x="222511" y="1396750"/>
            <a:ext cx="4111499" cy="52301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69988" y="1065143"/>
            <a:ext cx="1445668" cy="369332"/>
          </a:xfrm>
          <a:prstGeom prst="rect">
            <a:avLst/>
          </a:prstGeom>
          <a:solidFill>
            <a:srgbClr val="FA7B64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800000"/>
                </a:solidFill>
              </a:rPr>
              <a:t>20</a:t>
            </a:r>
            <a:r>
              <a:rPr lang="en-US" baseline="30000" dirty="0" smtClean="0">
                <a:solidFill>
                  <a:srgbClr val="800000"/>
                </a:solidFill>
              </a:rPr>
              <a:t>th</a:t>
            </a:r>
            <a:r>
              <a:rPr lang="en-US" dirty="0" smtClean="0">
                <a:solidFill>
                  <a:srgbClr val="800000"/>
                </a:solidFill>
              </a:rPr>
              <a:t> century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69988" y="1466858"/>
            <a:ext cx="144566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EOF-1 (48%)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695134" y="3194008"/>
            <a:ext cx="144566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EOF-2 (7.8%)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695134" y="4904185"/>
            <a:ext cx="144566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EOF-3 (4.0%)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4526422" y="1084951"/>
            <a:ext cx="4091935" cy="5516836"/>
            <a:chOff x="4526422" y="1084951"/>
            <a:chExt cx="4091935" cy="5516836"/>
          </a:xfrm>
        </p:grpSpPr>
        <p:grpSp>
          <p:nvGrpSpPr>
            <p:cNvPr id="16" name="Group 15"/>
            <p:cNvGrpSpPr/>
            <p:nvPr/>
          </p:nvGrpSpPr>
          <p:grpSpPr>
            <a:xfrm>
              <a:off x="4526422" y="1084951"/>
              <a:ext cx="4091935" cy="5516836"/>
              <a:chOff x="4526422" y="1084951"/>
              <a:chExt cx="4091935" cy="5516836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26422" y="1371600"/>
                <a:ext cx="4091935" cy="5230187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5919795" y="1084951"/>
                <a:ext cx="1445668" cy="369332"/>
              </a:xfrm>
              <a:prstGeom prst="rect">
                <a:avLst/>
              </a:prstGeom>
              <a:solidFill>
                <a:srgbClr val="FA7B64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 err="1" smtClean="0">
                    <a:solidFill>
                      <a:srgbClr val="800000"/>
                    </a:solidFill>
                  </a:rPr>
                  <a:t>21</a:t>
                </a:r>
                <a:r>
                  <a:rPr lang="en-US" baseline="30000" dirty="0" err="1" smtClean="0">
                    <a:solidFill>
                      <a:srgbClr val="800000"/>
                    </a:solidFill>
                  </a:rPr>
                  <a:t>th</a:t>
                </a:r>
                <a:r>
                  <a:rPr lang="en-US" dirty="0" smtClean="0">
                    <a:solidFill>
                      <a:srgbClr val="800000"/>
                    </a:solidFill>
                  </a:rPr>
                  <a:t> century</a:t>
                </a:r>
                <a:endParaRPr lang="en-US" dirty="0">
                  <a:solidFill>
                    <a:srgbClr val="800000"/>
                  </a:solidFill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5944941" y="1479433"/>
              <a:ext cx="14456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EOF-1 (46%)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970087" y="3206583"/>
              <a:ext cx="14456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EOF-2 (7.1%)</a:t>
              </a:r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970087" y="4916760"/>
              <a:ext cx="14456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EOF-3 (3.8%)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2058781" y="1305036"/>
            <a:ext cx="4677458" cy="757237"/>
          </a:xfrm>
          <a:gradFill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eaLnBrk="1" hangingPunct="1"/>
            <a:r>
              <a:rPr lang="en-US" sz="4900" dirty="0" smtClean="0">
                <a:solidFill>
                  <a:srgbClr val="F2F2F2"/>
                </a:solidFill>
              </a:rPr>
              <a:t>Conclusions</a:t>
            </a:r>
            <a:endParaRPr lang="en-US" sz="49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366270" y="100013"/>
            <a:ext cx="7277099" cy="757237"/>
          </a:xfrm>
          <a:gradFill>
            <a:gsLst>
              <a:gs pos="0">
                <a:srgbClr val="3366FF"/>
              </a:gs>
              <a:gs pos="92000">
                <a:schemeClr val="accent5">
                  <a:lumMod val="60000"/>
                  <a:lumOff val="40000"/>
                </a:schemeClr>
              </a:gs>
            </a:gsLst>
          </a:gradFill>
          <a:ln w="19050" cmpd="sng">
            <a:solidFill>
              <a:srgbClr val="3366FF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F2F2F2"/>
                </a:solidFill>
              </a:rPr>
              <a:t>Conclusions: Triplets</a:t>
            </a:r>
            <a:endParaRPr lang="en-US" sz="4000" dirty="0">
              <a:solidFill>
                <a:srgbClr val="FFC000"/>
              </a:solidFill>
            </a:endParaRPr>
          </a:p>
        </p:txBody>
      </p:sp>
      <p:grpSp>
        <p:nvGrpSpPr>
          <p:cNvPr id="2" name="Gruppieren 24"/>
          <p:cNvGrpSpPr>
            <a:grpSpLocks/>
          </p:cNvGrpSpPr>
          <p:nvPr/>
        </p:nvGrpSpPr>
        <p:grpSpPr bwMode="auto">
          <a:xfrm>
            <a:off x="0" y="1907300"/>
            <a:ext cx="9144000" cy="3429000"/>
            <a:chOff x="-64" y="2143116"/>
            <a:chExt cx="9144064" cy="3429024"/>
          </a:xfrm>
        </p:grpSpPr>
        <p:pic>
          <p:nvPicPr>
            <p:cNvPr id="11277" name="Picture 2"/>
            <p:cNvPicPr>
              <a:picLocks noChangeAspect="1" noChangeArrowheads="1"/>
            </p:cNvPicPr>
            <p:nvPr/>
          </p:nvPicPr>
          <p:blipFill>
            <a:blip r:embed="rId2"/>
            <a:srcRect l="11000" t="28024" r="51601" b="19928"/>
            <a:stretch>
              <a:fillRect/>
            </a:stretch>
          </p:blipFill>
          <p:spPr bwMode="auto">
            <a:xfrm>
              <a:off x="-64" y="2143116"/>
              <a:ext cx="4071998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8" name="Picture 2"/>
            <p:cNvPicPr>
              <a:picLocks noChangeAspect="1" noChangeArrowheads="1"/>
            </p:cNvPicPr>
            <p:nvPr/>
          </p:nvPicPr>
          <p:blipFill>
            <a:blip r:embed="rId2"/>
            <a:srcRect l="60770" t="28024" r="15764" b="19928"/>
            <a:stretch>
              <a:fillRect/>
            </a:stretch>
          </p:blipFill>
          <p:spPr bwMode="auto">
            <a:xfrm>
              <a:off x="4714876" y="2143116"/>
              <a:ext cx="2286016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9" name="Picture 2"/>
            <p:cNvPicPr>
              <a:picLocks noChangeAspect="1" noChangeArrowheads="1"/>
            </p:cNvPicPr>
            <p:nvPr/>
          </p:nvPicPr>
          <p:blipFill>
            <a:blip r:embed="rId2"/>
            <a:srcRect l="87169" t="28024" r="1099" b="19928"/>
            <a:stretch>
              <a:fillRect/>
            </a:stretch>
          </p:blipFill>
          <p:spPr bwMode="auto">
            <a:xfrm>
              <a:off x="8000992" y="2143116"/>
              <a:ext cx="1143008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276" name="Textfeld 29"/>
          <p:cNvSpPr txBox="1">
            <a:spLocks noChangeArrowheads="1"/>
          </p:cNvSpPr>
          <p:nvPr/>
        </p:nvSpPr>
        <p:spPr bwMode="auto">
          <a:xfrm>
            <a:off x="936424" y="983605"/>
            <a:ext cx="6357937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i="1" dirty="0" smtClean="0"/>
              <a:t>Does Dewey has two twin brothers?</a:t>
            </a:r>
            <a:endParaRPr lang="en-US" sz="2400" i="1" dirty="0"/>
          </a:p>
        </p:txBody>
      </p:sp>
      <p:grpSp>
        <p:nvGrpSpPr>
          <p:cNvPr id="3" name="Group 19"/>
          <p:cNvGrpSpPr/>
          <p:nvPr/>
        </p:nvGrpSpPr>
        <p:grpSpPr>
          <a:xfrm>
            <a:off x="7915565" y="100014"/>
            <a:ext cx="1018296" cy="885962"/>
            <a:chOff x="5865048" y="1689428"/>
            <a:chExt cx="1458331" cy="1373542"/>
          </a:xfrm>
        </p:grpSpPr>
        <p:sp>
          <p:nvSpPr>
            <p:cNvPr id="18" name="Oval 17"/>
            <p:cNvSpPr/>
            <p:nvPr/>
          </p:nvSpPr>
          <p:spPr>
            <a:xfrm>
              <a:off x="5865048" y="1689428"/>
              <a:ext cx="1458331" cy="1373542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04768" y="1919794"/>
              <a:ext cx="1017288" cy="872769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858052" y="2242873"/>
            <a:ext cx="1262063" cy="2424287"/>
            <a:chOff x="858052" y="2644628"/>
            <a:chExt cx="1262063" cy="2424287"/>
          </a:xfrm>
        </p:grpSpPr>
        <p:grpSp>
          <p:nvGrpSpPr>
            <p:cNvPr id="25" name="Group 24"/>
            <p:cNvGrpSpPr/>
            <p:nvPr/>
          </p:nvGrpSpPr>
          <p:grpSpPr>
            <a:xfrm>
              <a:off x="858052" y="2644628"/>
              <a:ext cx="1262063" cy="2175356"/>
              <a:chOff x="2790673" y="1872636"/>
              <a:chExt cx="2191053" cy="4187143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2790673" y="1872636"/>
                <a:ext cx="2191053" cy="4187143"/>
                <a:chOff x="1880916" y="1872636"/>
                <a:chExt cx="2191053" cy="4187143"/>
              </a:xfrm>
            </p:grpSpPr>
            <p:pic>
              <p:nvPicPr>
                <p:cNvPr id="20" name="Picture 3"/>
                <p:cNvPicPr>
                  <a:picLocks noChangeAspect="1"/>
                </p:cNvPicPr>
                <p:nvPr/>
              </p:nvPicPr>
              <p:blipFill>
                <a:blip r:embed="rId3"/>
                <a:srcRect r="62045"/>
                <a:stretch>
                  <a:fillRect/>
                </a:stretch>
              </p:blipFill>
              <p:spPr>
                <a:xfrm>
                  <a:off x="1880916" y="1872636"/>
                  <a:ext cx="2005284" cy="4187143"/>
                </a:xfrm>
                <a:prstGeom prst="rect">
                  <a:avLst/>
                </a:prstGeom>
              </p:spPr>
            </p:pic>
            <p:sp>
              <p:nvSpPr>
                <p:cNvPr id="21" name="Oval 20"/>
                <p:cNvSpPr/>
                <p:nvPr/>
              </p:nvSpPr>
              <p:spPr>
                <a:xfrm>
                  <a:off x="3642026" y="5259947"/>
                  <a:ext cx="429943" cy="59792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3" name="Oval 22"/>
              <p:cNvSpPr/>
              <p:nvPr/>
            </p:nvSpPr>
            <p:spPr>
              <a:xfrm>
                <a:off x="4616926" y="4121690"/>
                <a:ext cx="214972" cy="43996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4611014" y="2719835"/>
                <a:ext cx="214972" cy="43996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977852" y="4607250"/>
              <a:ext cx="8286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Huey</a:t>
              </a:r>
              <a:endParaRPr lang="en-US" sz="2400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804961" y="2144329"/>
            <a:ext cx="1420961" cy="2528696"/>
            <a:chOff x="3804961" y="2665904"/>
            <a:chExt cx="1420961" cy="2528696"/>
          </a:xfrm>
        </p:grpSpPr>
        <p:grpSp>
          <p:nvGrpSpPr>
            <p:cNvPr id="33" name="Group 32"/>
            <p:cNvGrpSpPr/>
            <p:nvPr/>
          </p:nvGrpSpPr>
          <p:grpSpPr>
            <a:xfrm>
              <a:off x="3804961" y="2665904"/>
              <a:ext cx="1420961" cy="2297864"/>
              <a:chOff x="3630046" y="1214438"/>
              <a:chExt cx="2377774" cy="4836298"/>
            </a:xfrm>
          </p:grpSpPr>
          <p:pic>
            <p:nvPicPr>
              <p:cNvPr id="30" name="Picture 3"/>
              <p:cNvPicPr>
                <a:picLocks noChangeAspect="1"/>
              </p:cNvPicPr>
              <p:nvPr/>
            </p:nvPicPr>
            <p:blipFill>
              <a:blip r:embed="rId3"/>
              <a:srcRect l="32832" r="32205"/>
              <a:stretch>
                <a:fillRect/>
              </a:stretch>
            </p:blipFill>
            <p:spPr>
              <a:xfrm>
                <a:off x="3810000" y="1214438"/>
                <a:ext cx="2133600" cy="4836298"/>
              </a:xfrm>
              <a:prstGeom prst="rect">
                <a:avLst/>
              </a:prstGeom>
            </p:spPr>
          </p:pic>
          <p:sp>
            <p:nvSpPr>
              <p:cNvPr id="31" name="Oval 30"/>
              <p:cNvSpPr/>
              <p:nvPr/>
            </p:nvSpPr>
            <p:spPr>
              <a:xfrm>
                <a:off x="3630046" y="2588037"/>
                <a:ext cx="477864" cy="156145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666705" y="1905083"/>
                <a:ext cx="341115" cy="328365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4071969" y="4732935"/>
              <a:ext cx="10334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Dewey</a:t>
              </a:r>
              <a:endParaRPr lang="en-US" sz="2400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911684" y="2191823"/>
            <a:ext cx="1474622" cy="2151823"/>
            <a:chOff x="5978195" y="401005"/>
            <a:chExt cx="2967491" cy="5912295"/>
          </a:xfrm>
        </p:grpSpPr>
        <p:pic>
          <p:nvPicPr>
            <p:cNvPr id="35" name="Picture 3"/>
            <p:cNvPicPr>
              <a:picLocks noChangeAspect="1"/>
            </p:cNvPicPr>
            <p:nvPr/>
          </p:nvPicPr>
          <p:blipFill>
            <a:blip r:embed="rId3"/>
            <a:srcRect l="62823"/>
            <a:stretch>
              <a:fillRect/>
            </a:stretch>
          </p:blipFill>
          <p:spPr>
            <a:xfrm>
              <a:off x="6172200" y="401005"/>
              <a:ext cx="2773486" cy="5912295"/>
            </a:xfrm>
            <a:prstGeom prst="rect">
              <a:avLst/>
            </a:prstGeom>
          </p:spPr>
        </p:pic>
        <p:sp>
          <p:nvSpPr>
            <p:cNvPr id="36" name="Oval 35"/>
            <p:cNvSpPr/>
            <p:nvPr/>
          </p:nvSpPr>
          <p:spPr>
            <a:xfrm>
              <a:off x="5978195" y="5224681"/>
              <a:ext cx="431657" cy="7418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7294361" y="4241441"/>
            <a:ext cx="861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Louie</a:t>
            </a:r>
            <a:endParaRPr lang="en-US" sz="2400" dirty="0"/>
          </a:p>
        </p:txBody>
      </p:sp>
      <p:grpSp>
        <p:nvGrpSpPr>
          <p:cNvPr id="40" name="Group 39"/>
          <p:cNvGrpSpPr/>
          <p:nvPr/>
        </p:nvGrpSpPr>
        <p:grpSpPr>
          <a:xfrm>
            <a:off x="3650442" y="1445270"/>
            <a:ext cx="2434621" cy="3193607"/>
            <a:chOff x="3804961" y="2665904"/>
            <a:chExt cx="1687844" cy="2458355"/>
          </a:xfrm>
        </p:grpSpPr>
        <p:grpSp>
          <p:nvGrpSpPr>
            <p:cNvPr id="41" name="Group 32"/>
            <p:cNvGrpSpPr/>
            <p:nvPr/>
          </p:nvGrpSpPr>
          <p:grpSpPr>
            <a:xfrm>
              <a:off x="3804961" y="2665904"/>
              <a:ext cx="1420961" cy="2297864"/>
              <a:chOff x="3630046" y="1214438"/>
              <a:chExt cx="2377774" cy="4836298"/>
            </a:xfrm>
          </p:grpSpPr>
          <p:pic>
            <p:nvPicPr>
              <p:cNvPr id="43" name="Picture 3"/>
              <p:cNvPicPr>
                <a:picLocks noChangeAspect="1"/>
              </p:cNvPicPr>
              <p:nvPr/>
            </p:nvPicPr>
            <p:blipFill>
              <a:blip r:embed="rId3"/>
              <a:srcRect l="32832" r="32205"/>
              <a:stretch>
                <a:fillRect/>
              </a:stretch>
            </p:blipFill>
            <p:spPr>
              <a:xfrm>
                <a:off x="3810000" y="1214438"/>
                <a:ext cx="2133600" cy="4836298"/>
              </a:xfrm>
              <a:prstGeom prst="rect">
                <a:avLst/>
              </a:prstGeom>
            </p:spPr>
          </p:pic>
          <p:sp>
            <p:nvSpPr>
              <p:cNvPr id="44" name="Oval 43"/>
              <p:cNvSpPr/>
              <p:nvPr/>
            </p:nvSpPr>
            <p:spPr>
              <a:xfrm>
                <a:off x="3630046" y="2588037"/>
                <a:ext cx="477864" cy="156145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5666705" y="1905083"/>
                <a:ext cx="341115" cy="328365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4000089" y="4768881"/>
              <a:ext cx="1492716" cy="3553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Big Dewey</a:t>
              </a:r>
              <a:endParaRPr lang="en-US" sz="2400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950530" y="2167859"/>
            <a:ext cx="1550424" cy="2487319"/>
            <a:chOff x="6950530" y="2191823"/>
            <a:chExt cx="1550424" cy="2487319"/>
          </a:xfrm>
        </p:grpSpPr>
        <p:grpSp>
          <p:nvGrpSpPr>
            <p:cNvPr id="50" name="Group 49"/>
            <p:cNvGrpSpPr/>
            <p:nvPr/>
          </p:nvGrpSpPr>
          <p:grpSpPr>
            <a:xfrm>
              <a:off x="7000907" y="2191823"/>
              <a:ext cx="1385399" cy="2121510"/>
              <a:chOff x="7000907" y="2191823"/>
              <a:chExt cx="1385399" cy="2121510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7000907" y="2191823"/>
                <a:ext cx="1385399" cy="212151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6" name="Group 45"/>
              <p:cNvGrpSpPr/>
              <p:nvPr/>
            </p:nvGrpSpPr>
            <p:grpSpPr>
              <a:xfrm>
                <a:off x="7025480" y="2706983"/>
                <a:ext cx="1066090" cy="1570403"/>
                <a:chOff x="5978195" y="1269629"/>
                <a:chExt cx="2560014" cy="5043668"/>
              </a:xfrm>
            </p:grpSpPr>
            <p:pic>
              <p:nvPicPr>
                <p:cNvPr id="47" name="Picture 3"/>
                <p:cNvPicPr>
                  <a:picLocks noChangeAspect="1"/>
                </p:cNvPicPr>
                <p:nvPr/>
              </p:nvPicPr>
              <p:blipFill>
                <a:blip r:embed="rId3"/>
                <a:srcRect l="62823"/>
                <a:stretch>
                  <a:fillRect/>
                </a:stretch>
              </p:blipFill>
              <p:spPr>
                <a:xfrm>
                  <a:off x="6172199" y="1269629"/>
                  <a:ext cx="2366010" cy="5043668"/>
                </a:xfrm>
                <a:prstGeom prst="rect">
                  <a:avLst/>
                </a:prstGeom>
              </p:spPr>
            </p:pic>
            <p:sp>
              <p:nvSpPr>
                <p:cNvPr id="48" name="Oval 47"/>
                <p:cNvSpPr/>
                <p:nvPr/>
              </p:nvSpPr>
              <p:spPr>
                <a:xfrm>
                  <a:off x="5978195" y="5224681"/>
                  <a:ext cx="431657" cy="74189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1" name="TextBox 50"/>
            <p:cNvSpPr txBox="1"/>
            <p:nvPr/>
          </p:nvSpPr>
          <p:spPr>
            <a:xfrm>
              <a:off x="6950530" y="4217477"/>
              <a:ext cx="1550424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Little Louie</a:t>
              </a:r>
              <a:endParaRPr lang="en-US" sz="2400" dirty="0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743943" y="4229459"/>
            <a:ext cx="1261884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 Huey</a:t>
            </a:r>
            <a:endParaRPr lang="en-US" sz="2400" dirty="0"/>
          </a:p>
        </p:txBody>
      </p:sp>
      <p:grpSp>
        <p:nvGrpSpPr>
          <p:cNvPr id="64" name="Group 63"/>
          <p:cNvGrpSpPr/>
          <p:nvPr/>
        </p:nvGrpSpPr>
        <p:grpSpPr>
          <a:xfrm>
            <a:off x="1806474" y="4604093"/>
            <a:ext cx="5487889" cy="2412886"/>
            <a:chOff x="573684" y="3521038"/>
            <a:chExt cx="7712594" cy="3286125"/>
          </a:xfrm>
        </p:grpSpPr>
        <p:pic>
          <p:nvPicPr>
            <p:cNvPr id="54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4375" y="3663913"/>
              <a:ext cx="7429500" cy="3143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5" name="Gruppieren 61"/>
            <p:cNvGrpSpPr>
              <a:grpSpLocks/>
            </p:cNvGrpSpPr>
            <p:nvPr/>
          </p:nvGrpSpPr>
          <p:grpSpPr bwMode="auto">
            <a:xfrm>
              <a:off x="5214938" y="3521038"/>
              <a:ext cx="1898650" cy="2486025"/>
              <a:chOff x="5214942" y="3357562"/>
              <a:chExt cx="1898844" cy="2485858"/>
            </a:xfrm>
          </p:grpSpPr>
          <p:sp>
            <p:nvSpPr>
              <p:cNvPr id="56" name="Ellipse 8"/>
              <p:cNvSpPr>
                <a:spLocks noChangeArrowheads="1"/>
              </p:cNvSpPr>
              <p:nvPr/>
            </p:nvSpPr>
            <p:spPr bwMode="auto">
              <a:xfrm rot="2359758">
                <a:off x="6034282" y="4057602"/>
                <a:ext cx="1079504" cy="1785818"/>
              </a:xfrm>
              <a:prstGeom prst="ellipse">
                <a:avLst/>
              </a:prstGeom>
              <a:solidFill>
                <a:srgbClr val="3333CC">
                  <a:alpha val="21176"/>
                </a:srgbClr>
              </a:solidFill>
              <a:ln w="571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57" name="Gerade Verbindung mit Pfeil 60"/>
              <p:cNvCxnSpPr>
                <a:cxnSpLocks noChangeShapeType="1"/>
              </p:cNvCxnSpPr>
              <p:nvPr/>
            </p:nvCxnSpPr>
            <p:spPr bwMode="auto">
              <a:xfrm>
                <a:off x="5214942" y="3357562"/>
                <a:ext cx="1143008" cy="1000132"/>
              </a:xfrm>
              <a:prstGeom prst="straightConnector1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 type="arrow" w="med" len="med"/>
              </a:ln>
            </p:spPr>
          </p:cxnSp>
        </p:grpSp>
        <p:grpSp>
          <p:nvGrpSpPr>
            <p:cNvPr id="58" name="Gruppieren 66"/>
            <p:cNvGrpSpPr>
              <a:grpSpLocks/>
            </p:cNvGrpSpPr>
            <p:nvPr/>
          </p:nvGrpSpPr>
          <p:grpSpPr bwMode="auto">
            <a:xfrm>
              <a:off x="4843463" y="3606927"/>
              <a:ext cx="3442815" cy="2238210"/>
              <a:chOff x="4842731" y="3443463"/>
              <a:chExt cx="3444010" cy="2238502"/>
            </a:xfrm>
          </p:grpSpPr>
          <p:sp>
            <p:nvSpPr>
              <p:cNvPr id="59" name="Ellipse 9"/>
              <p:cNvSpPr>
                <a:spLocks noChangeArrowheads="1"/>
              </p:cNvSpPr>
              <p:nvPr/>
            </p:nvSpPr>
            <p:spPr bwMode="auto">
              <a:xfrm rot="2350640">
                <a:off x="4842731" y="3980083"/>
                <a:ext cx="2067284" cy="1701882"/>
              </a:xfrm>
              <a:prstGeom prst="ellipse">
                <a:avLst/>
              </a:prstGeom>
              <a:solidFill>
                <a:srgbClr val="00B050">
                  <a:alpha val="21176"/>
                </a:srgbClr>
              </a:solidFill>
              <a:ln w="57150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60" name="Gerade Verbindung mit Pfeil 63"/>
              <p:cNvCxnSpPr>
                <a:cxnSpLocks noChangeShapeType="1"/>
              </p:cNvCxnSpPr>
              <p:nvPr/>
            </p:nvCxnSpPr>
            <p:spPr bwMode="auto">
              <a:xfrm rot="10800000" flipV="1">
                <a:off x="6357950" y="3443463"/>
                <a:ext cx="1928791" cy="628478"/>
              </a:xfrm>
              <a:prstGeom prst="straightConnector1">
                <a:avLst/>
              </a:prstGeom>
              <a:noFill/>
              <a:ln w="57150">
                <a:solidFill>
                  <a:srgbClr val="00B050"/>
                </a:solidFill>
                <a:round/>
                <a:headEnd/>
                <a:tailEnd type="arrow" w="med" len="med"/>
              </a:ln>
            </p:spPr>
          </p:cxnSp>
        </p:grpSp>
        <p:grpSp>
          <p:nvGrpSpPr>
            <p:cNvPr id="61" name="Gruppieren 69"/>
            <p:cNvGrpSpPr>
              <a:grpSpLocks/>
            </p:cNvGrpSpPr>
            <p:nvPr/>
          </p:nvGrpSpPr>
          <p:grpSpPr bwMode="auto">
            <a:xfrm>
              <a:off x="573684" y="3614918"/>
              <a:ext cx="6158904" cy="2263558"/>
              <a:chOff x="573586" y="3451442"/>
              <a:chExt cx="6159349" cy="2263574"/>
            </a:xfrm>
          </p:grpSpPr>
          <p:sp>
            <p:nvSpPr>
              <p:cNvPr id="62" name="Ellipse 10"/>
              <p:cNvSpPr>
                <a:spLocks noChangeArrowheads="1"/>
              </p:cNvSpPr>
              <p:nvPr/>
            </p:nvSpPr>
            <p:spPr bwMode="auto">
              <a:xfrm>
                <a:off x="1643042" y="5519646"/>
                <a:ext cx="5089893" cy="195370"/>
              </a:xfrm>
              <a:prstGeom prst="ellipse">
                <a:avLst/>
              </a:prstGeom>
              <a:solidFill>
                <a:srgbClr val="FF0000">
                  <a:alpha val="21176"/>
                </a:srgbClr>
              </a:solidFill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63" name="Gerade Verbindung mit Pfeil 67"/>
              <p:cNvCxnSpPr>
                <a:cxnSpLocks noChangeShapeType="1"/>
              </p:cNvCxnSpPr>
              <p:nvPr/>
            </p:nvCxnSpPr>
            <p:spPr bwMode="auto">
              <a:xfrm>
                <a:off x="573586" y="3451442"/>
                <a:ext cx="2283901" cy="2049261"/>
              </a:xfrm>
              <a:prstGeom prst="straightConnector1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arrow" w="med" len="med"/>
              </a:ln>
            </p:spPr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4"/>
          <p:cNvGrpSpPr>
            <a:grpSpLocks/>
          </p:cNvGrpSpPr>
          <p:nvPr/>
        </p:nvGrpSpPr>
        <p:grpSpPr bwMode="auto">
          <a:xfrm>
            <a:off x="0" y="2428875"/>
            <a:ext cx="9144000" cy="3429000"/>
            <a:chOff x="-64" y="2143116"/>
            <a:chExt cx="9144064" cy="3429024"/>
          </a:xfrm>
        </p:grpSpPr>
        <p:pic>
          <p:nvPicPr>
            <p:cNvPr id="7193" name="Picture 2"/>
            <p:cNvPicPr>
              <a:picLocks noChangeAspect="1" noChangeArrowheads="1"/>
            </p:cNvPicPr>
            <p:nvPr/>
          </p:nvPicPr>
          <p:blipFill>
            <a:blip r:embed="rId2"/>
            <a:srcRect l="11000" t="28024" r="51601" b="19928"/>
            <a:stretch>
              <a:fillRect/>
            </a:stretch>
          </p:blipFill>
          <p:spPr bwMode="auto">
            <a:xfrm>
              <a:off x="-64" y="2143116"/>
              <a:ext cx="4071998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94" name="Picture 2"/>
            <p:cNvPicPr>
              <a:picLocks noChangeAspect="1" noChangeArrowheads="1"/>
            </p:cNvPicPr>
            <p:nvPr/>
          </p:nvPicPr>
          <p:blipFill>
            <a:blip r:embed="rId2"/>
            <a:srcRect l="60770" t="28024" r="15764" b="19928"/>
            <a:stretch>
              <a:fillRect/>
            </a:stretch>
          </p:blipFill>
          <p:spPr bwMode="auto">
            <a:xfrm>
              <a:off x="4714876" y="2143116"/>
              <a:ext cx="2286016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95" name="Picture 2"/>
            <p:cNvPicPr>
              <a:picLocks noChangeAspect="1" noChangeArrowheads="1"/>
            </p:cNvPicPr>
            <p:nvPr/>
          </p:nvPicPr>
          <p:blipFill>
            <a:blip r:embed="rId2"/>
            <a:srcRect l="87169" t="28024" r="1099" b="19928"/>
            <a:stretch>
              <a:fillRect/>
            </a:stretch>
          </p:blipFill>
          <p:spPr bwMode="auto">
            <a:xfrm>
              <a:off x="8000992" y="2143116"/>
              <a:ext cx="1143008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175" name="Picture 2" descr="http://www.cotf.edu/ete/images/modules/elnino/crfig6.GIF"/>
          <p:cNvPicPr>
            <a:picLocks noChangeAspect="1" noChangeArrowheads="1"/>
          </p:cNvPicPr>
          <p:nvPr/>
        </p:nvPicPr>
        <p:blipFill>
          <a:blip r:embed="rId3"/>
          <a:srcRect t="3886" b="54778"/>
          <a:stretch>
            <a:fillRect/>
          </a:stretch>
        </p:blipFill>
        <p:spPr bwMode="auto">
          <a:xfrm>
            <a:off x="2857500" y="3071813"/>
            <a:ext cx="328612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6" name="Textfeld 14"/>
          <p:cNvSpPr txBox="1">
            <a:spLocks noChangeArrowheads="1"/>
          </p:cNvSpPr>
          <p:nvPr/>
        </p:nvSpPr>
        <p:spPr bwMode="auto">
          <a:xfrm>
            <a:off x="694270" y="1560214"/>
            <a:ext cx="8041274" cy="461665"/>
          </a:xfrm>
          <a:prstGeom prst="rect">
            <a:avLst/>
          </a:prstGeom>
          <a:solidFill>
            <a:srgbClr val="D2FF8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Font typeface="Wingdings" charset="2"/>
              <a:buChar char="²"/>
            </a:pPr>
            <a:r>
              <a:rPr lang="de-DE" sz="2400" i="1" dirty="0" smtClean="0"/>
              <a:t> </a:t>
            </a:r>
            <a:r>
              <a:rPr lang="de-DE" sz="2400" i="1" dirty="0" err="1" smtClean="0"/>
              <a:t>The</a:t>
            </a:r>
            <a:r>
              <a:rPr lang="de-DE" sz="2400" i="1" dirty="0" smtClean="0"/>
              <a:t> </a:t>
            </a:r>
            <a:r>
              <a:rPr lang="de-DE" sz="2400" i="1" dirty="0" err="1" smtClean="0"/>
              <a:t>tropical</a:t>
            </a:r>
            <a:r>
              <a:rPr lang="de-DE" sz="2400" i="1" dirty="0" smtClean="0"/>
              <a:t> Atlantic </a:t>
            </a:r>
            <a:r>
              <a:rPr lang="de-DE" sz="2400" i="1" dirty="0"/>
              <a:t>and Indian Ocean </a:t>
            </a:r>
            <a:r>
              <a:rPr lang="de-DE" sz="2400" i="1" dirty="0" err="1"/>
              <a:t>feedback</a:t>
            </a:r>
            <a:r>
              <a:rPr lang="de-DE" sz="2400" i="1" dirty="0"/>
              <a:t> </a:t>
            </a:r>
            <a:r>
              <a:rPr lang="de-DE" sz="2400" i="1" dirty="0" err="1"/>
              <a:t>onto</a:t>
            </a:r>
            <a:r>
              <a:rPr lang="de-DE" sz="2400" i="1" dirty="0"/>
              <a:t> </a:t>
            </a:r>
            <a:r>
              <a:rPr lang="de-DE" sz="2400" i="1" dirty="0" smtClean="0"/>
              <a:t>ENSO</a:t>
            </a:r>
            <a:endParaRPr lang="de-DE" sz="2400" i="1" dirty="0"/>
          </a:p>
        </p:txBody>
      </p:sp>
      <p:grpSp>
        <p:nvGrpSpPr>
          <p:cNvPr id="4" name="Gruppieren 31"/>
          <p:cNvGrpSpPr>
            <a:grpSpLocks/>
          </p:cNvGrpSpPr>
          <p:nvPr/>
        </p:nvGrpSpPr>
        <p:grpSpPr bwMode="auto">
          <a:xfrm>
            <a:off x="1000150" y="2643188"/>
            <a:ext cx="3500413" cy="1142997"/>
            <a:chOff x="1000150" y="2643188"/>
            <a:chExt cx="3500413" cy="1142997"/>
          </a:xfrm>
        </p:grpSpPr>
        <p:sp>
          <p:nvSpPr>
            <p:cNvPr id="7189" name="Nach unten gekrümmter Pfeil 28"/>
            <p:cNvSpPr>
              <a:spLocks noChangeArrowheads="1"/>
            </p:cNvSpPr>
            <p:nvPr/>
          </p:nvSpPr>
          <p:spPr bwMode="auto">
            <a:xfrm>
              <a:off x="1000150" y="2643188"/>
              <a:ext cx="3500413" cy="1142997"/>
            </a:xfrm>
            <a:prstGeom prst="curvedDownArrow">
              <a:avLst>
                <a:gd name="adj1" fmla="val 67035"/>
                <a:gd name="adj2" fmla="val 110846"/>
                <a:gd name="adj3" fmla="val 49324"/>
              </a:avLst>
            </a:pr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87" name="Textfeld 50"/>
            <p:cNvSpPr txBox="1">
              <a:spLocks noChangeArrowheads="1"/>
            </p:cNvSpPr>
            <p:nvPr/>
          </p:nvSpPr>
          <p:spPr bwMode="auto">
            <a:xfrm>
              <a:off x="3579805" y="3143248"/>
              <a:ext cx="33214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sz="2400" b="1"/>
                <a:t>-</a:t>
              </a:r>
            </a:p>
          </p:txBody>
        </p:sp>
        <p:sp>
          <p:nvSpPr>
            <p:cNvPr id="7188" name="Ellipse 52"/>
            <p:cNvSpPr>
              <a:spLocks noChangeArrowheads="1"/>
            </p:cNvSpPr>
            <p:nvPr/>
          </p:nvSpPr>
          <p:spPr bwMode="auto">
            <a:xfrm>
              <a:off x="3571868" y="3214686"/>
              <a:ext cx="357189" cy="35719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uppieren 32"/>
          <p:cNvGrpSpPr>
            <a:grpSpLocks/>
          </p:cNvGrpSpPr>
          <p:nvPr/>
        </p:nvGrpSpPr>
        <p:grpSpPr bwMode="auto">
          <a:xfrm>
            <a:off x="4786313" y="2571750"/>
            <a:ext cx="2786052" cy="1142992"/>
            <a:chOff x="4786313" y="2571750"/>
            <a:chExt cx="2786052" cy="1142992"/>
          </a:xfrm>
        </p:grpSpPr>
        <p:sp>
          <p:nvSpPr>
            <p:cNvPr id="7183" name="Nach unten gekrümmter Pfeil 29"/>
            <p:cNvSpPr>
              <a:spLocks noChangeArrowheads="1"/>
            </p:cNvSpPr>
            <p:nvPr/>
          </p:nvSpPr>
          <p:spPr bwMode="auto">
            <a:xfrm flipH="1">
              <a:off x="4786313" y="2571750"/>
              <a:ext cx="2786052" cy="1142992"/>
            </a:xfrm>
            <a:prstGeom prst="curvedDownArrow">
              <a:avLst>
                <a:gd name="adj1" fmla="val 29826"/>
                <a:gd name="adj2" fmla="val 68104"/>
                <a:gd name="adj3" fmla="val 26269"/>
              </a:avLst>
            </a:prstGeom>
            <a:solidFill>
              <a:srgbClr val="00B05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80" name="Textfeld 50"/>
            <p:cNvSpPr txBox="1">
              <a:spLocks noChangeArrowheads="1"/>
            </p:cNvSpPr>
            <p:nvPr/>
          </p:nvSpPr>
          <p:spPr bwMode="auto">
            <a:xfrm>
              <a:off x="5080004" y="3143248"/>
              <a:ext cx="33214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sz="2400" b="1"/>
                <a:t>-</a:t>
              </a:r>
            </a:p>
          </p:txBody>
        </p:sp>
        <p:sp>
          <p:nvSpPr>
            <p:cNvPr id="7181" name="Ellipse 52"/>
            <p:cNvSpPr>
              <a:spLocks noChangeArrowheads="1"/>
            </p:cNvSpPr>
            <p:nvPr/>
          </p:nvSpPr>
          <p:spPr bwMode="auto">
            <a:xfrm>
              <a:off x="5072067" y="3214686"/>
              <a:ext cx="357189" cy="35719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012981" y="74616"/>
            <a:ext cx="1013220" cy="979769"/>
            <a:chOff x="7643365" y="0"/>
            <a:chExt cx="1500635" cy="1400631"/>
          </a:xfrm>
        </p:grpSpPr>
        <p:sp>
          <p:nvSpPr>
            <p:cNvPr id="31" name="Oval 30"/>
            <p:cNvSpPr/>
            <p:nvPr/>
          </p:nvSpPr>
          <p:spPr>
            <a:xfrm>
              <a:off x="7643365" y="0"/>
              <a:ext cx="1500635" cy="1400631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/>
            <a:srcRect t="20954" b="12472"/>
            <a:stretch>
              <a:fillRect/>
            </a:stretch>
          </p:blipFill>
          <p:spPr>
            <a:xfrm>
              <a:off x="7859011" y="270157"/>
              <a:ext cx="1057229" cy="840375"/>
            </a:xfrm>
            <a:prstGeom prst="rect">
              <a:avLst/>
            </a:prstGeom>
          </p:spPr>
        </p:pic>
      </p:grpSp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498050" y="123977"/>
            <a:ext cx="7277099" cy="757237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92000">
                <a:srgbClr val="90FF02"/>
              </a:gs>
            </a:gsLst>
            <a:lin ang="16200000" scaled="0"/>
          </a:gradFill>
          <a:ln w="19050" cap="flat" cmpd="sng" algn="ctr">
            <a:solidFill>
              <a:srgbClr val="008000"/>
            </a:solidFill>
            <a:prstDash val="soli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dirty="0" err="1" smtClean="0">
                <a:solidFill>
                  <a:srgbClr val="F2F2F2"/>
                </a:solidFill>
              </a:rPr>
              <a:t>Conlusions</a:t>
            </a:r>
            <a:r>
              <a:rPr lang="en-US" sz="4000" dirty="0" smtClean="0">
                <a:solidFill>
                  <a:srgbClr val="F2F2F2"/>
                </a:solidFill>
              </a:rPr>
              <a:t>: Interactions</a:t>
            </a:r>
            <a:endParaRPr kumimoji="0" lang="en-US" sz="4000" b="0" i="0" u="none" strike="noStrike" kern="1200" cap="none" spc="0" normalizeH="0" baseline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t="4960"/>
          <a:stretch>
            <a:fillRect/>
          </a:stretch>
        </p:blipFill>
        <p:spPr>
          <a:xfrm>
            <a:off x="1976477" y="3438571"/>
            <a:ext cx="4686944" cy="2999494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22511" y="123977"/>
            <a:ext cx="7408970" cy="757237"/>
          </a:xfrm>
          <a:prstGeom prst="rect">
            <a:avLst/>
          </a:prstGeom>
          <a:gradFill>
            <a:gsLst>
              <a:gs pos="0">
                <a:srgbClr val="FFDC1A"/>
              </a:gs>
              <a:gs pos="100000">
                <a:srgbClr val="FFFD7E"/>
              </a:gs>
            </a:gsLst>
          </a:gradFill>
          <a:ln>
            <a:solidFill>
              <a:srgbClr val="FFDC1A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Conclusions: El Niño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</a:rPr>
              <a:t>Skewness</a:t>
            </a:r>
            <a:endParaRPr lang="en-US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7880849" y="131191"/>
            <a:ext cx="1066539" cy="971122"/>
            <a:chOff x="5891579" y="3304861"/>
            <a:chExt cx="1431800" cy="1452119"/>
          </a:xfrm>
        </p:grpSpPr>
        <p:sp>
          <p:nvSpPr>
            <p:cNvPr id="7" name="Oval 6"/>
            <p:cNvSpPr/>
            <p:nvPr/>
          </p:nvSpPr>
          <p:spPr>
            <a:xfrm>
              <a:off x="5891579" y="3304861"/>
              <a:ext cx="1431800" cy="1452119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rcRect r="9406"/>
            <a:stretch>
              <a:fillRect/>
            </a:stretch>
          </p:blipFill>
          <p:spPr>
            <a:xfrm>
              <a:off x="6256840" y="3535261"/>
              <a:ext cx="801923" cy="930071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963571" y="1504317"/>
            <a:ext cx="7148111" cy="369332"/>
          </a:xfrm>
          <a:prstGeom prst="rect">
            <a:avLst/>
          </a:prstGeom>
          <a:solidFill>
            <a:srgbClr val="FFDC1A"/>
          </a:solidFill>
        </p:spPr>
        <p:txBody>
          <a:bodyPr wrap="none">
            <a:spAutoFit/>
          </a:bodyPr>
          <a:lstStyle/>
          <a:p>
            <a:pPr>
              <a:buFont typeface="Wingdings" charset="2"/>
              <a:buChar char="²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El Niño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skewness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is caused by  a non-linear atmospheric response to SST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63571" y="2200595"/>
            <a:ext cx="7189359" cy="369332"/>
          </a:xfrm>
          <a:prstGeom prst="rect">
            <a:avLst/>
          </a:prstGeom>
          <a:solidFill>
            <a:srgbClr val="FFDC1A"/>
          </a:solidFill>
        </p:spPr>
        <p:txBody>
          <a:bodyPr wrap="square">
            <a:spAutoFit/>
          </a:bodyPr>
          <a:lstStyle/>
          <a:p>
            <a:pPr>
              <a:buFont typeface="Wingdings" charset="2"/>
              <a:buChar char="²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This does not exclude a possible contribution of ocean processes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22511" y="123977"/>
            <a:ext cx="7408970" cy="757237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rgbClr val="FADB7B"/>
              </a:gs>
            </a:gsLst>
          </a:gradFill>
          <a:ln>
            <a:solidFill>
              <a:srgbClr val="FF66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4000" b="0" i="0" u="none" strike="noStrike" kern="1200" cap="none" spc="0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Conclusions: Slab Ocean El Ni</a:t>
            </a:r>
            <a:r>
              <a:rPr lang="en-US" sz="4000" dirty="0" smtClean="0">
                <a:solidFill>
                  <a:srgbClr val="800000"/>
                </a:solidFill>
              </a:rPr>
              <a:t>ño</a:t>
            </a:r>
            <a:endParaRPr lang="en-US" sz="4000" dirty="0">
              <a:solidFill>
                <a:srgbClr val="800000"/>
              </a:solidFill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7895053" y="118744"/>
            <a:ext cx="1105187" cy="935642"/>
            <a:chOff x="7622905" y="154689"/>
            <a:chExt cx="1521095" cy="1453049"/>
          </a:xfrm>
        </p:grpSpPr>
        <p:sp>
          <p:nvSpPr>
            <p:cNvPr id="13" name="Oval 12"/>
            <p:cNvSpPr/>
            <p:nvPr/>
          </p:nvSpPr>
          <p:spPr>
            <a:xfrm>
              <a:off x="7622905" y="154689"/>
              <a:ext cx="1521095" cy="1453049"/>
            </a:xfrm>
            <a:prstGeom prst="ellipse">
              <a:avLst/>
            </a:prstGeom>
            <a:solidFill>
              <a:schemeClr val="tx1"/>
            </a:solidFill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81425" y="419569"/>
              <a:ext cx="1047054" cy="923289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644349" y="1515070"/>
            <a:ext cx="7250704" cy="461665"/>
          </a:xfrm>
          <a:prstGeom prst="rect">
            <a:avLst/>
          </a:prstGeom>
          <a:solidFill>
            <a:srgbClr val="FADB7B"/>
          </a:solidFill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²"/>
            </a:pPr>
            <a:r>
              <a:rPr lang="en-US" sz="2300" dirty="0" smtClean="0"/>
              <a:t> </a:t>
            </a:r>
            <a:r>
              <a:rPr lang="en-US" sz="2400" dirty="0" smtClean="0">
                <a:solidFill>
                  <a:srgbClr val="800000"/>
                </a:solidFill>
              </a:rPr>
              <a:t>El Niño can exist without ocean dynamics</a:t>
            </a:r>
            <a:endParaRPr lang="en-US" sz="2300" dirty="0"/>
          </a:p>
        </p:txBody>
      </p:sp>
      <p:grpSp>
        <p:nvGrpSpPr>
          <p:cNvPr id="5" name="Group 16"/>
          <p:cNvGrpSpPr/>
          <p:nvPr/>
        </p:nvGrpSpPr>
        <p:grpSpPr>
          <a:xfrm>
            <a:off x="2022435" y="3678892"/>
            <a:ext cx="4561405" cy="2605331"/>
            <a:chOff x="49320" y="1553990"/>
            <a:chExt cx="4561405" cy="260533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rcRect l="-596" t="16716" r="49988" b="14089"/>
            <a:stretch>
              <a:fillRect/>
            </a:stretch>
          </p:blipFill>
          <p:spPr>
            <a:xfrm>
              <a:off x="49320" y="1903116"/>
              <a:ext cx="4561405" cy="225620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385141" y="1553990"/>
              <a:ext cx="2084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 slab ocean models</a:t>
              </a:r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44350" y="2166860"/>
            <a:ext cx="7250703" cy="461665"/>
          </a:xfrm>
          <a:prstGeom prst="rect">
            <a:avLst/>
          </a:prstGeom>
          <a:solidFill>
            <a:srgbClr val="FADB7B"/>
          </a:solidFill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²"/>
            </a:pPr>
            <a:r>
              <a:rPr lang="en-US" sz="2300" dirty="0" smtClean="0"/>
              <a:t> </a:t>
            </a:r>
            <a:r>
              <a:rPr lang="en-US" sz="2400" dirty="0" smtClean="0">
                <a:solidFill>
                  <a:srgbClr val="800000"/>
                </a:solidFill>
              </a:rPr>
              <a:t>This could be a ECHAM model artifact </a:t>
            </a:r>
            <a:r>
              <a:rPr lang="en-US" dirty="0" smtClean="0">
                <a:solidFill>
                  <a:srgbClr val="800000"/>
                </a:solidFill>
              </a:rPr>
              <a:t>(clouds, convection)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44350" y="2833823"/>
            <a:ext cx="7250703" cy="461665"/>
          </a:xfrm>
          <a:prstGeom prst="rect">
            <a:avLst/>
          </a:prstGeom>
          <a:solidFill>
            <a:srgbClr val="FADB7B"/>
          </a:solidFill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²"/>
            </a:pPr>
            <a:r>
              <a:rPr lang="en-US" sz="2300" dirty="0" smtClean="0"/>
              <a:t> </a:t>
            </a:r>
            <a:r>
              <a:rPr lang="en-US" sz="2400" dirty="0" smtClean="0">
                <a:solidFill>
                  <a:srgbClr val="800000"/>
                </a:solidFill>
              </a:rPr>
              <a:t>It could be Madden-Julian oscillation kind of dynamics</a:t>
            </a:r>
            <a:endParaRPr lang="en-US" sz="23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222511" y="123977"/>
            <a:ext cx="7408970" cy="757237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FA7B64"/>
              </a:gs>
            </a:gsLst>
          </a:gradFill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dirty="0" smtClean="0">
                <a:solidFill>
                  <a:srgbClr val="FFD59C"/>
                </a:solidFill>
              </a:rPr>
              <a:t>Conclusions: El Niño changing? </a:t>
            </a:r>
          </a:p>
        </p:txBody>
      </p:sp>
      <p:grpSp>
        <p:nvGrpSpPr>
          <p:cNvPr id="2" name="Group 23"/>
          <p:cNvGrpSpPr/>
          <p:nvPr/>
        </p:nvGrpSpPr>
        <p:grpSpPr>
          <a:xfrm>
            <a:off x="7890996" y="113726"/>
            <a:ext cx="1085284" cy="971225"/>
            <a:chOff x="5802284" y="5059159"/>
            <a:chExt cx="1521095" cy="1415157"/>
          </a:xfrm>
        </p:grpSpPr>
        <p:sp>
          <p:nvSpPr>
            <p:cNvPr id="22" name="Oval 21"/>
            <p:cNvSpPr/>
            <p:nvPr/>
          </p:nvSpPr>
          <p:spPr>
            <a:xfrm>
              <a:off x="5802284" y="5059159"/>
              <a:ext cx="1521095" cy="1415157"/>
            </a:xfrm>
            <a:prstGeom prst="ellipse">
              <a:avLst/>
            </a:prstGeom>
            <a:solidFill>
              <a:srgbClr val="000000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rcRect b="9946"/>
            <a:stretch>
              <a:fillRect/>
            </a:stretch>
          </p:blipFill>
          <p:spPr>
            <a:xfrm>
              <a:off x="5993292" y="5338889"/>
              <a:ext cx="1145554" cy="777956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057623" y="4120525"/>
            <a:ext cx="6638751" cy="2531387"/>
            <a:chOff x="-261200" y="3345633"/>
            <a:chExt cx="8909789" cy="288059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rcRect t="71011" r="2807" b="-894"/>
            <a:stretch>
              <a:fillRect/>
            </a:stretch>
          </p:blipFill>
          <p:spPr>
            <a:xfrm>
              <a:off x="-261200" y="3630922"/>
              <a:ext cx="8909789" cy="2595303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171182" y="3345633"/>
              <a:ext cx="2316486" cy="385257"/>
            </a:xfrm>
            <a:prstGeom prst="rect">
              <a:avLst/>
            </a:prstGeom>
            <a:solidFill>
              <a:srgbClr val="FA7B64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800000"/>
                  </a:solidFill>
                </a:rPr>
                <a:t>Mean difference</a:t>
              </a:r>
              <a:endParaRPr lang="en-US" sz="1600" dirty="0">
                <a:solidFill>
                  <a:srgbClr val="800000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057623" y="1722751"/>
            <a:ext cx="6573858" cy="461665"/>
          </a:xfrm>
          <a:prstGeom prst="rect">
            <a:avLst/>
          </a:prstGeom>
          <a:solidFill>
            <a:srgbClr val="FA7B64"/>
          </a:solidFill>
        </p:spPr>
        <p:txBody>
          <a:bodyPr wrap="square">
            <a:spAutoFit/>
          </a:bodyPr>
          <a:lstStyle/>
          <a:p>
            <a:pPr>
              <a:buFont typeface="Wingdings" charset="2"/>
              <a:buChar char="²"/>
            </a:pPr>
            <a:r>
              <a:rPr lang="en-US" sz="2400" dirty="0" smtClean="0">
                <a:solidFill>
                  <a:srgbClr val="FFD59C"/>
                </a:solidFill>
              </a:rPr>
              <a:t> Changes are weak and uncertain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1057623" y="2336816"/>
            <a:ext cx="6573858" cy="461665"/>
          </a:xfrm>
          <a:prstGeom prst="rect">
            <a:avLst/>
          </a:prstGeom>
          <a:solidFill>
            <a:srgbClr val="FA7B64"/>
          </a:solidFill>
        </p:spPr>
        <p:txBody>
          <a:bodyPr wrap="square">
            <a:spAutoFit/>
          </a:bodyPr>
          <a:lstStyle/>
          <a:p>
            <a:pPr>
              <a:buFont typeface="Wingdings" charset="2"/>
              <a:buChar char="²"/>
            </a:pPr>
            <a:r>
              <a:rPr lang="en-US" sz="2400" dirty="0" smtClean="0">
                <a:solidFill>
                  <a:srgbClr val="FFD59C"/>
                </a:solidFill>
              </a:rPr>
              <a:t> Models largely disagree on how El Niño changes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1057623" y="2950881"/>
            <a:ext cx="6573858" cy="461665"/>
          </a:xfrm>
          <a:prstGeom prst="rect">
            <a:avLst/>
          </a:prstGeom>
          <a:solidFill>
            <a:srgbClr val="FA7B64"/>
          </a:solidFill>
        </p:spPr>
        <p:txBody>
          <a:bodyPr wrap="square">
            <a:spAutoFit/>
          </a:bodyPr>
          <a:lstStyle/>
          <a:p>
            <a:pPr>
              <a:buFont typeface="Wingdings" charset="2"/>
              <a:buChar char="²"/>
            </a:pPr>
            <a:r>
              <a:rPr lang="en-US" sz="2400" dirty="0" smtClean="0">
                <a:solidFill>
                  <a:srgbClr val="FFD59C"/>
                </a:solidFill>
              </a:rPr>
              <a:t> Strongest changes does not project on El Niño  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3"/>
          <p:cNvSpPr>
            <a:spLocks noChangeArrowheads="1"/>
          </p:cNvSpPr>
          <p:nvPr/>
        </p:nvSpPr>
        <p:spPr bwMode="auto">
          <a:xfrm>
            <a:off x="3166060" y="5583695"/>
            <a:ext cx="312773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606060"/>
                </a:solidFill>
                <a:latin typeface="SimHei" pitchFamily="49" charset="-122"/>
                <a:ea typeface="SimHei" pitchFamily="49" charset="-122"/>
                <a:cs typeface="SimHei" pitchFamily="49" charset="-122"/>
              </a:rPr>
              <a:t>Dietmar </a:t>
            </a:r>
            <a:r>
              <a:rPr lang="en-US" sz="2400" dirty="0" smtClean="0">
                <a:solidFill>
                  <a:srgbClr val="606060"/>
                </a:solidFill>
                <a:latin typeface="SimHei" pitchFamily="49" charset="-122"/>
                <a:ea typeface="SimHei" pitchFamily="49" charset="-122"/>
                <a:cs typeface="SimHei" pitchFamily="49" charset="-122"/>
              </a:rPr>
              <a:t>Dommenget</a:t>
            </a:r>
            <a:endParaRPr lang="de-DE" sz="2400" dirty="0">
              <a:ea typeface="SimHei" pitchFamily="49" charset="-122"/>
              <a:cs typeface="SimHei" pitchFamily="49" charset="-122"/>
            </a:endParaRPr>
          </a:p>
        </p:txBody>
      </p:sp>
      <p:pic>
        <p:nvPicPr>
          <p:cNvPr id="12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9750" y="6162675"/>
            <a:ext cx="301625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melbourne.downtown.east.vie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5429"/>
            <a:ext cx="9144000" cy="225368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329014" y="491138"/>
            <a:ext cx="23391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Edwardian Script ITC"/>
                <a:cs typeface="Edwardian Script ITC"/>
              </a:rPr>
              <a:t>Thank you</a:t>
            </a:r>
            <a:endParaRPr lang="en-US" sz="5400" dirty="0">
              <a:latin typeface="Edwardian Script ITC"/>
              <a:cs typeface="Edwardian Script ITC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0" y="0"/>
            <a:ext cx="9144000" cy="6858003"/>
            <a:chOff x="0" y="0"/>
            <a:chExt cx="9144000" cy="6858003"/>
          </a:xfrm>
        </p:grpSpPr>
        <p:sp>
          <p:nvSpPr>
            <p:cNvPr id="19" name="Rectangle 18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P1030768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999307" y="836827"/>
              <a:ext cx="6858002" cy="5184350"/>
            </a:xfrm>
            <a:prstGeom prst="rect">
              <a:avLst/>
            </a:prstGeom>
          </p:spPr>
        </p:pic>
      </p:grpSp>
      <p:pic>
        <p:nvPicPr>
          <p:cNvPr id="22" name="Picture 21" descr="P103077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05" y="1145747"/>
            <a:ext cx="5004898" cy="2856126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1327978" y="100013"/>
            <a:ext cx="6303501" cy="757237"/>
          </a:xfrm>
          <a:gradFill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eaLnBrk="1" hangingPunct="1"/>
            <a:r>
              <a:rPr lang="en-US" sz="4900" dirty="0" smtClean="0">
                <a:solidFill>
                  <a:srgbClr val="F2F2F2"/>
                </a:solidFill>
              </a:rPr>
              <a:t>The Classical El Niño</a:t>
            </a:r>
            <a:endParaRPr lang="en-US" sz="4900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916" y="3249525"/>
            <a:ext cx="4839814" cy="28785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78" y="4088301"/>
            <a:ext cx="3303129" cy="24784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534" y="2211007"/>
            <a:ext cx="7415551" cy="340839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1327978" y="100013"/>
            <a:ext cx="6303501" cy="757237"/>
          </a:xfrm>
          <a:gradFill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eaLnBrk="1" hangingPunct="1"/>
            <a:r>
              <a:rPr lang="en-US" sz="4900" dirty="0" smtClean="0">
                <a:solidFill>
                  <a:srgbClr val="F2F2F2"/>
                </a:solidFill>
              </a:rPr>
              <a:t>The Classical El Niño</a:t>
            </a:r>
            <a:endParaRPr lang="en-US" sz="4900" dirty="0">
              <a:solidFill>
                <a:srgbClr val="FFC000"/>
              </a:solidFill>
            </a:endParaRPr>
          </a:p>
        </p:txBody>
      </p:sp>
      <p:sp>
        <p:nvSpPr>
          <p:cNvPr id="11" name="Textfeld 29"/>
          <p:cNvSpPr txBox="1">
            <a:spLocks noChangeArrowheads="1"/>
          </p:cNvSpPr>
          <p:nvPr/>
        </p:nvSpPr>
        <p:spPr bwMode="auto">
          <a:xfrm>
            <a:off x="1976757" y="1676102"/>
            <a:ext cx="4660265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i="1" dirty="0" err="1" smtClean="0"/>
              <a:t>Teleconnections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0"/>
          <p:cNvGrpSpPr/>
          <p:nvPr/>
        </p:nvGrpSpPr>
        <p:grpSpPr>
          <a:xfrm>
            <a:off x="1074469" y="2528434"/>
            <a:ext cx="4807878" cy="1400631"/>
            <a:chOff x="295750" y="2528434"/>
            <a:chExt cx="4807878" cy="1400631"/>
          </a:xfrm>
        </p:grpSpPr>
        <p:sp>
          <p:nvSpPr>
            <p:cNvPr id="20" name="TextBox 19"/>
            <p:cNvSpPr txBox="1"/>
            <p:nvPr/>
          </p:nvSpPr>
          <p:spPr>
            <a:xfrm>
              <a:off x="1653287" y="2961709"/>
              <a:ext cx="3450341" cy="569387"/>
            </a:xfrm>
            <a:prstGeom prst="rect">
              <a:avLst/>
            </a:prstGeom>
            <a:solidFill>
              <a:srgbClr val="D9D9D9">
                <a:alpha val="54000"/>
              </a:srgbClr>
            </a:solidFill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 smtClean="0">
                  <a:solidFill>
                    <a:srgbClr val="BFBFBF"/>
                  </a:solidFill>
                </a:rPr>
                <a:t>Connections</a:t>
              </a:r>
              <a:endParaRPr lang="en-US" sz="3100" dirty="0">
                <a:solidFill>
                  <a:srgbClr val="BFBFBF"/>
                </a:solidFill>
              </a:endParaRPr>
            </a:p>
          </p:txBody>
        </p:sp>
        <p:grpSp>
          <p:nvGrpSpPr>
            <p:cNvPr id="14" name="Group 16"/>
            <p:cNvGrpSpPr/>
            <p:nvPr/>
          </p:nvGrpSpPr>
          <p:grpSpPr>
            <a:xfrm>
              <a:off x="295750" y="2528434"/>
              <a:ext cx="1500635" cy="1400631"/>
              <a:chOff x="2425704" y="1428793"/>
              <a:chExt cx="2257854" cy="1771000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2425704" y="1428793"/>
                <a:ext cx="2257854" cy="1771000"/>
              </a:xfrm>
              <a:prstGeom prst="ellipse">
                <a:avLst/>
              </a:prstGeom>
              <a:solidFill>
                <a:schemeClr val="bg1"/>
              </a:solidFill>
              <a:ln w="317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rcRect t="20954" b="12472"/>
              <a:stretch>
                <a:fillRect/>
              </a:stretch>
            </p:blipFill>
            <p:spPr>
              <a:xfrm>
                <a:off x="2743725" y="1816818"/>
                <a:ext cx="1590706" cy="1062595"/>
              </a:xfrm>
              <a:prstGeom prst="rect">
                <a:avLst/>
              </a:prstGeom>
            </p:spPr>
          </p:pic>
        </p:grpSp>
      </p:grpSp>
      <p:grpSp>
        <p:nvGrpSpPr>
          <p:cNvPr id="15" name="Group 30"/>
          <p:cNvGrpSpPr/>
          <p:nvPr/>
        </p:nvGrpSpPr>
        <p:grpSpPr>
          <a:xfrm>
            <a:off x="1074469" y="4182087"/>
            <a:ext cx="4817110" cy="1453049"/>
            <a:chOff x="267516" y="4449295"/>
            <a:chExt cx="4817110" cy="1453049"/>
          </a:xfrm>
        </p:grpSpPr>
        <p:sp>
          <p:nvSpPr>
            <p:cNvPr id="29" name="TextBox 28"/>
            <p:cNvSpPr txBox="1"/>
            <p:nvPr/>
          </p:nvSpPr>
          <p:spPr>
            <a:xfrm>
              <a:off x="1653287" y="4876800"/>
              <a:ext cx="3431339" cy="569387"/>
            </a:xfrm>
            <a:prstGeom prst="rect">
              <a:avLst/>
            </a:prstGeom>
            <a:solidFill>
              <a:srgbClr val="D9D9D9">
                <a:alpha val="52000"/>
              </a:srgbClr>
            </a:solidFill>
            <a:ln w="38100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 smtClean="0">
                  <a:solidFill>
                    <a:srgbClr val="BFBFBF"/>
                  </a:solidFill>
                </a:rPr>
                <a:t>X-files</a:t>
              </a:r>
              <a:endParaRPr lang="en-US" sz="3100" dirty="0">
                <a:solidFill>
                  <a:srgbClr val="BFBFBF"/>
                </a:solidFill>
              </a:endParaRPr>
            </a:p>
          </p:txBody>
        </p:sp>
        <p:grpSp>
          <p:nvGrpSpPr>
            <p:cNvPr id="17" name="Group 13"/>
            <p:cNvGrpSpPr/>
            <p:nvPr/>
          </p:nvGrpSpPr>
          <p:grpSpPr>
            <a:xfrm>
              <a:off x="267516" y="4449295"/>
              <a:ext cx="1521095" cy="1453049"/>
              <a:chOff x="1143354" y="1246093"/>
              <a:chExt cx="2465969" cy="2000310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1143354" y="1246093"/>
                <a:ext cx="2465969" cy="2000310"/>
              </a:xfrm>
              <a:prstGeom prst="ellipse">
                <a:avLst/>
              </a:prstGeom>
              <a:solidFill>
                <a:schemeClr val="tx1"/>
              </a:solidFill>
              <a:ln w="317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36028" y="1581579"/>
                <a:ext cx="1697463" cy="1271027"/>
              </a:xfrm>
              <a:prstGeom prst="rect">
                <a:avLst/>
              </a:prstGeom>
            </p:spPr>
          </p:pic>
        </p:grpSp>
      </p:grpSp>
      <p:sp>
        <p:nvSpPr>
          <p:cNvPr id="10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2058781" y="100013"/>
            <a:ext cx="4677458" cy="757237"/>
          </a:xfrm>
          <a:gradFill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eaLnBrk="1" hangingPunct="1"/>
            <a:r>
              <a:rPr lang="en-US" sz="4900" dirty="0" smtClean="0">
                <a:solidFill>
                  <a:srgbClr val="F2F2F2"/>
                </a:solidFill>
              </a:rPr>
              <a:t>overview</a:t>
            </a:r>
            <a:endParaRPr lang="en-US" sz="4900" dirty="0">
              <a:solidFill>
                <a:srgbClr val="FFC000"/>
              </a:solidFill>
            </a:endParaRPr>
          </a:p>
        </p:txBody>
      </p:sp>
      <p:grpSp>
        <p:nvGrpSpPr>
          <p:cNvPr id="19" name="Group 32"/>
          <p:cNvGrpSpPr/>
          <p:nvPr/>
        </p:nvGrpSpPr>
        <p:grpSpPr>
          <a:xfrm>
            <a:off x="2627076" y="5059159"/>
            <a:ext cx="4696303" cy="1415157"/>
            <a:chOff x="3701927" y="5194765"/>
            <a:chExt cx="4696303" cy="1415157"/>
          </a:xfrm>
        </p:grpSpPr>
        <p:sp>
          <p:nvSpPr>
            <p:cNvPr id="32" name="TextBox 31"/>
            <p:cNvSpPr txBox="1"/>
            <p:nvPr/>
          </p:nvSpPr>
          <p:spPr>
            <a:xfrm>
              <a:off x="3701927" y="5635136"/>
              <a:ext cx="3237972" cy="569387"/>
            </a:xfrm>
            <a:prstGeom prst="rect">
              <a:avLst/>
            </a:prstGeom>
            <a:solidFill>
              <a:srgbClr val="D9D9D9">
                <a:alpha val="52000"/>
              </a:srgbClr>
            </a:solidFill>
            <a:ln w="38100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 smtClean="0">
                  <a:solidFill>
                    <a:srgbClr val="BFBFBF"/>
                  </a:solidFill>
                </a:rPr>
                <a:t>Future</a:t>
              </a:r>
              <a:endParaRPr lang="en-US" sz="3100" dirty="0">
                <a:solidFill>
                  <a:srgbClr val="BFBFBF"/>
                </a:solidFill>
              </a:endParaRPr>
            </a:p>
          </p:txBody>
        </p:sp>
        <p:grpSp>
          <p:nvGrpSpPr>
            <p:cNvPr id="21" name="Group 14"/>
            <p:cNvGrpSpPr/>
            <p:nvPr/>
          </p:nvGrpSpPr>
          <p:grpSpPr>
            <a:xfrm>
              <a:off x="6877135" y="5194765"/>
              <a:ext cx="1521095" cy="1415157"/>
              <a:chOff x="948084" y="1246093"/>
              <a:chExt cx="2465969" cy="2000310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948084" y="1246093"/>
                <a:ext cx="2465969" cy="2000310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/>
              <a:srcRect b="9946"/>
              <a:stretch>
                <a:fillRect/>
              </a:stretch>
            </p:blipFill>
            <p:spPr>
              <a:xfrm>
                <a:off x="1257742" y="1641489"/>
                <a:ext cx="1857150" cy="1099633"/>
              </a:xfrm>
              <a:prstGeom prst="rect">
                <a:avLst/>
              </a:prstGeom>
            </p:spPr>
          </p:pic>
        </p:grpSp>
      </p:grpSp>
      <p:grpSp>
        <p:nvGrpSpPr>
          <p:cNvPr id="22" name="Group 29"/>
          <p:cNvGrpSpPr/>
          <p:nvPr/>
        </p:nvGrpSpPr>
        <p:grpSpPr>
          <a:xfrm>
            <a:off x="2636717" y="3304861"/>
            <a:ext cx="4686662" cy="1452119"/>
            <a:chOff x="3654005" y="3424681"/>
            <a:chExt cx="4686662" cy="1452119"/>
          </a:xfrm>
        </p:grpSpPr>
        <p:sp>
          <p:nvSpPr>
            <p:cNvPr id="23" name="TextBox 22"/>
            <p:cNvSpPr txBox="1"/>
            <p:nvPr/>
          </p:nvSpPr>
          <p:spPr>
            <a:xfrm>
              <a:off x="3654005" y="3905101"/>
              <a:ext cx="3345793" cy="569387"/>
            </a:xfrm>
            <a:prstGeom prst="rect">
              <a:avLst/>
            </a:prstGeom>
            <a:solidFill>
              <a:srgbClr val="D9D9D9">
                <a:alpha val="56000"/>
              </a:srgbClr>
            </a:solidFill>
            <a:ln w="38100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 err="1" smtClean="0">
                  <a:solidFill>
                    <a:srgbClr val="BFBFBF"/>
                  </a:solidFill>
                </a:rPr>
                <a:t>Skewness</a:t>
              </a:r>
              <a:endParaRPr lang="en-US" sz="3100" dirty="0">
                <a:solidFill>
                  <a:srgbClr val="BFBFBF"/>
                </a:solidFill>
              </a:endParaRPr>
            </a:p>
          </p:txBody>
        </p:sp>
        <p:grpSp>
          <p:nvGrpSpPr>
            <p:cNvPr id="24" name="Group 26"/>
            <p:cNvGrpSpPr/>
            <p:nvPr/>
          </p:nvGrpSpPr>
          <p:grpSpPr>
            <a:xfrm>
              <a:off x="6908867" y="3424681"/>
              <a:ext cx="1431800" cy="1452119"/>
              <a:chOff x="6777087" y="3424681"/>
              <a:chExt cx="1638954" cy="1581985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6777087" y="3424681"/>
                <a:ext cx="1638954" cy="1581985"/>
              </a:xfrm>
              <a:prstGeom prst="ellipse">
                <a:avLst/>
              </a:prstGeom>
              <a:solidFill>
                <a:schemeClr val="bg1"/>
              </a:solidFill>
              <a:ln w="317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/>
              <a:srcRect r="9406"/>
              <a:stretch>
                <a:fillRect/>
              </a:stretch>
            </p:blipFill>
            <p:spPr>
              <a:xfrm>
                <a:off x="7195194" y="3675686"/>
                <a:ext cx="917946" cy="1013249"/>
              </a:xfrm>
              <a:prstGeom prst="rect">
                <a:avLst/>
              </a:prstGeom>
            </p:spPr>
          </p:pic>
        </p:grpSp>
      </p:grpSp>
      <p:sp>
        <p:nvSpPr>
          <p:cNvPr id="34" name="TextBox 33"/>
          <p:cNvSpPr txBox="1"/>
          <p:nvPr/>
        </p:nvSpPr>
        <p:spPr>
          <a:xfrm>
            <a:off x="2743501" y="1254551"/>
            <a:ext cx="3066965" cy="569387"/>
          </a:xfrm>
          <a:prstGeom prst="rect">
            <a:avLst/>
          </a:prstGeom>
          <a:solidFill>
            <a:srgbClr val="D9D9D9">
              <a:alpha val="60000"/>
            </a:srgbClr>
          </a:solidFill>
          <a:ln w="3810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100" dirty="0" smtClean="0">
                <a:solidFill>
                  <a:srgbClr val="BFBFBF"/>
                </a:solidFill>
              </a:rPr>
              <a:t>introduction</a:t>
            </a:r>
            <a:endParaRPr lang="en-US" sz="3100" dirty="0">
              <a:solidFill>
                <a:srgbClr val="BFBFB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1082949" y="2534667"/>
            <a:ext cx="1500635" cy="1400631"/>
          </a:xfrm>
          <a:prstGeom prst="ellipse">
            <a:avLst/>
          </a:prstGeom>
          <a:solidFill>
            <a:srgbClr val="D9D9D9">
              <a:alpha val="47000"/>
            </a:srgbClr>
          </a:solidFill>
          <a:ln w="5715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074469" y="4206051"/>
            <a:ext cx="1500635" cy="1429085"/>
          </a:xfrm>
          <a:prstGeom prst="ellipse">
            <a:avLst/>
          </a:prstGeom>
          <a:solidFill>
            <a:schemeClr val="bg1">
              <a:lumMod val="85000"/>
              <a:alpha val="85000"/>
            </a:schemeClr>
          </a:solidFill>
          <a:ln w="5715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865048" y="3356349"/>
            <a:ext cx="1500635" cy="1400631"/>
          </a:xfrm>
          <a:prstGeom prst="ellipse">
            <a:avLst/>
          </a:prstGeom>
          <a:solidFill>
            <a:srgbClr val="D9D9D9">
              <a:alpha val="47000"/>
            </a:srgbClr>
          </a:solidFill>
          <a:ln w="5715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802284" y="5059159"/>
            <a:ext cx="1500635" cy="1429085"/>
          </a:xfrm>
          <a:prstGeom prst="ellipse">
            <a:avLst/>
          </a:prstGeom>
          <a:solidFill>
            <a:schemeClr val="bg1">
              <a:lumMod val="85000"/>
              <a:alpha val="85000"/>
            </a:schemeClr>
          </a:solidFill>
          <a:ln w="5715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2627076" y="1689428"/>
            <a:ext cx="4696303" cy="1373542"/>
            <a:chOff x="3713907" y="1497716"/>
            <a:chExt cx="4696303" cy="1373542"/>
          </a:xfrm>
        </p:grpSpPr>
        <p:sp>
          <p:nvSpPr>
            <p:cNvPr id="38" name="TextBox 37"/>
            <p:cNvSpPr txBox="1"/>
            <p:nvPr/>
          </p:nvSpPr>
          <p:spPr>
            <a:xfrm>
              <a:off x="3713907" y="1935083"/>
              <a:ext cx="3305375" cy="5693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 smtClean="0"/>
                <a:t>Triplets</a:t>
              </a:r>
              <a:endParaRPr lang="en-US" sz="3100" dirty="0"/>
            </a:p>
          </p:txBody>
        </p:sp>
        <p:grpSp>
          <p:nvGrpSpPr>
            <p:cNvPr id="39" name="Group 18"/>
            <p:cNvGrpSpPr/>
            <p:nvPr/>
          </p:nvGrpSpPr>
          <p:grpSpPr>
            <a:xfrm>
              <a:off x="6951879" y="1497716"/>
              <a:ext cx="1458331" cy="1373542"/>
              <a:chOff x="6303642" y="1246093"/>
              <a:chExt cx="2465969" cy="2000310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6303642" y="1246093"/>
                <a:ext cx="2465969" cy="2000310"/>
              </a:xfrm>
              <a:prstGeom prst="ellipse">
                <a:avLst/>
              </a:prstGeom>
              <a:solidFill>
                <a:schemeClr val="bg1"/>
              </a:solidFill>
              <a:ln w="571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1" name="Picture 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08997" y="1581579"/>
                <a:ext cx="1720186" cy="127102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366270" y="100013"/>
            <a:ext cx="7277099" cy="757237"/>
          </a:xfrm>
          <a:gradFill>
            <a:gsLst>
              <a:gs pos="0">
                <a:srgbClr val="3366FF"/>
              </a:gs>
              <a:gs pos="92000">
                <a:schemeClr val="accent5">
                  <a:lumMod val="60000"/>
                  <a:lumOff val="40000"/>
                </a:schemeClr>
              </a:gs>
            </a:gsLst>
          </a:gradFill>
          <a:ln w="19050" cmpd="sng">
            <a:solidFill>
              <a:srgbClr val="3366FF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en-US" sz="4000" smtClean="0">
                <a:solidFill>
                  <a:srgbClr val="F2F2F2"/>
                </a:solidFill>
              </a:rPr>
              <a:t>Triplets</a:t>
            </a:r>
            <a:endParaRPr lang="en-US" sz="4000">
              <a:solidFill>
                <a:srgbClr val="FFC000"/>
              </a:solidFill>
            </a:endParaRPr>
          </a:p>
        </p:txBody>
      </p:sp>
      <p:grpSp>
        <p:nvGrpSpPr>
          <p:cNvPr id="3" name="Gruppieren 24"/>
          <p:cNvGrpSpPr>
            <a:grpSpLocks/>
          </p:cNvGrpSpPr>
          <p:nvPr/>
        </p:nvGrpSpPr>
        <p:grpSpPr bwMode="auto">
          <a:xfrm>
            <a:off x="0" y="2428875"/>
            <a:ext cx="9144000" cy="3429000"/>
            <a:chOff x="-64" y="2143116"/>
            <a:chExt cx="9144064" cy="3429024"/>
          </a:xfrm>
        </p:grpSpPr>
        <p:pic>
          <p:nvPicPr>
            <p:cNvPr id="11277" name="Picture 2"/>
            <p:cNvPicPr>
              <a:picLocks noChangeAspect="1" noChangeArrowheads="1"/>
            </p:cNvPicPr>
            <p:nvPr/>
          </p:nvPicPr>
          <p:blipFill>
            <a:blip r:embed="rId2"/>
            <a:srcRect l="11000" t="28024" r="51601" b="19928"/>
            <a:stretch>
              <a:fillRect/>
            </a:stretch>
          </p:blipFill>
          <p:spPr bwMode="auto">
            <a:xfrm>
              <a:off x="-64" y="2143116"/>
              <a:ext cx="4071998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8" name="Picture 2"/>
            <p:cNvPicPr>
              <a:picLocks noChangeAspect="1" noChangeArrowheads="1"/>
            </p:cNvPicPr>
            <p:nvPr/>
          </p:nvPicPr>
          <p:blipFill>
            <a:blip r:embed="rId2"/>
            <a:srcRect l="60770" t="28024" r="15764" b="19928"/>
            <a:stretch>
              <a:fillRect/>
            </a:stretch>
          </p:blipFill>
          <p:spPr bwMode="auto">
            <a:xfrm>
              <a:off x="4714876" y="2143116"/>
              <a:ext cx="2286016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9" name="Picture 2"/>
            <p:cNvPicPr>
              <a:picLocks noChangeAspect="1" noChangeArrowheads="1"/>
            </p:cNvPicPr>
            <p:nvPr/>
          </p:nvPicPr>
          <p:blipFill>
            <a:blip r:embed="rId2"/>
            <a:srcRect l="87169" t="28024" r="1099" b="19928"/>
            <a:stretch>
              <a:fillRect/>
            </a:stretch>
          </p:blipFill>
          <p:spPr bwMode="auto">
            <a:xfrm>
              <a:off x="8000992" y="2143116"/>
              <a:ext cx="1143008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269" name="Picture 2" descr="http://www.cotf.edu/ete/images/modules/elnino/crfig6.GIF"/>
          <p:cNvPicPr>
            <a:picLocks noChangeAspect="1" noChangeArrowheads="1"/>
          </p:cNvPicPr>
          <p:nvPr/>
        </p:nvPicPr>
        <p:blipFill>
          <a:blip r:embed="rId3"/>
          <a:srcRect t="3886" b="54778"/>
          <a:stretch>
            <a:fillRect/>
          </a:stretch>
        </p:blipFill>
        <p:spPr bwMode="auto">
          <a:xfrm>
            <a:off x="2857500" y="3071813"/>
            <a:ext cx="328612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2" descr="http://www.cotf.edu/ete/images/modules/elnino/crfig6.GIF"/>
          <p:cNvPicPr>
            <a:picLocks noChangeAspect="1" noChangeArrowheads="1"/>
          </p:cNvPicPr>
          <p:nvPr/>
        </p:nvPicPr>
        <p:blipFill>
          <a:blip r:embed="rId3"/>
          <a:srcRect t="3886" b="54778"/>
          <a:stretch>
            <a:fillRect/>
          </a:stretch>
        </p:blipFill>
        <p:spPr bwMode="auto">
          <a:xfrm>
            <a:off x="6643688" y="3500438"/>
            <a:ext cx="2112962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2" descr="http://www.cotf.edu/ete/images/modules/elnino/crfig6.GIF"/>
          <p:cNvPicPr>
            <a:picLocks noChangeAspect="1" noChangeArrowheads="1"/>
          </p:cNvPicPr>
          <p:nvPr/>
        </p:nvPicPr>
        <p:blipFill>
          <a:blip r:embed="rId3"/>
          <a:srcRect t="3886" b="54778"/>
          <a:stretch>
            <a:fillRect/>
          </a:stretch>
        </p:blipFill>
        <p:spPr bwMode="auto">
          <a:xfrm>
            <a:off x="285750" y="3500438"/>
            <a:ext cx="2112963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Rechteck 20"/>
          <p:cNvSpPr>
            <a:spLocks noChangeArrowheads="1"/>
          </p:cNvSpPr>
          <p:nvPr/>
        </p:nvSpPr>
        <p:spPr bwMode="auto">
          <a:xfrm>
            <a:off x="6643688" y="3500438"/>
            <a:ext cx="2143125" cy="1428750"/>
          </a:xfrm>
          <a:prstGeom prst="rect">
            <a:avLst/>
          </a:prstGeom>
          <a:solidFill>
            <a:srgbClr val="FFFF00">
              <a:alpha val="58038"/>
            </a:srgbClr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3" name="Rechteck 23"/>
          <p:cNvSpPr>
            <a:spLocks noChangeArrowheads="1"/>
          </p:cNvSpPr>
          <p:nvPr/>
        </p:nvSpPr>
        <p:spPr bwMode="auto">
          <a:xfrm>
            <a:off x="285750" y="3500438"/>
            <a:ext cx="2143125" cy="1428750"/>
          </a:xfrm>
          <a:prstGeom prst="rect">
            <a:avLst/>
          </a:prstGeom>
          <a:solidFill>
            <a:srgbClr val="FFFF00">
              <a:alpha val="58038"/>
            </a:srgbClr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Textfeld 25"/>
          <p:cNvSpPr txBox="1"/>
          <p:nvPr/>
        </p:nvSpPr>
        <p:spPr>
          <a:xfrm>
            <a:off x="7429500" y="3643313"/>
            <a:ext cx="66833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7200" b="1" i="1">
                <a:latin typeface="+mn-lt"/>
                <a:ea typeface="SimSun" pitchFamily="2" charset="-122"/>
                <a:cs typeface="Times New Roman" pitchFamily="18" charset="0"/>
              </a:rPr>
              <a:t>?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1000125" y="3643313"/>
            <a:ext cx="66833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7200" b="1" i="1">
                <a:latin typeface="+mn-lt"/>
                <a:ea typeface="SimSun" pitchFamily="2" charset="-122"/>
                <a:cs typeface="Times New Roman" pitchFamily="18" charset="0"/>
              </a:rPr>
              <a:t>?</a:t>
            </a:r>
          </a:p>
        </p:txBody>
      </p:sp>
      <p:sp>
        <p:nvSpPr>
          <p:cNvPr id="11276" name="Textfeld 29"/>
          <p:cNvSpPr txBox="1">
            <a:spLocks noChangeArrowheads="1"/>
          </p:cNvSpPr>
          <p:nvPr/>
        </p:nvSpPr>
        <p:spPr bwMode="auto">
          <a:xfrm>
            <a:off x="1261473" y="1238402"/>
            <a:ext cx="6357937" cy="8302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de-DE" sz="2400" i="1"/>
              <a:t>Does a recharge oscillator exist in </a:t>
            </a:r>
          </a:p>
          <a:p>
            <a:pPr algn="ctr"/>
            <a:r>
              <a:rPr lang="de-DE" sz="2400" i="1"/>
              <a:t>the Atlantic and Indian Ocean as well?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7915565" y="100014"/>
            <a:ext cx="1018296" cy="885962"/>
            <a:chOff x="5865048" y="1689428"/>
            <a:chExt cx="1458331" cy="1373542"/>
          </a:xfrm>
        </p:grpSpPr>
        <p:sp>
          <p:nvSpPr>
            <p:cNvPr id="18" name="Oval 17"/>
            <p:cNvSpPr/>
            <p:nvPr/>
          </p:nvSpPr>
          <p:spPr>
            <a:xfrm>
              <a:off x="5865048" y="1689428"/>
              <a:ext cx="1458331" cy="1373542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4768" y="1919794"/>
              <a:ext cx="1017288" cy="87276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366270" y="100013"/>
            <a:ext cx="7277099" cy="757237"/>
          </a:xfrm>
          <a:gradFill>
            <a:gsLst>
              <a:gs pos="0">
                <a:srgbClr val="3366FF"/>
              </a:gs>
              <a:gs pos="92000">
                <a:schemeClr val="accent5">
                  <a:lumMod val="60000"/>
                  <a:lumOff val="40000"/>
                </a:schemeClr>
              </a:gs>
            </a:gsLst>
          </a:gradFill>
          <a:ln w="19050" cmpd="sng">
            <a:solidFill>
              <a:srgbClr val="3366FF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en-US" sz="4000" smtClean="0">
                <a:solidFill>
                  <a:srgbClr val="F2F2F2"/>
                </a:solidFill>
              </a:rPr>
              <a:t>Triplets</a:t>
            </a:r>
            <a:endParaRPr lang="en-US" sz="4000">
              <a:solidFill>
                <a:srgbClr val="FFC000"/>
              </a:solidFill>
            </a:endParaRPr>
          </a:p>
        </p:txBody>
      </p:sp>
      <p:grpSp>
        <p:nvGrpSpPr>
          <p:cNvPr id="2" name="Gruppieren 24"/>
          <p:cNvGrpSpPr>
            <a:grpSpLocks/>
          </p:cNvGrpSpPr>
          <p:nvPr/>
        </p:nvGrpSpPr>
        <p:grpSpPr bwMode="auto">
          <a:xfrm>
            <a:off x="0" y="2428875"/>
            <a:ext cx="9144000" cy="3429000"/>
            <a:chOff x="-64" y="2143116"/>
            <a:chExt cx="9144064" cy="3429024"/>
          </a:xfrm>
        </p:grpSpPr>
        <p:pic>
          <p:nvPicPr>
            <p:cNvPr id="11277" name="Picture 2"/>
            <p:cNvPicPr>
              <a:picLocks noChangeAspect="1" noChangeArrowheads="1"/>
            </p:cNvPicPr>
            <p:nvPr/>
          </p:nvPicPr>
          <p:blipFill>
            <a:blip r:embed="rId2"/>
            <a:srcRect l="11000" t="28024" r="51601" b="19928"/>
            <a:stretch>
              <a:fillRect/>
            </a:stretch>
          </p:blipFill>
          <p:spPr bwMode="auto">
            <a:xfrm>
              <a:off x="-64" y="2143116"/>
              <a:ext cx="4071998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8" name="Picture 2"/>
            <p:cNvPicPr>
              <a:picLocks noChangeAspect="1" noChangeArrowheads="1"/>
            </p:cNvPicPr>
            <p:nvPr/>
          </p:nvPicPr>
          <p:blipFill>
            <a:blip r:embed="rId2"/>
            <a:srcRect l="60770" t="28024" r="15764" b="19928"/>
            <a:stretch>
              <a:fillRect/>
            </a:stretch>
          </p:blipFill>
          <p:spPr bwMode="auto">
            <a:xfrm>
              <a:off x="4714876" y="2143116"/>
              <a:ext cx="2286016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9" name="Picture 2"/>
            <p:cNvPicPr>
              <a:picLocks noChangeAspect="1" noChangeArrowheads="1"/>
            </p:cNvPicPr>
            <p:nvPr/>
          </p:nvPicPr>
          <p:blipFill>
            <a:blip r:embed="rId2"/>
            <a:srcRect l="87169" t="28024" r="1099" b="19928"/>
            <a:stretch>
              <a:fillRect/>
            </a:stretch>
          </p:blipFill>
          <p:spPr bwMode="auto">
            <a:xfrm>
              <a:off x="8000992" y="2143116"/>
              <a:ext cx="1143008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276" name="Textfeld 29"/>
          <p:cNvSpPr txBox="1">
            <a:spLocks noChangeArrowheads="1"/>
          </p:cNvSpPr>
          <p:nvPr/>
        </p:nvSpPr>
        <p:spPr bwMode="auto">
          <a:xfrm>
            <a:off x="1249493" y="1445270"/>
            <a:ext cx="6357937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i="1" dirty="0" smtClean="0"/>
              <a:t>Does Dewey has two twin brothers?</a:t>
            </a:r>
            <a:endParaRPr lang="en-US" sz="2400" i="1" dirty="0"/>
          </a:p>
        </p:txBody>
      </p:sp>
      <p:grpSp>
        <p:nvGrpSpPr>
          <p:cNvPr id="3" name="Group 19"/>
          <p:cNvGrpSpPr/>
          <p:nvPr/>
        </p:nvGrpSpPr>
        <p:grpSpPr>
          <a:xfrm>
            <a:off x="7915565" y="100014"/>
            <a:ext cx="1018296" cy="885962"/>
            <a:chOff x="5865048" y="1689428"/>
            <a:chExt cx="1458331" cy="1373542"/>
          </a:xfrm>
        </p:grpSpPr>
        <p:sp>
          <p:nvSpPr>
            <p:cNvPr id="18" name="Oval 17"/>
            <p:cNvSpPr/>
            <p:nvPr/>
          </p:nvSpPr>
          <p:spPr>
            <a:xfrm>
              <a:off x="5865048" y="1689428"/>
              <a:ext cx="1458331" cy="1373542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04768" y="1919794"/>
              <a:ext cx="1017288" cy="872769"/>
            </a:xfrm>
            <a:prstGeom prst="rect">
              <a:avLst/>
            </a:prstGeom>
          </p:spPr>
        </p:pic>
      </p:grpSp>
      <p:grpSp>
        <p:nvGrpSpPr>
          <p:cNvPr id="4" name="Group 28"/>
          <p:cNvGrpSpPr/>
          <p:nvPr/>
        </p:nvGrpSpPr>
        <p:grpSpPr>
          <a:xfrm>
            <a:off x="858052" y="2764448"/>
            <a:ext cx="1262063" cy="2424287"/>
            <a:chOff x="858052" y="2644628"/>
            <a:chExt cx="1262063" cy="2424287"/>
          </a:xfrm>
        </p:grpSpPr>
        <p:grpSp>
          <p:nvGrpSpPr>
            <p:cNvPr id="5" name="Group 24"/>
            <p:cNvGrpSpPr/>
            <p:nvPr/>
          </p:nvGrpSpPr>
          <p:grpSpPr>
            <a:xfrm>
              <a:off x="858052" y="2644628"/>
              <a:ext cx="1262063" cy="2175356"/>
              <a:chOff x="2790673" y="1872636"/>
              <a:chExt cx="2191053" cy="4187143"/>
            </a:xfrm>
          </p:grpSpPr>
          <p:grpSp>
            <p:nvGrpSpPr>
              <p:cNvPr id="6" name="Group 21"/>
              <p:cNvGrpSpPr/>
              <p:nvPr/>
            </p:nvGrpSpPr>
            <p:grpSpPr>
              <a:xfrm>
                <a:off x="2790673" y="1872636"/>
                <a:ext cx="2191053" cy="4187143"/>
                <a:chOff x="1880916" y="1872636"/>
                <a:chExt cx="2191053" cy="4187143"/>
              </a:xfrm>
            </p:grpSpPr>
            <p:pic>
              <p:nvPicPr>
                <p:cNvPr id="20" name="Picture 3"/>
                <p:cNvPicPr>
                  <a:picLocks noChangeAspect="1"/>
                </p:cNvPicPr>
                <p:nvPr/>
              </p:nvPicPr>
              <p:blipFill>
                <a:blip r:embed="rId3"/>
                <a:srcRect r="62045"/>
                <a:stretch>
                  <a:fillRect/>
                </a:stretch>
              </p:blipFill>
              <p:spPr>
                <a:xfrm>
                  <a:off x="1880916" y="1872636"/>
                  <a:ext cx="2005284" cy="4187143"/>
                </a:xfrm>
                <a:prstGeom prst="rect">
                  <a:avLst/>
                </a:prstGeom>
              </p:spPr>
            </p:pic>
            <p:sp>
              <p:nvSpPr>
                <p:cNvPr id="21" name="Oval 20"/>
                <p:cNvSpPr/>
                <p:nvPr/>
              </p:nvSpPr>
              <p:spPr>
                <a:xfrm>
                  <a:off x="3642026" y="5259947"/>
                  <a:ext cx="429943" cy="59792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3" name="Oval 22"/>
              <p:cNvSpPr/>
              <p:nvPr/>
            </p:nvSpPr>
            <p:spPr>
              <a:xfrm>
                <a:off x="4616926" y="4121690"/>
                <a:ext cx="214972" cy="43996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4611014" y="2719835"/>
                <a:ext cx="214972" cy="43996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977852" y="4607250"/>
              <a:ext cx="8286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Huey</a:t>
              </a:r>
              <a:endParaRPr lang="en-US" sz="2400" dirty="0"/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3804961" y="2665904"/>
            <a:ext cx="1420961" cy="2297864"/>
            <a:chOff x="3630046" y="1214438"/>
            <a:chExt cx="2377774" cy="4836298"/>
          </a:xfrm>
        </p:grpSpPr>
        <p:pic>
          <p:nvPicPr>
            <p:cNvPr id="30" name="Picture 3"/>
            <p:cNvPicPr>
              <a:picLocks noChangeAspect="1"/>
            </p:cNvPicPr>
            <p:nvPr/>
          </p:nvPicPr>
          <p:blipFill>
            <a:blip r:embed="rId3"/>
            <a:srcRect l="32832" r="32205"/>
            <a:stretch>
              <a:fillRect/>
            </a:stretch>
          </p:blipFill>
          <p:spPr>
            <a:xfrm>
              <a:off x="3810000" y="1214438"/>
              <a:ext cx="2133600" cy="4836298"/>
            </a:xfrm>
            <a:prstGeom prst="rect">
              <a:avLst/>
            </a:prstGeom>
          </p:spPr>
        </p:pic>
        <p:sp>
          <p:nvSpPr>
            <p:cNvPr id="31" name="Oval 30"/>
            <p:cNvSpPr/>
            <p:nvPr/>
          </p:nvSpPr>
          <p:spPr>
            <a:xfrm>
              <a:off x="3630046" y="2588037"/>
              <a:ext cx="477864" cy="15614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666705" y="1905083"/>
              <a:ext cx="341115" cy="328365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071969" y="4732935"/>
            <a:ext cx="1033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Dewey</a:t>
            </a:r>
            <a:endParaRPr lang="en-US" sz="2400" dirty="0"/>
          </a:p>
        </p:txBody>
      </p:sp>
      <p:grpSp>
        <p:nvGrpSpPr>
          <p:cNvPr id="8" name="Group 36"/>
          <p:cNvGrpSpPr/>
          <p:nvPr/>
        </p:nvGrpSpPr>
        <p:grpSpPr>
          <a:xfrm>
            <a:off x="6911684" y="2713398"/>
            <a:ext cx="1474622" cy="2151823"/>
            <a:chOff x="5978195" y="401005"/>
            <a:chExt cx="2967491" cy="5912295"/>
          </a:xfrm>
        </p:grpSpPr>
        <p:pic>
          <p:nvPicPr>
            <p:cNvPr id="35" name="Picture 3"/>
            <p:cNvPicPr>
              <a:picLocks noChangeAspect="1"/>
            </p:cNvPicPr>
            <p:nvPr/>
          </p:nvPicPr>
          <p:blipFill>
            <a:blip r:embed="rId3"/>
            <a:srcRect l="62823"/>
            <a:stretch>
              <a:fillRect/>
            </a:stretch>
          </p:blipFill>
          <p:spPr>
            <a:xfrm>
              <a:off x="6172200" y="401005"/>
              <a:ext cx="2773486" cy="5912295"/>
            </a:xfrm>
            <a:prstGeom prst="rect">
              <a:avLst/>
            </a:prstGeom>
          </p:spPr>
        </p:pic>
        <p:sp>
          <p:nvSpPr>
            <p:cNvPr id="36" name="Oval 35"/>
            <p:cNvSpPr/>
            <p:nvPr/>
          </p:nvSpPr>
          <p:spPr>
            <a:xfrm>
              <a:off x="5978195" y="5224681"/>
              <a:ext cx="431657" cy="7418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7294361" y="4763016"/>
            <a:ext cx="861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Louie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4049</TotalTime>
  <Words>643</Words>
  <Application>Microsoft Macintosh PowerPoint</Application>
  <PresentationFormat>On-screen Show (4:3)</PresentationFormat>
  <Paragraphs>196</Paragraphs>
  <Slides>49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Office Theme</vt:lpstr>
      <vt:lpstr>Equation</vt:lpstr>
      <vt:lpstr>Formel</vt:lpstr>
      <vt:lpstr>Slide 1</vt:lpstr>
      <vt:lpstr>overview</vt:lpstr>
      <vt:lpstr>overview</vt:lpstr>
      <vt:lpstr>The Team</vt:lpstr>
      <vt:lpstr>The Classical El Niño</vt:lpstr>
      <vt:lpstr>The Classical El Niño</vt:lpstr>
      <vt:lpstr>overview</vt:lpstr>
      <vt:lpstr>Triplets</vt:lpstr>
      <vt:lpstr>Triplets</vt:lpstr>
      <vt:lpstr>Slide 10</vt:lpstr>
      <vt:lpstr>Slide 11</vt:lpstr>
      <vt:lpstr>Slide 12</vt:lpstr>
      <vt:lpstr>Slide 13</vt:lpstr>
      <vt:lpstr>Slide 14</vt:lpstr>
      <vt:lpstr>overview</vt:lpstr>
      <vt:lpstr>Slide 16</vt:lpstr>
      <vt:lpstr>Slide 17</vt:lpstr>
      <vt:lpstr>Slide 18</vt:lpstr>
      <vt:lpstr>overview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overview</vt:lpstr>
      <vt:lpstr>Slide 28</vt:lpstr>
      <vt:lpstr>Slide 29</vt:lpstr>
      <vt:lpstr>Slide 30</vt:lpstr>
      <vt:lpstr>Slide 31</vt:lpstr>
      <vt:lpstr>Slide 32</vt:lpstr>
      <vt:lpstr>overview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Conclusions</vt:lpstr>
      <vt:lpstr>Conclusions: Triplets</vt:lpstr>
      <vt:lpstr>Slide 45</vt:lpstr>
      <vt:lpstr>Slide 46</vt:lpstr>
      <vt:lpstr>Slide 47</vt:lpstr>
      <vt:lpstr>Slide 48</vt:lpstr>
      <vt:lpstr>Slide 49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Dietmar Dommenget</dc:creator>
  <cp:lastModifiedBy>Dietmar Dommenget</cp:lastModifiedBy>
  <cp:revision>30</cp:revision>
  <dcterms:created xsi:type="dcterms:W3CDTF">2010-05-25T00:15:34Z</dcterms:created>
  <dcterms:modified xsi:type="dcterms:W3CDTF">2010-05-25T00:17:55Z</dcterms:modified>
</cp:coreProperties>
</file>