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6"/>
  </p:notes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6" r:id="rId10"/>
    <p:sldId id="265" r:id="rId11"/>
    <p:sldId id="266" r:id="rId12"/>
    <p:sldId id="269" r:id="rId13"/>
    <p:sldId id="270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5" d="100"/>
          <a:sy n="115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DA458-9820-364C-86C1-087FEF4CA8A6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755D3-DA77-4D4C-8C86-2F4280F9EF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110" charset="-52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8821-3251-1941-B6BE-AD64C73A8745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3E2A-7A50-5642-8B3F-87FCDCBE3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8821-3251-1941-B6BE-AD64C73A8745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3E2A-7A50-5642-8B3F-87FCDCBE3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8821-3251-1941-B6BE-AD64C73A8745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3E2A-7A50-5642-8B3F-87FCDCBE3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8821-3251-1941-B6BE-AD64C73A8745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3E2A-7A50-5642-8B3F-87FCDCBE3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8821-3251-1941-B6BE-AD64C73A8745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3E2A-7A50-5642-8B3F-87FCDCBE3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8821-3251-1941-B6BE-AD64C73A8745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3E2A-7A50-5642-8B3F-87FCDCBE3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8821-3251-1941-B6BE-AD64C73A8745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3E2A-7A50-5642-8B3F-87FCDCBE3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8821-3251-1941-B6BE-AD64C73A8745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3E2A-7A50-5642-8B3F-87FCDCBE3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8821-3251-1941-B6BE-AD64C73A8745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3E2A-7A50-5642-8B3F-87FCDCBE3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8821-3251-1941-B6BE-AD64C73A8745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3E2A-7A50-5642-8B3F-87FCDCBE3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8821-3251-1941-B6BE-AD64C73A8745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3E2A-7A50-5642-8B3F-87FCDCBE3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08821-3251-1941-B6BE-AD64C73A8745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03E2A-7A50-5642-8B3F-87FCDCBE3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Layer Clouds &amp; Sea Spray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Steve Siems, Yi (Vivian) Huang, Luke </a:t>
            </a:r>
            <a:r>
              <a:rPr lang="en-US" dirty="0" err="1" smtClean="0"/>
              <a:t>Hande</a:t>
            </a:r>
            <a:r>
              <a:rPr lang="en-US" dirty="0" smtClean="0"/>
              <a:t>, Mike Manton &amp; Thom Chubb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}2]4NI)0X0U$T8QBRLE{B]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5538" y="1412875"/>
            <a:ext cx="4208462" cy="4248150"/>
          </a:xfrm>
          <a:prstGeom prst="rect">
            <a:avLst/>
          </a:prstGeom>
          <a:noFill/>
        </p:spPr>
      </p:pic>
      <p:pic>
        <p:nvPicPr>
          <p:cNvPr id="5123" name="Picture 3" descr="23066_merg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40313" cy="6858000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812088" y="188913"/>
            <a:ext cx="111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zh-CN" b="1"/>
              <a:t>CASE C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`ET%CGH8@MK_D28_$FFSW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557338"/>
            <a:ext cx="4114800" cy="4246562"/>
          </a:xfrm>
          <a:prstGeom prst="rect">
            <a:avLst/>
          </a:prstGeom>
          <a:noFill/>
        </p:spPr>
      </p:pic>
      <p:pic>
        <p:nvPicPr>
          <p:cNvPr id="6147" name="Picture 3" descr="23269_merg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812088" y="188913"/>
            <a:ext cx="111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zh-CN" b="1"/>
              <a:t>CASE D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9" descr="06_07_08_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752600" y="6248400"/>
            <a:ext cx="874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WINTER</a:t>
            </a:r>
            <a:endParaRPr lang="en-US" dirty="0"/>
          </a:p>
        </p:txBody>
      </p:sp>
      <p:pic>
        <p:nvPicPr>
          <p:cNvPr id="7" name="Picture 6" descr="20052006200720082009060708_warmwater_tasmani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600" y="0"/>
            <a:ext cx="3371400" cy="3544200"/>
          </a:xfrm>
          <a:prstGeom prst="rect">
            <a:avLst/>
          </a:prstGeom>
        </p:spPr>
      </p:pic>
      <p:pic>
        <p:nvPicPr>
          <p:cNvPr id="8" name="Picture 7" descr="20052006200720082009060708_slwwater_below_-5_tasmani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4400" y="3303000"/>
            <a:ext cx="3369600" cy="355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Influence of sea-salt </a:t>
            </a:r>
            <a:r>
              <a:rPr lang="en-US" sz="2000" dirty="0" smtClean="0"/>
              <a:t>on aerosol </a:t>
            </a:r>
            <a:r>
              <a:rPr lang="en-US" sz="2000" dirty="0" err="1" smtClean="0"/>
              <a:t>radiative</a:t>
            </a:r>
            <a:r>
              <a:rPr lang="en-US" sz="2000" dirty="0" smtClean="0"/>
              <a:t> </a:t>
            </a:r>
            <a:r>
              <a:rPr lang="en-US" sz="2000" dirty="0" smtClean="0"/>
              <a:t>properties in </a:t>
            </a:r>
            <a:r>
              <a:rPr lang="en-US" sz="2000" dirty="0" smtClean="0"/>
              <a:t>the </a:t>
            </a:r>
            <a:r>
              <a:rPr lang="en-US" sz="2000" dirty="0" smtClean="0"/>
              <a:t>Southern Ocean marine </a:t>
            </a:r>
            <a:r>
              <a:rPr lang="en-US" sz="2000" dirty="0" smtClean="0"/>
              <a:t>boundary layer</a:t>
            </a:r>
            <a:br>
              <a:rPr lang="en-US" sz="2000" dirty="0" smtClean="0"/>
            </a:br>
            <a:r>
              <a:rPr lang="en-US" sz="2000" dirty="0" smtClean="0"/>
              <a:t>D. M. </a:t>
            </a:r>
            <a:r>
              <a:rPr lang="en-US" sz="2000" dirty="0" smtClean="0"/>
              <a:t>Murphy</a:t>
            </a:r>
            <a:r>
              <a:rPr lang="en-US" sz="2000" b="1" dirty="0" smtClean="0"/>
              <a:t> et al. Science 1998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There has been considerable debate about the relative </a:t>
            </a:r>
            <a:r>
              <a:rPr lang="en-US" dirty="0" smtClean="0"/>
              <a:t>importance of </a:t>
            </a:r>
            <a:r>
              <a:rPr lang="en-US" dirty="0" smtClean="0"/>
              <a:t>sea-salt and </a:t>
            </a:r>
            <a:r>
              <a:rPr lang="en-US" dirty="0" err="1" smtClean="0"/>
              <a:t>sulphate</a:t>
            </a:r>
            <a:r>
              <a:rPr lang="en-US" dirty="0" smtClean="0"/>
              <a:t> from non-sea-salt sources in </a:t>
            </a:r>
            <a:r>
              <a:rPr lang="en-US" dirty="0" smtClean="0"/>
              <a:t>determining aerosol </a:t>
            </a:r>
            <a:r>
              <a:rPr lang="en-US" dirty="0" err="1" smtClean="0"/>
              <a:t>radiative</a:t>
            </a:r>
            <a:r>
              <a:rPr lang="en-US" dirty="0" smtClean="0"/>
              <a:t> effects in the marine boundary layer. In </a:t>
            </a:r>
            <a:r>
              <a:rPr lang="en-US" dirty="0" smtClean="0"/>
              <a:t>the marine </a:t>
            </a:r>
            <a:r>
              <a:rPr lang="en-US" dirty="0" smtClean="0"/>
              <a:t>boundary layer, the most numerous aerosols are </a:t>
            </a:r>
            <a:r>
              <a:rPr lang="en-US" dirty="0" smtClean="0"/>
              <a:t>volatile </a:t>
            </a:r>
            <a:r>
              <a:rPr lang="en-US" dirty="0" err="1" smtClean="0"/>
              <a:t>sulphate</a:t>
            </a:r>
            <a:r>
              <a:rPr lang="en-US" dirty="0" smtClean="0"/>
              <a:t> </a:t>
            </a:r>
            <a:r>
              <a:rPr lang="en-US" dirty="0" smtClean="0"/>
              <a:t>particles smaller than about 0.08 </a:t>
            </a:r>
            <a:r>
              <a:rPr lang="en-US" b="1" dirty="0" smtClean="0"/>
              <a:t>mm </a:t>
            </a:r>
            <a:r>
              <a:rPr lang="en-US" b="1" dirty="0" smtClean="0"/>
              <a:t>and most </a:t>
            </a:r>
            <a:r>
              <a:rPr lang="en-US" b="1" dirty="0" smtClean="0"/>
              <a:t>of </a:t>
            </a:r>
            <a:r>
              <a:rPr lang="en-US" dirty="0" smtClean="0"/>
              <a:t>the </a:t>
            </a:r>
            <a:r>
              <a:rPr lang="en-US" dirty="0" smtClean="0"/>
              <a:t>aerosol mass is in a few sea-salt particles larger than 1 </a:t>
            </a:r>
            <a:r>
              <a:rPr lang="en-US" b="1" dirty="0" smtClean="0"/>
              <a:t>mm. </a:t>
            </a:r>
            <a:r>
              <a:rPr lang="en-US" b="1" dirty="0" smtClean="0"/>
              <a:t>Yet </a:t>
            </a:r>
            <a:r>
              <a:rPr lang="en-US" dirty="0" smtClean="0"/>
              <a:t>intermediate</a:t>
            </a:r>
            <a:r>
              <a:rPr lang="en-US" dirty="0" smtClean="0"/>
              <a:t>-size aerosols between about 0.08 and 1 </a:t>
            </a:r>
            <a:r>
              <a:rPr lang="en-US" b="1" dirty="0" smtClean="0"/>
              <a:t>mm diameter </a:t>
            </a:r>
            <a:r>
              <a:rPr lang="en-US" dirty="0" smtClean="0"/>
              <a:t>are </a:t>
            </a:r>
            <a:r>
              <a:rPr lang="en-US" dirty="0" smtClean="0"/>
              <a:t>the most relevant to the </a:t>
            </a:r>
            <a:r>
              <a:rPr lang="en-US" dirty="0" err="1" smtClean="0"/>
              <a:t>radiative</a:t>
            </a:r>
            <a:r>
              <a:rPr lang="en-US" dirty="0" smtClean="0"/>
              <a:t> forcing of climate </a:t>
            </a:r>
            <a:r>
              <a:rPr lang="en-US" dirty="0" smtClean="0"/>
              <a:t>because they </a:t>
            </a:r>
            <a:r>
              <a:rPr lang="en-US" dirty="0" smtClean="0"/>
              <a:t>efficiently scatter solar radiation and also serve as </a:t>
            </a:r>
            <a:r>
              <a:rPr lang="en-US" dirty="0" smtClean="0"/>
              <a:t>cloud nuclei. </a:t>
            </a:r>
            <a:r>
              <a:rPr lang="en-US" dirty="0" smtClean="0"/>
              <a:t>Indeed, </a:t>
            </a:r>
            <a:r>
              <a:rPr lang="en-US" dirty="0" err="1" smtClean="0"/>
              <a:t>Charlson</a:t>
            </a:r>
            <a:r>
              <a:rPr lang="en-US" dirty="0" smtClean="0"/>
              <a:t> et al</a:t>
            </a:r>
            <a:r>
              <a:rPr lang="en-US" dirty="0" smtClean="0"/>
              <a:t>. </a:t>
            </a:r>
            <a:r>
              <a:rPr lang="en-US" dirty="0" smtClean="0"/>
              <a:t>hypothesized that oceanic </a:t>
            </a:r>
            <a:r>
              <a:rPr lang="en-US" dirty="0" smtClean="0"/>
              <a:t>production of </a:t>
            </a:r>
            <a:r>
              <a:rPr lang="en-US" dirty="0" err="1" smtClean="0"/>
              <a:t>sulphate</a:t>
            </a:r>
            <a:r>
              <a:rPr lang="en-US" dirty="0" smtClean="0"/>
              <a:t> aerosols from the oxidation of </a:t>
            </a:r>
            <a:r>
              <a:rPr lang="en-US" dirty="0" err="1" smtClean="0"/>
              <a:t>dimethyl</a:t>
            </a:r>
            <a:r>
              <a:rPr lang="en-US" dirty="0" smtClean="0"/>
              <a:t> </a:t>
            </a:r>
            <a:r>
              <a:rPr lang="en-US" dirty="0" err="1" smtClean="0"/>
              <a:t>sulphide</a:t>
            </a:r>
            <a:r>
              <a:rPr lang="en-US" dirty="0" smtClean="0"/>
              <a:t> </a:t>
            </a:r>
            <a:r>
              <a:rPr lang="en-US" dirty="0" smtClean="0"/>
              <a:t>could be a powerful feedback in the climate system. </a:t>
            </a:r>
            <a:r>
              <a:rPr lang="en-US" dirty="0" smtClean="0"/>
              <a:t>It is </a:t>
            </a:r>
            <a:r>
              <a:rPr lang="en-US" dirty="0" smtClean="0"/>
              <a:t>generally assumed that marine aerosols smaller than </a:t>
            </a:r>
            <a:r>
              <a:rPr lang="en-US" dirty="0" smtClean="0"/>
              <a:t>about 1</a:t>
            </a:r>
            <a:r>
              <a:rPr lang="en-US" b="1" dirty="0" smtClean="0"/>
              <a:t>mm </a:t>
            </a:r>
            <a:r>
              <a:rPr lang="en-US" b="1" dirty="0" smtClean="0"/>
              <a:t>are non-sea-salt </a:t>
            </a:r>
            <a:r>
              <a:rPr lang="en-US" b="1" dirty="0" err="1" smtClean="0"/>
              <a:t>sulphate</a:t>
            </a:r>
            <a:r>
              <a:rPr lang="en-US" b="1" dirty="0" smtClean="0"/>
              <a:t>, but a recent review cites </a:t>
            </a:r>
            <a:r>
              <a:rPr lang="en-US" b="1" dirty="0" smtClean="0"/>
              <a:t>indirect </a:t>
            </a:r>
            <a:r>
              <a:rPr lang="en-US" dirty="0" smtClean="0"/>
              <a:t>evidence </a:t>
            </a:r>
            <a:r>
              <a:rPr lang="en-US" dirty="0" smtClean="0"/>
              <a:t>that many aerosols in the sub-</a:t>
            </a:r>
            <a:r>
              <a:rPr lang="en-US" dirty="0" err="1" smtClean="0"/>
              <a:t>micrometre</a:t>
            </a:r>
            <a:r>
              <a:rPr lang="en-US" dirty="0" smtClean="0"/>
              <a:t> range </a:t>
            </a:r>
            <a:r>
              <a:rPr lang="en-US" dirty="0" smtClean="0"/>
              <a:t>contain at </a:t>
            </a:r>
            <a:r>
              <a:rPr lang="en-US" dirty="0" smtClean="0"/>
              <a:t>least some sea-salt4,5. 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we present direct 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observational evidence 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 remote Southern Ocean region that almost 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aerosols 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larger than 0.13mm in the marine boundary layer 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contained sea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-salt. These sea-salt aerosols had important </a:t>
            </a:r>
            <a:r>
              <a:rPr lang="en-US" b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radiative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effects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they were responsible for the majority of aerosol-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scattered light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comprised a significant fraction of the inferred 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nuclei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Can we distinguish between sea spray and boundary layer clouds?</a:t>
            </a:r>
          </a:p>
          <a:p>
            <a:pPr>
              <a:buNone/>
            </a:pPr>
            <a:r>
              <a:rPr lang="en-US" dirty="0" smtClean="0"/>
              <a:t>Is there a direct correlation between winds/waves/sea spray and boundary layer clouds?   </a:t>
            </a:r>
          </a:p>
          <a:p>
            <a:pPr>
              <a:buNone/>
            </a:pPr>
            <a:r>
              <a:rPr lang="en-US" dirty="0" smtClean="0"/>
              <a:t>Is what are the physical processes in moving from sea spray and clouds (or vice versa)? Is it different for warm air advection than cold air advection? 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12377_merged_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winter_merg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3263"/>
            <a:ext cx="9144000" cy="61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10"/>
          <p:cNvSpPr>
            <a:spLocks noChangeArrowheads="1"/>
          </p:cNvSpPr>
          <p:nvPr/>
        </p:nvSpPr>
        <p:spPr bwMode="auto">
          <a:xfrm>
            <a:off x="179388" y="6165850"/>
            <a:ext cx="153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200" b="1">
                <a:ea typeface="宋体" pitchFamily="-110" charset="-122"/>
                <a:cs typeface="宋体" pitchFamily="-110" charset="-122"/>
              </a:rPr>
              <a:t>(Huang et al. 2012)</a:t>
            </a:r>
            <a:endParaRPr lang="zh-CN" altLang="en-US" sz="1200" b="1"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179388" y="115888"/>
            <a:ext cx="8785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CloudSat climatology (2006-2009) of cloud liquid water and cloud ice. (Huang et al. 2012 J. Climate.) </a:t>
            </a:r>
          </a:p>
          <a:p>
            <a:pPr algn="ctr"/>
            <a:r>
              <a:rPr lang="en-US" sz="1600"/>
              <a:t>Winter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summer_merg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9140825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10"/>
          <p:cNvSpPr>
            <a:spLocks noChangeArrowheads="1"/>
          </p:cNvSpPr>
          <p:nvPr/>
        </p:nvSpPr>
        <p:spPr bwMode="auto">
          <a:xfrm>
            <a:off x="179388" y="6165850"/>
            <a:ext cx="153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200" b="1">
                <a:ea typeface="宋体" pitchFamily="-110" charset="-122"/>
                <a:cs typeface="宋体" pitchFamily="-110" charset="-122"/>
              </a:rPr>
              <a:t>(Huang et al. 2012)</a:t>
            </a:r>
            <a:endParaRPr lang="zh-CN" altLang="en-US" sz="1200" b="1"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3690938" y="236538"/>
            <a:ext cx="774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Summer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6"/>
          <p:cNvSpPr>
            <a:spLocks noChangeArrowheads="1"/>
          </p:cNvSpPr>
          <p:nvPr/>
        </p:nvSpPr>
        <p:spPr bwMode="auto">
          <a:xfrm>
            <a:off x="251520" y="1196975"/>
            <a:ext cx="20868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charset="0"/>
                <a:ea typeface="ＭＳ Ｐゴシック" charset="0"/>
                <a:cs typeface="ＭＳ Ｐゴシック" charset="0"/>
              </a:rPr>
              <a:t>DARDAR-MASK</a:t>
            </a:r>
            <a:endParaRPr lang="en-AU" altLang="zh-CN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aramond" charset="0"/>
              <a:ea typeface="宋体" charset="0"/>
              <a:cs typeface="宋体" charset="0"/>
            </a:endParaRPr>
          </a:p>
        </p:txBody>
      </p:sp>
      <p:sp>
        <p:nvSpPr>
          <p:cNvPr id="39938" name="Rectangle 7"/>
          <p:cNvSpPr>
            <a:spLocks noChangeArrowheads="1"/>
          </p:cNvSpPr>
          <p:nvPr/>
        </p:nvSpPr>
        <p:spPr bwMode="auto">
          <a:xfrm>
            <a:off x="611560" y="4652963"/>
            <a:ext cx="107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charset="0"/>
                <a:ea typeface="ＭＳ Ｐゴシック" charset="0"/>
                <a:cs typeface="ＭＳ Ｐゴシック" charset="0"/>
              </a:rPr>
              <a:t>MODIS</a:t>
            </a:r>
            <a:endParaRPr lang="en-AU" altLang="zh-CN" sz="2000" dirty="0">
              <a:latin typeface="Garamond" charset="0"/>
              <a:ea typeface="宋体" charset="0"/>
              <a:cs typeface="宋体" charset="0"/>
            </a:endParaRPr>
          </a:p>
        </p:txBody>
      </p:sp>
      <p:pic>
        <p:nvPicPr>
          <p:cNvPr id="40963" name="Picture 2" descr="FIG 4 cloud_top_rf_tem_range_8plo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0"/>
            <a:ext cx="6396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87675" y="404813"/>
            <a:ext cx="1223963" cy="3887787"/>
            <a:chOff x="2915816" y="260648"/>
            <a:chExt cx="1224136" cy="3888432"/>
          </a:xfrm>
        </p:grpSpPr>
        <p:sp>
          <p:nvSpPr>
            <p:cNvPr id="40971" name="Oval 1"/>
            <p:cNvSpPr>
              <a:spLocks noChangeArrowheads="1"/>
            </p:cNvSpPr>
            <p:nvPr/>
          </p:nvSpPr>
          <p:spPr bwMode="auto">
            <a:xfrm>
              <a:off x="2915816" y="260648"/>
              <a:ext cx="1224136" cy="720080"/>
            </a:xfrm>
            <a:prstGeom prst="ellipse">
              <a:avLst/>
            </a:prstGeom>
            <a:noFill/>
            <a:ln w="19050">
              <a:solidFill>
                <a:srgbClr val="FF684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2" name="Oval 10"/>
            <p:cNvSpPr>
              <a:spLocks noChangeArrowheads="1"/>
            </p:cNvSpPr>
            <p:nvPr/>
          </p:nvSpPr>
          <p:spPr bwMode="auto">
            <a:xfrm>
              <a:off x="2915816" y="3429000"/>
              <a:ext cx="1224136" cy="720080"/>
            </a:xfrm>
            <a:prstGeom prst="ellipse">
              <a:avLst/>
            </a:prstGeom>
            <a:noFill/>
            <a:ln w="19050">
              <a:solidFill>
                <a:srgbClr val="FF684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11863" y="2276475"/>
            <a:ext cx="1223962" cy="3889375"/>
            <a:chOff x="2915816" y="260648"/>
            <a:chExt cx="1224136" cy="3888432"/>
          </a:xfrm>
        </p:grpSpPr>
        <p:sp>
          <p:nvSpPr>
            <p:cNvPr id="14" name="Oval 13"/>
            <p:cNvSpPr/>
            <p:nvPr/>
          </p:nvSpPr>
          <p:spPr bwMode="auto">
            <a:xfrm>
              <a:off x="2915816" y="260648"/>
              <a:ext cx="1224136" cy="720550"/>
            </a:xfrm>
            <a:prstGeom prst="ellipse">
              <a:avLst/>
            </a:prstGeom>
            <a:noFill/>
            <a:ln w="19050" cap="flat" cmpd="sng" algn="ctr">
              <a:solidFill>
                <a:schemeClr val="accent5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915816" y="3428530"/>
              <a:ext cx="1224136" cy="720550"/>
            </a:xfrm>
            <a:prstGeom prst="ellipse">
              <a:avLst/>
            </a:prstGeom>
            <a:noFill/>
            <a:ln w="19050" cap="flat" cmpd="sng" algn="ctr">
              <a:solidFill>
                <a:schemeClr val="accent5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451725" y="1700213"/>
            <a:ext cx="1223963" cy="3889375"/>
            <a:chOff x="2915816" y="260648"/>
            <a:chExt cx="1224136" cy="3888432"/>
          </a:xfrm>
        </p:grpSpPr>
        <p:sp>
          <p:nvSpPr>
            <p:cNvPr id="17" name="Oval 16"/>
            <p:cNvSpPr/>
            <p:nvPr/>
          </p:nvSpPr>
          <p:spPr bwMode="auto">
            <a:xfrm>
              <a:off x="2915816" y="260648"/>
              <a:ext cx="1224136" cy="720550"/>
            </a:xfrm>
            <a:prstGeom prst="ellipse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915816" y="3428530"/>
              <a:ext cx="1224136" cy="720550"/>
            </a:xfrm>
            <a:prstGeom prst="ellipse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ChangeArrowheads="1"/>
          </p:cNvSpPr>
          <p:nvPr/>
        </p:nvSpPr>
        <p:spPr bwMode="auto">
          <a:xfrm>
            <a:off x="250825" y="314325"/>
            <a:ext cx="86423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altLang="zh-CN" sz="2000" b="1">
                <a:ea typeface="宋体" pitchFamily="-110" charset="-122"/>
                <a:cs typeface="宋体" pitchFamily="-110" charset="-122"/>
              </a:rPr>
              <a:t>Chan and Comiso (GRL, 2011) </a:t>
            </a:r>
            <a:r>
              <a:rPr lang="en-US" altLang="zh-CN" sz="2000">
                <a:ea typeface="宋体" pitchFamily="-110" charset="-122"/>
                <a:cs typeface="宋体" pitchFamily="-110" charset="-122"/>
              </a:rPr>
              <a:t>noted that certain types of geometrically thin, low-level clouds that are apparent in the MODIS image could not be detected by CloudSat and CALIOP, due to the coarse vertical resolution and the low-level ground clutter contamination for the CPR, and the limited sensitivity of CALIOP to the clouds’ geometrically thin nature and surface proximity. </a:t>
            </a:r>
          </a:p>
        </p:txBody>
      </p:sp>
      <p:pic>
        <p:nvPicPr>
          <p:cNvPr id="41986" name="Picture 11" descr="(IT6Q57G(AXG5`L%@XSA9I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0575"/>
            <a:ext cx="4075113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2" descr="4YVFGUAO5YWU0_LTIU8XRV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474913"/>
            <a:ext cx="5003800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9" descr="FIG"/>
          <p:cNvPicPr>
            <a:picLocks noChangeAspect="1" noChangeArrowheads="1"/>
          </p:cNvPicPr>
          <p:nvPr/>
        </p:nvPicPr>
        <p:blipFill>
          <a:blip r:embed="rId2"/>
          <a:srcRect l="977" t="3581" r="2698" b="4338"/>
          <a:stretch>
            <a:fillRect/>
          </a:stretch>
        </p:blipFill>
        <p:spPr bwMode="auto">
          <a:xfrm>
            <a:off x="0" y="1125538"/>
            <a:ext cx="9115425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10"/>
          <p:cNvSpPr>
            <a:spLocks noChangeArrowheads="1"/>
          </p:cNvSpPr>
          <p:nvPr/>
        </p:nvSpPr>
        <p:spPr bwMode="auto">
          <a:xfrm>
            <a:off x="0" y="5373688"/>
            <a:ext cx="1485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200" b="1">
                <a:ea typeface="宋体" pitchFamily="-110" charset="-122"/>
                <a:cs typeface="宋体" pitchFamily="-110" charset="-122"/>
              </a:rPr>
              <a:t>Submitted to JGR</a:t>
            </a:r>
            <a:endParaRPr lang="zh-CN" altLang="en-US" sz="1200" b="1"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43011" name="TextBox 7"/>
          <p:cNvSpPr txBox="1">
            <a:spLocks noChangeArrowheads="1"/>
          </p:cNvSpPr>
          <p:nvPr/>
        </p:nvSpPr>
        <p:spPr bwMode="auto">
          <a:xfrm>
            <a:off x="338138" y="304800"/>
            <a:ext cx="8574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Absolute frequency of cloud phase (horizontally integrated) as seen by the DARDAR-MASK.</a:t>
            </a:r>
          </a:p>
          <a:p>
            <a:r>
              <a:rPr lang="en-US" sz="1800"/>
              <a:t>Note that this is ALL cloud, not just cloud-top.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9"/>
          <p:cNvSpPr>
            <a:spLocks noChangeArrowheads="1"/>
          </p:cNvSpPr>
          <p:nvPr/>
        </p:nvSpPr>
        <p:spPr bwMode="auto">
          <a:xfrm>
            <a:off x="179388" y="347663"/>
            <a:ext cx="83518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 Conclusion reached from climatology study of the low-altitude clouds over the SO using DARDAR-MASK:</a:t>
            </a:r>
            <a:endParaRPr lang="en-AU" altLang="zh-CN" sz="1800"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68313" y="1052513"/>
            <a:ext cx="82073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800" b="1" i="1">
                <a:latin typeface="Times New Roman" pitchFamily="-110" charset="-52"/>
                <a:ea typeface="Times New Roman" pitchFamily="-110" charset="-52"/>
                <a:cs typeface="Times New Roman" pitchFamily="-110" charset="-52"/>
              </a:rPr>
              <a:t>(1) </a:t>
            </a:r>
            <a:r>
              <a:rPr lang="en-US" sz="1800" i="1">
                <a:latin typeface="Times New Roman" pitchFamily="-110" charset="-52"/>
                <a:ea typeface="Times New Roman" pitchFamily="-110" charset="-52"/>
                <a:cs typeface="Times New Roman" pitchFamily="-110" charset="-52"/>
              </a:rPr>
              <a:t>The bulk of the cloud mass over the SO may be at heights less than 1 km, which is problematic for the observations due to the physical limitation of the CPR and the common extinction of CALIOP.</a:t>
            </a:r>
            <a:endParaRPr lang="en-AU" altLang="zh-CN" sz="1800">
              <a:latin typeface="Times New Roman" pitchFamily="-110" charset="-52"/>
              <a:ea typeface="Times New Roman" pitchFamily="-110" charset="-52"/>
              <a:cs typeface="Times New Roman" pitchFamily="-110" charset="-52"/>
            </a:endParaRP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468313" y="1993900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800" b="1" i="1" dirty="0">
                <a:latin typeface="Times New Roman" pitchFamily="-110" charset="-52"/>
                <a:ea typeface="Times New Roman" pitchFamily="-110" charset="-52"/>
                <a:cs typeface="Times New Roman" pitchFamily="-110" charset="-52"/>
              </a:rPr>
              <a:t>(2) </a:t>
            </a:r>
            <a:r>
              <a:rPr lang="en-US" sz="1800" i="1" dirty="0">
                <a:latin typeface="Times New Roman" pitchFamily="-110" charset="-52"/>
                <a:ea typeface="Times New Roman" pitchFamily="-110" charset="-52"/>
                <a:cs typeface="Times New Roman" pitchFamily="-110" charset="-52"/>
              </a:rPr>
              <a:t>While all the products have shown ample evidences of the extensive existence of SLW over the SO for the low-altitude clouds, the DARDAR-MASK finds more ICE and MIXED PHASE at cloud-top than either CALIPSO or MODIS. This is likely to be a consequence of various assumptions made when the temperature is between freezing and -20° C.</a:t>
            </a:r>
            <a:endParaRPr lang="en-AU" altLang="zh-CN" sz="1800" i="1" dirty="0">
              <a:latin typeface="Times New Roman" pitchFamily="-110" charset="-52"/>
              <a:ea typeface="Times New Roman" pitchFamily="-110" charset="-52"/>
              <a:cs typeface="Times New Roman" pitchFamily="-110" charset="-52"/>
            </a:endParaRPr>
          </a:p>
        </p:txBody>
      </p:sp>
      <p:sp>
        <p:nvSpPr>
          <p:cNvPr id="44037" name="Rectangle 2"/>
          <p:cNvSpPr>
            <a:spLocks noChangeArrowheads="1"/>
          </p:cNvSpPr>
          <p:nvPr/>
        </p:nvSpPr>
        <p:spPr bwMode="auto">
          <a:xfrm>
            <a:off x="468313" y="3297238"/>
            <a:ext cx="828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800" b="1" i="1" dirty="0" smtClean="0">
                <a:latin typeface="Times New Roman" pitchFamily="-110" charset="-52"/>
                <a:ea typeface="Times New Roman" pitchFamily="-110" charset="-52"/>
                <a:cs typeface="Times New Roman" pitchFamily="-110" charset="-52"/>
              </a:rPr>
              <a:t>(3) </a:t>
            </a:r>
            <a:r>
              <a:rPr lang="en-US" sz="1800" i="1" dirty="0">
                <a:latin typeface="Times New Roman" pitchFamily="-110" charset="-52"/>
                <a:ea typeface="Times New Roman" pitchFamily="-110" charset="-52"/>
                <a:cs typeface="Times New Roman" pitchFamily="-110" charset="-52"/>
              </a:rPr>
              <a:t>Challenges remain when considering the geometrically thin clouds near the surface that are apparent to MODIS but could possibly be missed by both the CPR and CALIOP.</a:t>
            </a:r>
            <a:endParaRPr lang="en-AU" altLang="zh-CN" sz="1800" dirty="0">
              <a:latin typeface="Times New Roman" pitchFamily="-110" charset="-52"/>
              <a:ea typeface="Times New Roman" pitchFamily="-110" charset="-52"/>
              <a:cs typeface="Times New Roman" pitchFamily="-110" charset="-52"/>
            </a:endParaRPr>
          </a:p>
        </p:txBody>
      </p:sp>
      <p:sp>
        <p:nvSpPr>
          <p:cNvPr id="44038" name="Rectangle 2"/>
          <p:cNvSpPr>
            <a:spLocks noChangeArrowheads="1"/>
          </p:cNvSpPr>
          <p:nvPr/>
        </p:nvSpPr>
        <p:spPr bwMode="auto">
          <a:xfrm>
            <a:off x="468313" y="4419600"/>
            <a:ext cx="8496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800" b="1" i="1" dirty="0" smtClean="0">
                <a:latin typeface="Times New Roman" pitchFamily="-110" charset="-52"/>
                <a:ea typeface="Times New Roman" pitchFamily="-110" charset="-52"/>
                <a:cs typeface="Times New Roman" pitchFamily="-110" charset="-52"/>
              </a:rPr>
              <a:t>(4) </a:t>
            </a:r>
            <a:r>
              <a:rPr lang="en-US" sz="1800" i="1" dirty="0">
                <a:latin typeface="Times New Roman" pitchFamily="-110" charset="-52"/>
                <a:ea typeface="Times New Roman" pitchFamily="-110" charset="-52"/>
                <a:cs typeface="Times New Roman" pitchFamily="-110" charset="-52"/>
              </a:rPr>
              <a:t>The non-negligible observation of aerosol over the SO recorded by DARDAR-MASK is likely to be sea spray. What is the boundary between sea spray and clouds? </a:t>
            </a:r>
            <a:endParaRPr lang="en-AU" altLang="zh-CN" sz="1800" dirty="0">
              <a:latin typeface="Times New Roman" pitchFamily="-110" charset="-52"/>
              <a:ea typeface="Times New Roman" pitchFamily="-110" charset="-52"/>
              <a:cs typeface="Times New Roman" pitchFamily="-110" charset="-5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 AOD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228600"/>
            <a:ext cx="5943600" cy="4961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410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1.  	From </a:t>
            </a:r>
            <a:r>
              <a:rPr lang="en-US" dirty="0" err="1"/>
              <a:t>Yongxiang</a:t>
            </a:r>
            <a:r>
              <a:rPr lang="en-US" dirty="0"/>
              <a:t> </a:t>
            </a:r>
            <a:r>
              <a:rPr lang="en-US" dirty="0" err="1"/>
              <a:t>Hu’s</a:t>
            </a:r>
            <a:r>
              <a:rPr lang="en-US" dirty="0" smtClean="0"/>
              <a:t> seminar </a:t>
            </a:r>
            <a:r>
              <a:rPr lang="en-US" dirty="0"/>
              <a:t>on CALIPSO observations at the</a:t>
            </a:r>
            <a:r>
              <a:rPr lang="en-US" dirty="0" smtClean="0"/>
              <a:t> Bureau </a:t>
            </a:r>
            <a:r>
              <a:rPr lang="en-US" dirty="0"/>
              <a:t>of </a:t>
            </a:r>
            <a:r>
              <a:rPr lang="en-US" dirty="0" smtClean="0"/>
              <a:t>Meteorology in 2011. The </a:t>
            </a:r>
            <a:r>
              <a:rPr lang="en-US" dirty="0"/>
              <a:t>slide was labeled ‘vertical distribution of aerosol</a:t>
            </a:r>
            <a:r>
              <a:rPr lang="en-US" dirty="0" smtClean="0"/>
              <a:t> optical </a:t>
            </a:r>
            <a:r>
              <a:rPr lang="en-US" dirty="0"/>
              <a:t>depth.’ This is for April 2008 only. The top panel is CALIPSO observations, the bottom is from a GEOS-5/GOCART simulation.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760</Words>
  <Application>Microsoft Macintosh PowerPoint</Application>
  <PresentationFormat>On-screen Show (4:3)</PresentationFormat>
  <Paragraphs>27</Paragraphs>
  <Slides>14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Boundary Layer Clouds &amp; Sea Spray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Influence of sea-salt on aerosol radiative properties in the Southern Ocean marine boundary layer D. M. Murphy et al. Science 1998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Siems</dc:creator>
  <cp:lastModifiedBy>Steven Siems</cp:lastModifiedBy>
  <cp:revision>8</cp:revision>
  <dcterms:created xsi:type="dcterms:W3CDTF">2012-11-26T22:02:51Z</dcterms:created>
  <dcterms:modified xsi:type="dcterms:W3CDTF">2012-11-26T22:20:31Z</dcterms:modified>
</cp:coreProperties>
</file>