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sldIdLst>
    <p:sldId id="256" r:id="rId3"/>
    <p:sldId id="258" r:id="rId4"/>
    <p:sldId id="261" r:id="rId5"/>
    <p:sldId id="266" r:id="rId6"/>
    <p:sldId id="301" r:id="rId7"/>
    <p:sldId id="278" r:id="rId8"/>
    <p:sldId id="282" r:id="rId9"/>
    <p:sldId id="284" r:id="rId10"/>
    <p:sldId id="302" r:id="rId11"/>
    <p:sldId id="296" r:id="rId12"/>
    <p:sldId id="286" r:id="rId13"/>
    <p:sldId id="303" r:id="rId14"/>
    <p:sldId id="304" r:id="rId15"/>
    <p:sldId id="305" r:id="rId16"/>
    <p:sldId id="311" r:id="rId17"/>
    <p:sldId id="306" r:id="rId18"/>
    <p:sldId id="307" r:id="rId19"/>
    <p:sldId id="312" r:id="rId20"/>
    <p:sldId id="310" r:id="rId21"/>
    <p:sldId id="314" r:id="rId22"/>
    <p:sldId id="313" r:id="rId23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003399"/>
    <a:srgbClr val="008080"/>
    <a:srgbClr val="80A212"/>
    <a:srgbClr val="9B9E16"/>
    <a:srgbClr val="8FA719"/>
    <a:srgbClr val="66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62" autoAdjust="0"/>
    <p:restoredTop sz="94769" autoAdjust="0"/>
  </p:normalViewPr>
  <p:slideViewPr>
    <p:cSldViewPr>
      <p:cViewPr>
        <p:scale>
          <a:sx n="66" d="100"/>
          <a:sy n="66" d="100"/>
        </p:scale>
        <p:origin x="-61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i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5438" y="1773238"/>
            <a:ext cx="7772400" cy="965200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900363"/>
            <a:ext cx="64008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87B5-2ED3-4EE0-9F82-BC3F794B2FA4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4" grpId="0" build="p" autoUpdateAnimBg="0" advAuto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6F34C-4CA5-46B9-82E0-0D0C4252479E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44450"/>
            <a:ext cx="2146300" cy="6081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291263" cy="6081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9038-4C58-49E5-901E-CB0DA1D69CB0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081C9-F325-47FF-B826-75D85667DA77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F158-8C83-4D37-941E-04970CF7D898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613"/>
            <a:ext cx="4038600" cy="528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038600" cy="528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B63F1-7B9B-4FFF-BF76-7B72B0B83C54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55919-6746-4445-B100-D5EEB8D4040E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589D-9D51-4482-B7A2-0E8A349945D1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131CF-4809-4205-8E9D-AFBDF50A5411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60AD1-6FD6-4D95-86D2-42F5246F5B80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403B-2082-4246-B13C-130243AA834E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urrent_backgroun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9838" y="44450"/>
            <a:ext cx="52673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AU" altLang="zh-CN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6613"/>
            <a:ext cx="8229600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AU" altLang="zh-CN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369CBC3C-60D6-43CE-BA1E-565B575FF80E}" type="slidenum">
              <a:rPr lang="zh-CN" altLang="en-AU"/>
              <a:pPr>
                <a:defRPr/>
              </a:pPr>
              <a:t>‹#›</a:t>
            </a:fld>
            <a:endParaRPr lang="en-A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>
          <a:solidFill>
            <a:srgbClr val="43434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9D9D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AU" sz="1200">
                <a:solidFill>
                  <a:srgbClr val="4D4D4D"/>
                </a:solidFill>
                <a:latin typeface="Neo Sans" pitchFamily="34" charset="0"/>
                <a:ea typeface="+mn-ea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13316" name="Picture 4" descr="m62-logo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1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2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3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AU" sz="1400">
                <a:solidFill>
                  <a:srgbClr val="135971"/>
                </a:solidFill>
                <a:latin typeface="Neo Sans" pitchFamily="34" charset="0"/>
                <a:ea typeface="+mn-ea"/>
              </a:rPr>
              <a:t>Beyond Bullet Points</a:t>
            </a:r>
          </a:p>
        </p:txBody>
      </p:sp>
      <p:sp>
        <p:nvSpPr>
          <p:cNvPr id="10249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AU" sz="1400">
                <a:solidFill>
                  <a:srgbClr val="135971"/>
                </a:solidFill>
                <a:latin typeface="Neo Sans" pitchFamily="34" charset="0"/>
                <a:ea typeface="+mn-ea"/>
              </a:rPr>
              <a:t>PowerPoint Slides</a:t>
            </a:r>
          </a:p>
        </p:txBody>
      </p:sp>
      <p:sp>
        <p:nvSpPr>
          <p:cNvPr id="10250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AU" sz="1400">
                <a:solidFill>
                  <a:srgbClr val="135971"/>
                </a:solidFill>
                <a:latin typeface="Neo Sans" pitchFamily="34" charset="0"/>
                <a:ea typeface="+mn-ea"/>
              </a:rPr>
              <a:t>PowerPoint Training</a:t>
            </a:r>
          </a:p>
        </p:txBody>
      </p:sp>
      <p:pic>
        <p:nvPicPr>
          <p:cNvPr id="13323" name="Picture 11" descr="b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AU" sz="2100">
                <a:solidFill>
                  <a:srgbClr val="333333"/>
                </a:solidFill>
                <a:latin typeface="Neo Sans" pitchFamily="34" charset="0"/>
                <a:ea typeface="+mn-ea"/>
              </a:rPr>
              <a:t>It’s not the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  <a:ea typeface="+mn-ea"/>
              </a:rPr>
              <a:t>design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  <a:ea typeface="+mn-ea"/>
              </a:rPr>
              <a:t> of your template, it’s what you </a:t>
            </a:r>
            <a:r>
              <a:rPr lang="en-AU" sz="2100" b="1">
                <a:solidFill>
                  <a:srgbClr val="333333"/>
                </a:solidFill>
                <a:latin typeface="Neo Sans" pitchFamily="34" charset="0"/>
                <a:ea typeface="+mn-ea"/>
              </a:rPr>
              <a:t>do with it</a:t>
            </a:r>
            <a:r>
              <a:rPr lang="en-AU" sz="2100">
                <a:solidFill>
                  <a:srgbClr val="333333"/>
                </a:solidFill>
                <a:latin typeface="Neo Sans" pitchFamily="34" charset="0"/>
                <a:ea typeface="+mn-ea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Neo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G:\Vivian\papers\Vivian\cloud 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350250" cy="965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 Study on the Cloud Thermodynamic phase over the Southern Ocean using A-Train Observations and WRF Simulations</a:t>
            </a:r>
            <a:endParaRPr lang="en-US" sz="3200" b="1" noProof="1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643063" y="2714625"/>
            <a:ext cx="6072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altLang="zh-CN" sz="2400"/>
              <a:t>Yi Huang  Steve Siems  Michael Manton</a:t>
            </a:r>
            <a:endParaRPr lang="en-AU" altLang="zh-CN" sz="2400" baseline="30000"/>
          </a:p>
        </p:txBody>
      </p:sp>
      <p:pic>
        <p:nvPicPr>
          <p:cNvPr id="25604" name="Picture 6" descr="D:\Documents and Settings\yihuang\Desktop\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5478463"/>
            <a:ext cx="34766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500063" y="4071938"/>
            <a:ext cx="8243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altLang="zh-CN"/>
              <a:t>This research has benefited from the discussions with Alain Protat, </a:t>
            </a:r>
          </a:p>
          <a:p>
            <a:pPr algn="ctr"/>
            <a:r>
              <a:rPr lang="en-AU" altLang="zh-CN"/>
              <a:t>Julien </a:t>
            </a:r>
            <a:r>
              <a:rPr lang="en-US" altLang="zh-CN"/>
              <a:t>Delanoë,</a:t>
            </a:r>
            <a:r>
              <a:rPr lang="en-AU" altLang="zh-CN"/>
              <a:t> Charmaine Franklin and Gregory Thompson.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Numerical modeling of the SO Clouds</a:t>
            </a:r>
            <a:endParaRPr lang="en-AU" altLang="zh-CN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  <a:p>
            <a:pPr eaLnBrk="0" hangingPunct="0">
              <a:buFont typeface="Arial" charset="0"/>
              <a:buChar char="•"/>
              <a:defRPr/>
            </a:pPr>
            <a:endParaRPr lang="en-AU" altLang="zh-CN" sz="2200" b="1" u="sng" dirty="0">
              <a:ea typeface="宋体" pitchFamily="2" charset="-122"/>
            </a:endParaRPr>
          </a:p>
        </p:txBody>
      </p:sp>
      <p:pic>
        <p:nvPicPr>
          <p:cNvPr id="16385" name="Picture 1" descr="F:\papers\Vivian\WRF_paper\Figures\figures\Figure 3. Sounding Profiles_hig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141830"/>
            <a:ext cx="5643602" cy="555253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85750" y="1500188"/>
            <a:ext cx="14287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WRF: -30min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214313" y="1214438"/>
            <a:ext cx="17145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00:00UTC Jul 2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500938" y="1500188"/>
            <a:ext cx="14287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WRF: -30min</a:t>
            </a: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7429500" y="1214438"/>
            <a:ext cx="17145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12:00UTC Jul 2</a:t>
            </a:r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285750" y="4357688"/>
            <a:ext cx="14287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WRF: -30min</a:t>
            </a:r>
          </a:p>
        </p:txBody>
      </p:sp>
      <p:sp>
        <p:nvSpPr>
          <p:cNvPr id="34824" name="Text Box 5"/>
          <p:cNvSpPr txBox="1">
            <a:spLocks noChangeArrowheads="1"/>
          </p:cNvSpPr>
          <p:nvPr/>
        </p:nvSpPr>
        <p:spPr bwMode="auto">
          <a:xfrm>
            <a:off x="214313" y="4071938"/>
            <a:ext cx="17145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12:00UTC Nov 7</a:t>
            </a:r>
          </a:p>
        </p:txBody>
      </p:sp>
      <p:sp>
        <p:nvSpPr>
          <p:cNvPr id="34825" name="Text Box 5"/>
          <p:cNvSpPr txBox="1">
            <a:spLocks noChangeArrowheads="1"/>
          </p:cNvSpPr>
          <p:nvPr/>
        </p:nvSpPr>
        <p:spPr bwMode="auto">
          <a:xfrm>
            <a:off x="7500938" y="4357688"/>
            <a:ext cx="142875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WRF: +30min</a:t>
            </a:r>
          </a:p>
        </p:txBody>
      </p:sp>
      <p:sp>
        <p:nvSpPr>
          <p:cNvPr id="34826" name="Text Box 5"/>
          <p:cNvSpPr txBox="1">
            <a:spLocks noChangeArrowheads="1"/>
          </p:cNvSpPr>
          <p:nvPr/>
        </p:nvSpPr>
        <p:spPr bwMode="auto">
          <a:xfrm>
            <a:off x="7429500" y="4071938"/>
            <a:ext cx="17145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A" altLang="zh-CN" sz="1400" b="1">
                <a:solidFill>
                  <a:srgbClr val="008080"/>
                </a:solidFill>
              </a:rPr>
              <a:t>00:00UTC Nov 8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FF0000"/>
                </a:solidFill>
              </a:rPr>
              <a:t>CASE A</a:t>
            </a:r>
            <a:endParaRPr lang="en-AU" altLang="zh-CN">
              <a:solidFill>
                <a:srgbClr val="FF000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4313" y="114300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</a:rPr>
              <a:t>Track 3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pic>
        <p:nvPicPr>
          <p:cNvPr id="13316" name="Picture 4" descr="C:\Users\SONY\AppData\Roaming\Tencent\Users\82067752\QQ\WinTemp\RichOle\8E7W5`O[5T2{BCE[}}BQ`9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142984"/>
            <a:ext cx="6717368" cy="5542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214313" y="142875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/>
              <a:t>Observations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FF0000"/>
                </a:solidFill>
              </a:rPr>
              <a:t>CASE A</a:t>
            </a:r>
            <a:endParaRPr lang="en-AU" altLang="zh-CN">
              <a:solidFill>
                <a:srgbClr val="FF000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14313" y="114300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</a:rPr>
              <a:t>Track 3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pic>
        <p:nvPicPr>
          <p:cNvPr id="7" name="图片 6" descr="F:\papers\Vivian\WRF_paper\Figures\figures\Figure 5. WRF 11589.jpg"/>
          <p:cNvPicPr/>
          <p:nvPr/>
        </p:nvPicPr>
        <p:blipFill>
          <a:blip r:embed="rId2" cstate="print"/>
          <a:srcRect l="2105" t="2500" r="4211" b="3611"/>
          <a:stretch>
            <a:fillRect/>
          </a:stretch>
        </p:blipFill>
        <p:spPr bwMode="auto">
          <a:xfrm>
            <a:off x="2000232" y="1071546"/>
            <a:ext cx="66437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214313" y="142875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/>
              <a:t>Simulations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FF0000"/>
                </a:solidFill>
              </a:rPr>
              <a:t>CASE A</a:t>
            </a:r>
            <a:endParaRPr lang="en-AU" altLang="zh-CN">
              <a:solidFill>
                <a:srgbClr val="FF000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14313" y="114300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</a:rPr>
              <a:t>Track 4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14313" y="142875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/>
              <a:t>Observations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pic>
        <p:nvPicPr>
          <p:cNvPr id="6" name="图片 5" descr="F:\papers\Vivian\WRF_paper\Figures\figures\Figure 6. A-Train 11596.jpg"/>
          <p:cNvPicPr/>
          <p:nvPr/>
        </p:nvPicPr>
        <p:blipFill>
          <a:blip r:embed="rId2" cstate="print"/>
          <a:srcRect l="3104" t="3179" r="2130" b="3772"/>
          <a:stretch>
            <a:fillRect/>
          </a:stretch>
        </p:blipFill>
        <p:spPr bwMode="auto">
          <a:xfrm>
            <a:off x="2143108" y="1142984"/>
            <a:ext cx="642942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FF0000"/>
                </a:solidFill>
              </a:rPr>
              <a:t>CASE A</a:t>
            </a:r>
            <a:endParaRPr lang="en-AU" altLang="zh-CN">
              <a:solidFill>
                <a:srgbClr val="FF000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14313" y="114300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</a:rPr>
              <a:t>Track 4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214313" y="142875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/>
              <a:t>Simulations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pic>
        <p:nvPicPr>
          <p:cNvPr id="9" name="图片 8" descr="F:\papers\Vivian\WRF_paper\Figures\figures\Figure 7. WRF 11596.jpg"/>
          <p:cNvPicPr/>
          <p:nvPr/>
        </p:nvPicPr>
        <p:blipFill>
          <a:blip r:embed="rId2" cstate="print"/>
          <a:srcRect l="2084" t="3179" r="4352" b="3772"/>
          <a:stretch>
            <a:fillRect/>
          </a:stretch>
        </p:blipFill>
        <p:spPr bwMode="auto">
          <a:xfrm>
            <a:off x="2071670" y="1071546"/>
            <a:ext cx="64294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9"/>
          <p:cNvSpPr>
            <a:spLocks noChangeArrowheads="1"/>
          </p:cNvSpPr>
          <p:nvPr/>
        </p:nvSpPr>
        <p:spPr bwMode="auto">
          <a:xfrm>
            <a:off x="0" y="714375"/>
            <a:ext cx="6072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FF0000"/>
                </a:solidFill>
              </a:rPr>
              <a:t>CASE A </a:t>
            </a:r>
            <a:endParaRPr lang="en-AU" altLang="zh-CN">
              <a:solidFill>
                <a:srgbClr val="FF000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pic>
        <p:nvPicPr>
          <p:cNvPr id="5" name="图片 4" descr="C:\Users\SONY\Desktop\Figure 10. WRF_CTP_CTT_rf_OD0.1_merg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6500858" cy="485780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1" descr="C:\Users\SONY\AppData\Roaming\Tencent\Users\82067752\QQ\WinTemp\RichOle\}6(LPJE2M2W4D@2B%I9S4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714356"/>
            <a:ext cx="2124186" cy="20042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9940" name="矩形 6"/>
          <p:cNvSpPr>
            <a:spLocks noChangeArrowheads="1"/>
          </p:cNvSpPr>
          <p:nvPr/>
        </p:nvSpPr>
        <p:spPr bwMode="auto">
          <a:xfrm>
            <a:off x="214313" y="1214438"/>
            <a:ext cx="6929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/>
              <a:t>RFs of the simulated CTT decomposed into their constituent phases</a:t>
            </a:r>
            <a:endParaRPr lang="zh-CN" altLang="en-US" sz="16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715125" y="3143250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3399"/>
                </a:solidFill>
              </a:rPr>
              <a:t>Cloud-top defined at </a:t>
            </a:r>
          </a:p>
          <a:p>
            <a:r>
              <a:rPr lang="en-US" altLang="zh-CN" sz="1600" b="1">
                <a:solidFill>
                  <a:srgbClr val="003399"/>
                </a:solidFill>
              </a:rPr>
              <a:t>0.1 optical depth</a:t>
            </a:r>
            <a:endParaRPr lang="zh-CN" altLang="en-US" sz="1600" b="1">
              <a:solidFill>
                <a:srgbClr val="003399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715125" y="5214938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3399"/>
                </a:solidFill>
              </a:rPr>
              <a:t>Cloud-top defined at TWMR = 1.E-6 kg/kg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 </a:t>
            </a:r>
            <a:r>
              <a:rPr lang="en-US" altLang="zh-CN" b="1">
                <a:solidFill>
                  <a:srgbClr val="0070C0"/>
                </a:solidFill>
              </a:rPr>
              <a:t>CASE B</a:t>
            </a:r>
            <a:endParaRPr lang="en-AU" altLang="zh-CN">
              <a:solidFill>
                <a:srgbClr val="0070C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14313" y="114300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3366CC"/>
                </a:solidFill>
              </a:rPr>
              <a:t>Track 3</a:t>
            </a:r>
            <a:endParaRPr lang="en-AU" altLang="zh-CN" sz="1600" b="1">
              <a:solidFill>
                <a:srgbClr val="3366CC"/>
              </a:solidFill>
            </a:endParaRP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14313" y="1428750"/>
            <a:ext cx="2000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/>
              <a:t>Observations</a:t>
            </a:r>
            <a:endParaRPr lang="en-AU" altLang="zh-CN" sz="1600" b="1">
              <a:solidFill>
                <a:srgbClr val="FF0000"/>
              </a:solidFill>
            </a:endParaRPr>
          </a:p>
        </p:txBody>
      </p:sp>
      <p:pic>
        <p:nvPicPr>
          <p:cNvPr id="7" name="图片 6" descr="F:\papers\Vivian\WRF_paper\Figures\figures\Figure 8. A-Train 13468.jpg"/>
          <p:cNvPicPr/>
          <p:nvPr/>
        </p:nvPicPr>
        <p:blipFill>
          <a:blip r:embed="rId2" cstate="print"/>
          <a:srcRect l="954" t="1250"/>
          <a:stretch>
            <a:fillRect/>
          </a:stretch>
        </p:blipFill>
        <p:spPr bwMode="auto">
          <a:xfrm>
            <a:off x="2071670" y="1142984"/>
            <a:ext cx="657229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9"/>
          <p:cNvSpPr>
            <a:spLocks noChangeArrowheads="1"/>
          </p:cNvSpPr>
          <p:nvPr/>
        </p:nvSpPr>
        <p:spPr bwMode="auto">
          <a:xfrm>
            <a:off x="285720" y="714356"/>
            <a:ext cx="6192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 dirty="0"/>
              <a:t> Numerical modeling of the SO Clouds ------ </a:t>
            </a:r>
            <a:r>
              <a:rPr lang="en-US" altLang="zh-CN" b="1" dirty="0">
                <a:solidFill>
                  <a:srgbClr val="0070C0"/>
                </a:solidFill>
              </a:rPr>
              <a:t>CASE B</a:t>
            </a:r>
            <a:endParaRPr lang="en-AU" altLang="zh-CN" dirty="0">
              <a:solidFill>
                <a:srgbClr val="0070C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 dirty="0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57158" y="1071546"/>
            <a:ext cx="2000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>
                <a:solidFill>
                  <a:srgbClr val="3366CC"/>
                </a:solidFill>
              </a:rPr>
              <a:t>Track 3</a:t>
            </a:r>
            <a:endParaRPr lang="en-AU" altLang="zh-CN" sz="1600" b="1" dirty="0">
              <a:solidFill>
                <a:srgbClr val="3366CC"/>
              </a:solidFill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1214414" y="1071546"/>
            <a:ext cx="2000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Simulations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 cstate="print"/>
          <a:srcRect t="33519" r="377" b="33936"/>
          <a:stretch>
            <a:fillRect/>
          </a:stretch>
        </p:blipFill>
        <p:spPr bwMode="auto">
          <a:xfrm>
            <a:off x="785786" y="4143380"/>
            <a:ext cx="1466876" cy="2497046"/>
          </a:xfrm>
          <a:prstGeom prst="rect">
            <a:avLst/>
          </a:prstGeom>
          <a:noFill/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/>
          <a:srcRect t="66626"/>
          <a:stretch>
            <a:fillRect/>
          </a:stretch>
        </p:blipFill>
        <p:spPr bwMode="auto">
          <a:xfrm>
            <a:off x="2571736" y="4071942"/>
            <a:ext cx="1500198" cy="2607302"/>
          </a:xfrm>
          <a:prstGeom prst="rect">
            <a:avLst/>
          </a:prstGeom>
          <a:noFill/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235325"/>
            <a:ext cx="388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7" name="Rectangle 2"/>
          <p:cNvSpPr>
            <a:spLocks noChangeArrowheads="1"/>
          </p:cNvSpPr>
          <p:nvPr/>
        </p:nvSpPr>
        <p:spPr bwMode="auto">
          <a:xfrm>
            <a:off x="4643438" y="3214686"/>
            <a:ext cx="611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MYJ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sp>
        <p:nvSpPr>
          <p:cNvPr id="41998" name="Rectangle 2"/>
          <p:cNvSpPr>
            <a:spLocks noChangeArrowheads="1"/>
          </p:cNvSpPr>
          <p:nvPr/>
        </p:nvSpPr>
        <p:spPr bwMode="auto">
          <a:xfrm>
            <a:off x="4716463" y="5013325"/>
            <a:ext cx="935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MYNN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r="377" b="66605"/>
          <a:stretch>
            <a:fillRect/>
          </a:stretch>
        </p:blipFill>
        <p:spPr bwMode="auto">
          <a:xfrm>
            <a:off x="2571736" y="1571612"/>
            <a:ext cx="1466876" cy="2562244"/>
          </a:xfrm>
          <a:prstGeom prst="rect">
            <a:avLst/>
          </a:prstGeom>
          <a:noFill/>
        </p:spPr>
      </p:pic>
      <p:sp>
        <p:nvSpPr>
          <p:cNvPr id="41994" name="Rectangle 2"/>
          <p:cNvSpPr>
            <a:spLocks noChangeArrowheads="1"/>
          </p:cNvSpPr>
          <p:nvPr/>
        </p:nvSpPr>
        <p:spPr bwMode="auto">
          <a:xfrm>
            <a:off x="2214546" y="1428736"/>
            <a:ext cx="611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YSU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143108" y="3929066"/>
            <a:ext cx="935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MYNN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5121" name="Picture 1" descr="C:\Users\SONY\AppData\Roaming\Tencent\Users\82067752\QQ\WinTemp\RichOle\GPD(K6YCBNW)PQ{[K{_2U9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571612"/>
            <a:ext cx="1281576" cy="2500330"/>
          </a:xfrm>
          <a:prstGeom prst="rect">
            <a:avLst/>
          </a:prstGeom>
          <a:noFill/>
        </p:spPr>
      </p:pic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500034" y="3929066"/>
            <a:ext cx="611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/>
              <a:t>MYJ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14282" y="1428736"/>
            <a:ext cx="857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1600" b="1" dirty="0" smtClean="0"/>
              <a:t>MODIS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SONY\AppData\Roaming\Tencent\Users\82067752\QQ\WinTemp\RichOle\MT74~(Y40GBZE2{]3T5V9A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422646"/>
            <a:ext cx="3714776" cy="1760415"/>
          </a:xfrm>
          <a:prstGeom prst="rect">
            <a:avLst/>
          </a:prstGeom>
          <a:noFill/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572000" y="1285860"/>
            <a:ext cx="611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 dirty="0" smtClean="0"/>
              <a:t>YSU</a:t>
            </a:r>
            <a:endParaRPr lang="en-AU" altLang="zh-CN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9"/>
          <p:cNvSpPr>
            <a:spLocks noChangeArrowheads="1"/>
          </p:cNvSpPr>
          <p:nvPr/>
        </p:nvSpPr>
        <p:spPr bwMode="auto">
          <a:xfrm>
            <a:off x="0" y="714375"/>
            <a:ext cx="6072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 ------ </a:t>
            </a:r>
            <a:r>
              <a:rPr lang="en-US" altLang="zh-CN" b="1">
                <a:solidFill>
                  <a:srgbClr val="0070C0"/>
                </a:solidFill>
              </a:rPr>
              <a:t>CASE B</a:t>
            </a:r>
            <a:endParaRPr lang="en-AU" altLang="zh-CN">
              <a:solidFill>
                <a:srgbClr val="0070C0"/>
              </a:solidFill>
            </a:endParaRPr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pic>
        <p:nvPicPr>
          <p:cNvPr id="6" name="Picture 1" descr="C:\Users\SONY\AppData\Roaming\Tencent\Users\82067752\QQ\WinTemp\RichOle\}6(LPJE2M2W4D@2B%I9S4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785794"/>
            <a:ext cx="2124186" cy="20042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3011" name="矩形 6"/>
          <p:cNvSpPr>
            <a:spLocks noChangeArrowheads="1"/>
          </p:cNvSpPr>
          <p:nvPr/>
        </p:nvSpPr>
        <p:spPr bwMode="auto">
          <a:xfrm>
            <a:off x="285750" y="1285875"/>
            <a:ext cx="6929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/>
              <a:t>RFs of the simulated CTT decomposed into their constituent phases</a:t>
            </a:r>
            <a:endParaRPr lang="zh-CN" altLang="en-US" sz="16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715125" y="3143250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3399"/>
                </a:solidFill>
              </a:rPr>
              <a:t>Cloud-top defined at </a:t>
            </a:r>
          </a:p>
          <a:p>
            <a:r>
              <a:rPr lang="en-US" altLang="zh-CN" sz="1600" b="1">
                <a:solidFill>
                  <a:srgbClr val="003399"/>
                </a:solidFill>
              </a:rPr>
              <a:t>0.1 optical depth</a:t>
            </a:r>
            <a:endParaRPr lang="zh-CN" altLang="en-US" sz="1600" b="1">
              <a:solidFill>
                <a:srgbClr val="003399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715125" y="5214938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3399"/>
                </a:solidFill>
              </a:rPr>
              <a:t>Cloud-top defined at TWMR = 1.E-6 kg/kg </a:t>
            </a:r>
          </a:p>
        </p:txBody>
      </p:sp>
      <p:pic>
        <p:nvPicPr>
          <p:cNvPr id="10" name="图片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657229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</a:t>
            </a:r>
            <a:endParaRPr lang="en-AU" altLang="zh-CN"/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pic>
        <p:nvPicPr>
          <p:cNvPr id="6" name="图片 5" descr="F:\papers\Vivian\WRF_paper\Figures\figures\Figure 12. LWP_merg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792961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035" name="矩形 3"/>
          <p:cNvSpPr>
            <a:spLocks noChangeArrowheads="1"/>
          </p:cNvSpPr>
          <p:nvPr/>
        </p:nvSpPr>
        <p:spPr bwMode="auto">
          <a:xfrm>
            <a:off x="1785938" y="1214438"/>
            <a:ext cx="5154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/>
              <a:t>Comparison to the MODIS LWP and simulated LWP</a:t>
            </a:r>
            <a:endParaRPr lang="zh-CN" altLang="en-US" sz="1600" b="1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>
            <a:off x="214313" y="642938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altLang="zh-CN" sz="2400" b="1">
                <a:solidFill>
                  <a:srgbClr val="333333"/>
                </a:solidFill>
              </a:rPr>
              <a:t>Research Background</a:t>
            </a:r>
            <a:endParaRPr lang="en-AU" altLang="zh-CN" sz="2400" b="1" baseline="30000">
              <a:solidFill>
                <a:srgbClr val="333333"/>
              </a:solidFill>
            </a:endParaRPr>
          </a:p>
        </p:txBody>
      </p:sp>
      <p:sp>
        <p:nvSpPr>
          <p:cNvPr id="26626" name="矩形 5"/>
          <p:cNvSpPr>
            <a:spLocks noChangeArrowheads="1"/>
          </p:cNvSpPr>
          <p:nvPr/>
        </p:nvSpPr>
        <p:spPr bwMode="auto">
          <a:xfrm>
            <a:off x="428625" y="1143000"/>
            <a:ext cx="84296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     </a:t>
            </a:r>
            <a:r>
              <a:rPr lang="en-US" altLang="zh-CN" b="1"/>
              <a:t>Cloud thermodynamic phase</a:t>
            </a:r>
            <a:r>
              <a:rPr lang="en-US" altLang="zh-CN"/>
              <a:t> has a vital impact on </a:t>
            </a:r>
            <a:r>
              <a:rPr lang="en-US" altLang="zh-CN" b="1"/>
              <a:t>cloud lifetime and precipitation efficiency </a:t>
            </a:r>
            <a:r>
              <a:rPr lang="en-US" altLang="zh-CN"/>
              <a:t>(Han et al. 1998; Storelvmo et al. 2010; Choi et al. 2010). The transmissions of </a:t>
            </a:r>
            <a:r>
              <a:rPr lang="en-US" altLang="zh-CN" b="1"/>
              <a:t>solar and terrestrial radiations</a:t>
            </a:r>
            <a:r>
              <a:rPr lang="en-US" altLang="zh-CN"/>
              <a:t> are also highly dependent on the phase of clouds (Curry and Ebert 1992; Shupe and Intrieri 2004; Sedlar et al. 2011)</a:t>
            </a:r>
            <a:endParaRPr lang="zh-CN" altLang="en-US"/>
          </a:p>
        </p:txBody>
      </p:sp>
      <p:pic>
        <p:nvPicPr>
          <p:cNvPr id="26627" name="Picture 1" descr="C:\Users\SONY\AppData\Roaming\Tencent\Users\82067752\QQ\WinTemp\RichOle\7B8@{@BWHW304{028(S{}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786063"/>
            <a:ext cx="3714750" cy="17589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143125" y="4500563"/>
            <a:ext cx="2428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宋体" pitchFamily="2" charset="-122"/>
                <a:cs typeface="Times New Roman" pitchFamily="18" charset="0"/>
              </a:rPr>
              <a:t>Trenberth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宋体" pitchFamily="2" charset="-122"/>
                <a:cs typeface="Times New Roman" pitchFamily="18" charset="0"/>
              </a:rPr>
              <a:t> and </a:t>
            </a:r>
            <a:r>
              <a:rPr lang="en-US" altLang="zh-CN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宋体" pitchFamily="2" charset="-122"/>
                <a:cs typeface="Times New Roman" pitchFamily="18" charset="0"/>
              </a:rPr>
              <a:t>Fasullo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宋体" pitchFamily="2" charset="-122"/>
                <a:cs typeface="Times New Roman" pitchFamily="18" charset="0"/>
              </a:rPr>
              <a:t> (2010)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宋体" pitchFamily="2" charset="-122"/>
                <a:cs typeface="宋体" pitchFamily="2" charset="-122"/>
              </a:rPr>
              <a:t> </a:t>
            </a:r>
          </a:p>
        </p:txBody>
      </p:sp>
      <p:pic>
        <p:nvPicPr>
          <p:cNvPr id="26629" name="Picture 7" descr="HSOXQ4I$~(]G3X]XC2~CESB"/>
          <p:cNvPicPr>
            <a:picLocks noChangeAspect="1" noChangeArrowheads="1"/>
          </p:cNvPicPr>
          <p:nvPr/>
        </p:nvPicPr>
        <p:blipFill>
          <a:blip r:embed="rId3"/>
          <a:srcRect t="1457" b="2151"/>
          <a:stretch>
            <a:fillRect/>
          </a:stretch>
        </p:blipFill>
        <p:spPr bwMode="auto">
          <a:xfrm>
            <a:off x="2214563" y="4929188"/>
            <a:ext cx="48577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 descr="E9}07DPH$4@$_[[6B~})E8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2714625"/>
            <a:ext cx="3173412" cy="20716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7885113" y="4429125"/>
            <a:ext cx="1258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/>
              <a:t>(Hu et al. 2010)</a:t>
            </a:r>
            <a:endParaRPr lang="zh-CN" altLang="en-US" sz="1200" b="1"/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7072313" y="6429375"/>
            <a:ext cx="170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200" b="1"/>
              <a:t>(Morrison et al. 2011)</a:t>
            </a:r>
            <a:endParaRPr lang="zh-CN" altLang="en-US" sz="1200" b="1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9"/>
          <p:cNvSpPr>
            <a:spLocks noChangeArrowheads="1"/>
          </p:cNvSpPr>
          <p:nvPr/>
        </p:nvSpPr>
        <p:spPr bwMode="auto">
          <a:xfrm>
            <a:off x="0" y="71437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altLang="zh-CN" b="1"/>
              <a:t> Numerical modeling of the SO Clouds</a:t>
            </a:r>
            <a:endParaRPr lang="en-AU" altLang="zh-CN"/>
          </a:p>
          <a:p>
            <a:pPr eaLnBrk="0" hangingPunct="0">
              <a:buFont typeface="Arial" charset="0"/>
              <a:buChar char="•"/>
            </a:pPr>
            <a:endParaRPr lang="en-AU" altLang="zh-CN" sz="2200" b="1" u="sng"/>
          </a:p>
        </p:txBody>
      </p:sp>
      <p:pic>
        <p:nvPicPr>
          <p:cNvPr id="1028" name="Picture 4" descr="F:\vapor\all_images\time_serie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229753" cy="507209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9"/>
          <p:cNvSpPr>
            <a:spLocks noChangeArrowheads="1"/>
          </p:cNvSpPr>
          <p:nvPr/>
        </p:nvSpPr>
        <p:spPr bwMode="auto">
          <a:xfrm>
            <a:off x="285750" y="857250"/>
            <a:ext cx="4500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400" b="1" u="sng">
                <a:solidFill>
                  <a:srgbClr val="3366CC"/>
                </a:solidFill>
              </a:rPr>
              <a:t>Summary of WRF simulations</a:t>
            </a:r>
            <a:endParaRPr lang="en-AU" altLang="zh-CN" sz="2400" b="1" u="sng">
              <a:solidFill>
                <a:srgbClr val="3366CC"/>
              </a:solidFill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00063" y="164306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WRF is capable of capturing the overall structure and phase composition of the frontal convective clouds. </a:t>
            </a:r>
            <a:endParaRPr lang="en-AU" altLang="zh-CN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500063" y="2500313"/>
            <a:ext cx="8215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The mid-top SLW clouds within the postfrontal air mass can be reproduced but are sensitive to microphysics scheme.</a:t>
            </a:r>
            <a:endParaRPr lang="en-AU" altLang="zh-CN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500063" y="3357563"/>
            <a:ext cx="8286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The simulated CTP properties depend strongly upon both the microphysics schemes and vertical resolution. </a:t>
            </a:r>
            <a:endParaRPr lang="en-AU" altLang="zh-CN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500063" y="4214813"/>
            <a:ext cx="8286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The simulations have great difficulties capturing the widespread low-altitude clouds that are not immediately associated with the fronts, even at high resolution.</a:t>
            </a:r>
            <a:endParaRPr lang="en-AU" altLang="zh-CN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6" name="Rectangle 2"/>
          <p:cNvSpPr>
            <a:spLocks noChangeArrowheads="1"/>
          </p:cNvSpPr>
          <p:nvPr/>
        </p:nvSpPr>
        <p:spPr bwMode="auto">
          <a:xfrm>
            <a:off x="500063" y="5286375"/>
            <a:ext cx="8286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 b="1" i="1"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The simulations are only found to be marginally sensitive to the boundary layer schemes.</a:t>
            </a:r>
            <a:endParaRPr lang="en-AU" altLang="zh-CN" sz="2000" i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9"/>
          <p:cNvSpPr>
            <a:spLocks noChangeArrowheads="1"/>
          </p:cNvSpPr>
          <p:nvPr/>
        </p:nvSpPr>
        <p:spPr bwMode="auto">
          <a:xfrm>
            <a:off x="323850" y="1196975"/>
            <a:ext cx="54721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/>
              <a:t>     More recently, the study by Bodas-Salcedo et al. (2012) using the </a:t>
            </a:r>
            <a:r>
              <a:rPr lang="en-US" altLang="zh-CN" sz="2000" b="1"/>
              <a:t>UK Met Office Unified Model</a:t>
            </a:r>
            <a:r>
              <a:rPr lang="en-US" altLang="zh-CN" sz="2000"/>
              <a:t> highlights that the </a:t>
            </a:r>
            <a:r>
              <a:rPr lang="en-US" altLang="zh-CN" sz="2000" b="1"/>
              <a:t>underprediction of the low- and mid-level postfrontal clouds</a:t>
            </a:r>
            <a:r>
              <a:rPr lang="en-US" altLang="zh-CN" sz="2000"/>
              <a:t> contributes to the largest bias of the surface downwelling shortwave radiation over the Southern Ocean (SO). These clouds are typically associated the SLW. </a:t>
            </a:r>
            <a:endParaRPr lang="zh-CN" altLang="en-US" sz="2000"/>
          </a:p>
        </p:txBody>
      </p:sp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214313" y="642938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altLang="zh-CN" sz="2400" b="1">
                <a:solidFill>
                  <a:srgbClr val="333333"/>
                </a:solidFill>
              </a:rPr>
              <a:t>Research Background</a:t>
            </a:r>
            <a:endParaRPr lang="en-AU" altLang="zh-CN" sz="2400" b="1" baseline="30000">
              <a:solidFill>
                <a:srgbClr val="333333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85750" y="4143375"/>
            <a:ext cx="3929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400" b="1" u="sng">
                <a:solidFill>
                  <a:srgbClr val="3366CC"/>
                </a:solidFill>
              </a:rPr>
              <a:t>Research Objectives:</a:t>
            </a:r>
            <a:endParaRPr lang="en-AU" altLang="zh-CN" sz="2400" b="1" u="sng">
              <a:solidFill>
                <a:srgbClr val="3366CC"/>
              </a:solidFill>
            </a:endParaRPr>
          </a:p>
        </p:txBody>
      </p:sp>
      <p:pic>
        <p:nvPicPr>
          <p:cNvPr id="27652" name="Picture 1" descr="C:\Users\SONY\AppData\Roaming\Tencent\Users\82067752\QQ\WinTemp\RichOle\%)@}]3S2TDJ722%_4(%}HX2.jpg"/>
          <p:cNvPicPr>
            <a:picLocks noChangeAspect="1" noChangeArrowheads="1"/>
          </p:cNvPicPr>
          <p:nvPr/>
        </p:nvPicPr>
        <p:blipFill>
          <a:blip r:embed="rId2"/>
          <a:srcRect l="2408"/>
          <a:stretch>
            <a:fillRect/>
          </a:stretch>
        </p:blipFill>
        <p:spPr bwMode="auto">
          <a:xfrm>
            <a:off x="6000750" y="1071563"/>
            <a:ext cx="2824163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3" name="矩形 5"/>
          <p:cNvSpPr>
            <a:spLocks noChangeArrowheads="1"/>
          </p:cNvSpPr>
          <p:nvPr/>
        </p:nvSpPr>
        <p:spPr bwMode="auto">
          <a:xfrm>
            <a:off x="6500813" y="4000500"/>
            <a:ext cx="2452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/>
              <a:t>Bodas-Salcedo et al. (2012) </a:t>
            </a:r>
            <a:endParaRPr lang="zh-CN" altLang="en-US" sz="14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71500" y="4714875"/>
            <a:ext cx="800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altLang="zh-CN" b="1">
                <a:solidFill>
                  <a:srgbClr val="3366CC"/>
                </a:solidFill>
              </a:rPr>
              <a:t>  Construct a climatology of the cloud thermodynamic phase and cloud structure over the SO with A-Train observations----CloudSat, CALIPSO, and DARDAR-MASK (Delanoë and Hogan. 2010).</a:t>
            </a:r>
            <a:endParaRPr lang="zh-CN" altLang="en-US" b="1">
              <a:solidFill>
                <a:srgbClr val="3366CC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1500" y="5715000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altLang="zh-CN" b="1">
                <a:solidFill>
                  <a:srgbClr val="3366CC"/>
                </a:solidFill>
              </a:rPr>
              <a:t>  </a:t>
            </a:r>
            <a:r>
              <a:rPr lang="en-US" altLang="zh-CN" b="1">
                <a:solidFill>
                  <a:srgbClr val="3366CC"/>
                </a:solidFill>
              </a:rPr>
              <a:t>Evaluate the Weather Research and Forecasting Model (WRFV3.3.1) NWP model in simulating the post-frontal clouds over Tasmania and the SO with the A-Train observations.</a:t>
            </a:r>
            <a:endParaRPr lang="zh-CN" altLang="en-US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12377_merged_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08"/>
            <a:ext cx="7143800" cy="56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214313" y="642938"/>
            <a:ext cx="698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Example of A-Train observations</a:t>
            </a:r>
            <a:endParaRPr lang="en-AU" altLang="zh-CN" b="1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9"/>
          <p:cNvSpPr>
            <a:spLocks noChangeArrowheads="1"/>
          </p:cNvSpPr>
          <p:nvPr/>
        </p:nvSpPr>
        <p:spPr bwMode="auto">
          <a:xfrm>
            <a:off x="0" y="64291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000" b="1" dirty="0"/>
              <a:t> A-Train observations of cloud phase properties over the SO </a:t>
            </a:r>
            <a:endParaRPr lang="en-AU" altLang="zh-CN" sz="2000" b="1" dirty="0"/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0" y="1071546"/>
            <a:ext cx="52149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200" b="1" dirty="0"/>
              <a:t>Climatology of the CTP properties with DARDAR-MASK (2006-2009)</a:t>
            </a:r>
            <a:endParaRPr lang="en-AU" altLang="zh-CN" sz="1200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 r="17036"/>
          <a:stretch>
            <a:fillRect/>
          </a:stretch>
        </p:blipFill>
        <p:spPr bwMode="auto">
          <a:xfrm>
            <a:off x="0" y="1285860"/>
            <a:ext cx="402650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Table 1 CALIPSO climatology"/>
          <p:cNvPicPr>
            <a:picLocks noChangeAspect="1" noChangeArrowheads="1"/>
          </p:cNvPicPr>
          <p:nvPr/>
        </p:nvPicPr>
        <p:blipFill>
          <a:blip r:embed="rId3"/>
          <a:srcRect t="5135" b="3514"/>
          <a:stretch>
            <a:fillRect/>
          </a:stretch>
        </p:blipFill>
        <p:spPr bwMode="auto">
          <a:xfrm>
            <a:off x="428596" y="4214818"/>
            <a:ext cx="4079875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357686" y="6488112"/>
            <a:ext cx="4968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CALIPSO cannot produce mixed phase !</a:t>
            </a:r>
            <a:endParaRPr lang="en-AU" altLang="zh-CN" sz="1600" dirty="0">
              <a:solidFill>
                <a:srgbClr val="FF0000"/>
              </a:solidFill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/>
          <a:srcRect l="84325" t="46191" b="12479"/>
          <a:stretch>
            <a:fillRect/>
          </a:stretch>
        </p:blipFill>
        <p:spPr bwMode="auto">
          <a:xfrm>
            <a:off x="4214810" y="1857364"/>
            <a:ext cx="11684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5"/>
          <p:cNvSpPr>
            <a:spLocks noChangeArrowheads="1"/>
          </p:cNvSpPr>
          <p:nvPr/>
        </p:nvSpPr>
        <p:spPr bwMode="auto">
          <a:xfrm>
            <a:off x="857224" y="3929066"/>
            <a:ext cx="3071834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b="1" dirty="0"/>
              <a:t>CTP climatology as seen by CALIPSO</a:t>
            </a:r>
            <a:endParaRPr lang="en-AU" altLang="zh-CN" sz="1200" dirty="0"/>
          </a:p>
        </p:txBody>
      </p:sp>
      <p:sp>
        <p:nvSpPr>
          <p:cNvPr id="29704" name="矩形 10"/>
          <p:cNvSpPr>
            <a:spLocks noChangeArrowheads="1"/>
          </p:cNvSpPr>
          <p:nvPr/>
        </p:nvSpPr>
        <p:spPr bwMode="auto">
          <a:xfrm>
            <a:off x="5572132" y="1428736"/>
            <a:ext cx="3357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AU" altLang="zh-CN" sz="1600" dirty="0"/>
              <a:t> The DARDAR-MASK climatology highlights the extensive presence of SLW over the SO, particularly during summer. </a:t>
            </a:r>
            <a:endParaRPr lang="zh-CN" altLang="en-US" sz="1600" dirty="0"/>
          </a:p>
        </p:txBody>
      </p:sp>
      <p:sp>
        <p:nvSpPr>
          <p:cNvPr id="29705" name="矩形 11"/>
          <p:cNvSpPr>
            <a:spLocks noChangeArrowheads="1"/>
          </p:cNvSpPr>
          <p:nvPr/>
        </p:nvSpPr>
        <p:spPr bwMode="auto">
          <a:xfrm>
            <a:off x="5572132" y="2500306"/>
            <a:ext cx="33575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AU" altLang="zh-CN" sz="1600" dirty="0"/>
              <a:t> The dominance of SLW becomes most significant over 50-65S. The RF of SLW is twice as that of ICE for clouds below 5 km.</a:t>
            </a:r>
            <a:endParaRPr lang="zh-CN" altLang="en-US" sz="1600" dirty="0"/>
          </a:p>
        </p:txBody>
      </p:sp>
      <p:pic>
        <p:nvPicPr>
          <p:cNvPr id="17409" name="Picture 1" descr="C:\Users\SONY\AppData\Roaming\Tencent\Users\82067752\QQ\WinTemp\RichOle\SV8Y1IQ6K{CJWJFCO4D3M{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786190"/>
            <a:ext cx="4043211" cy="27051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0" y="785813"/>
            <a:ext cx="8858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  Comparison of CTP climatology between DARDAR-MASK and MODIS</a:t>
            </a:r>
            <a:endParaRPr lang="en-AU" altLang="zh-CN" sz="1600" b="1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1357313"/>
            <a:ext cx="1943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DARDAR-MASK</a:t>
            </a:r>
            <a:endParaRPr lang="en-AU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785813" y="4429125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MODIS</a:t>
            </a:r>
            <a:endParaRPr lang="en-AU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</p:txBody>
      </p:sp>
      <p:pic>
        <p:nvPicPr>
          <p:cNvPr id="18433" name="Picture 1" descr="C:\Users\SONY\AppData\Roaming\Tencent\Users\82067752\QQ\WinTemp\RichOle\}6(LPJE2M2W4D@2B%I9S4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95962"/>
            <a:ext cx="5929354" cy="55946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7788" y="4929188"/>
            <a:ext cx="13589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68313" y="1844675"/>
            <a:ext cx="8280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 i="1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A-Train observations provide ample evidences of the extensive existence of SLW over the SO for the low-altitude clouds.  The DARDAR-MASK finds more ICE and MIXED at cloud-top than either CALIPSO or MODIS. This may be, in part, a consequence of the limitations of the CPR filtering through the DARDAR-MASK algorithm at a temperature below freezing;</a:t>
            </a:r>
            <a:endParaRPr lang="en-AU" altLang="zh-CN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468313" y="3579813"/>
            <a:ext cx="8280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 i="1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altLang="zh-CN" i="1">
                <a:latin typeface="Times New Roman" pitchFamily="18" charset="0"/>
                <a:cs typeface="Times New Roman" pitchFamily="18" charset="0"/>
              </a:rPr>
              <a:t>glaciated clouds are derived by DARDAR-MASK at temperatures below -50</a:t>
            </a:r>
            <a:r>
              <a:rPr lang="en-AU" altLang="zh-CN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en-AU" altLang="zh-CN" i="1">
                <a:latin typeface="Times New Roman" pitchFamily="18" charset="0"/>
                <a:cs typeface="Times New Roman" pitchFamily="18" charset="0"/>
              </a:rPr>
              <a:t>C, given the sensitivity of CALIOP to high-level cirrus. 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Challenges remain when considering the geometrically thin clouds near the surface that are apparently present in MODIS but could possibly be missed by both CloudSat and CALIPSO (</a:t>
            </a:r>
            <a:r>
              <a:rPr lang="en-AU" altLang="zh-CN" i="1">
                <a:latin typeface="Times New Roman" pitchFamily="18" charset="0"/>
                <a:cs typeface="Times New Roman" pitchFamily="18" charset="0"/>
              </a:rPr>
              <a:t>Chan and Comiso, 2011)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;</a:t>
            </a:r>
            <a:endParaRPr lang="en-AU" altLang="zh-CN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468313" y="5373688"/>
            <a:ext cx="8210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 i="1"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altLang="zh-CN" i="1">
                <a:latin typeface="Times New Roman" pitchFamily="18" charset="0"/>
                <a:cs typeface="Times New Roman" pitchFamily="18" charset="0"/>
              </a:rPr>
              <a:t>Given the persistent uncertainties in the remote sensing of the SO clouds,</a:t>
            </a:r>
            <a:r>
              <a:rPr lang="en-US" altLang="zh-CN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altLang="zh-CN" i="1">
                <a:latin typeface="Times New Roman" pitchFamily="18" charset="0"/>
                <a:cs typeface="Times New Roman" pitchFamily="18" charset="0"/>
              </a:rPr>
              <a:t>enormous challenges remain in better defining the energy and water budget over the Southern Ocean.</a:t>
            </a:r>
          </a:p>
        </p:txBody>
      </p:sp>
      <p:sp>
        <p:nvSpPr>
          <p:cNvPr id="31749" name="Rectangle 9"/>
          <p:cNvSpPr>
            <a:spLocks noChangeArrowheads="1"/>
          </p:cNvSpPr>
          <p:nvPr/>
        </p:nvSpPr>
        <p:spPr bwMode="auto">
          <a:xfrm>
            <a:off x="285750" y="857250"/>
            <a:ext cx="8643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000" b="1" u="sng">
                <a:solidFill>
                  <a:srgbClr val="3366CC"/>
                </a:solidFill>
              </a:rPr>
              <a:t>Conclusion of A-Train observations of cloud thermodynamic phase properties over the SO </a:t>
            </a:r>
            <a:endParaRPr lang="en-AU" altLang="zh-CN" sz="2000" b="1" u="sng">
              <a:solidFill>
                <a:srgbClr val="3366CC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0" y="69532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Numerical modeling of the Southern Ocean Clouds</a:t>
            </a:r>
            <a:endParaRPr lang="en-AU" altLang="zh-CN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  <a:p>
            <a:pPr eaLnBrk="0" hangingPunct="0">
              <a:buFont typeface="Arial" charset="0"/>
              <a:buChar char="•"/>
              <a:defRPr/>
            </a:pPr>
            <a:endParaRPr lang="en-AU" altLang="zh-CN" sz="2200" b="1" u="sng" dirty="0">
              <a:ea typeface="宋体" pitchFamily="2" charset="-122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28625" y="1000125"/>
            <a:ext cx="3857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AU" altLang="zh-CN" sz="1600" b="1">
                <a:solidFill>
                  <a:srgbClr val="FF0000"/>
                </a:solidFill>
              </a:rPr>
              <a:t>CASE A:  30 Jun – 2 Jul, 2008</a:t>
            </a: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357188" y="3857625"/>
            <a:ext cx="3857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0070C0"/>
                </a:solidFill>
              </a:rPr>
              <a:t>CASE B:  </a:t>
            </a:r>
            <a:r>
              <a:rPr lang="en-US" altLang="zh-CN" sz="1600" b="1">
                <a:solidFill>
                  <a:srgbClr val="3366CC"/>
                </a:solidFill>
              </a:rPr>
              <a:t>7-8 Nov, 2008</a:t>
            </a:r>
            <a:endParaRPr lang="en-AU" altLang="zh-CN" sz="1600" b="1">
              <a:solidFill>
                <a:srgbClr val="3366CC"/>
              </a:solidFill>
            </a:endParaRPr>
          </a:p>
        </p:txBody>
      </p:sp>
      <p:pic>
        <p:nvPicPr>
          <p:cNvPr id="15362" name="Picture 2" descr="F:\papers\Vivian\WRF_paper\Figures\figures\Figure 1. MSLP.jpg"/>
          <p:cNvPicPr>
            <a:picLocks noChangeAspect="1" noChangeArrowheads="1"/>
          </p:cNvPicPr>
          <p:nvPr/>
        </p:nvPicPr>
        <p:blipFill>
          <a:blip r:embed="rId2"/>
          <a:srcRect r="1136" b="49614"/>
          <a:stretch>
            <a:fillRect/>
          </a:stretch>
        </p:blipFill>
        <p:spPr bwMode="auto">
          <a:xfrm>
            <a:off x="1000100" y="1357298"/>
            <a:ext cx="7072362" cy="24793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363" name="Picture 3" descr="F:\papers\Vivian\WRF_paper\Figures\figures\Figure 1. MSLP.jpg"/>
          <p:cNvPicPr>
            <a:picLocks noChangeAspect="1" noChangeArrowheads="1"/>
          </p:cNvPicPr>
          <p:nvPr/>
        </p:nvPicPr>
        <p:blipFill>
          <a:blip r:embed="rId2"/>
          <a:srcRect t="50000"/>
          <a:stretch>
            <a:fillRect/>
          </a:stretch>
        </p:blipFill>
        <p:spPr bwMode="auto">
          <a:xfrm>
            <a:off x="1000100" y="4239388"/>
            <a:ext cx="7143800" cy="24570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ChangeArrowheads="1"/>
          </p:cNvSpPr>
          <p:nvPr/>
        </p:nvSpPr>
        <p:spPr bwMode="auto">
          <a:xfrm>
            <a:off x="0" y="695325"/>
            <a:ext cx="8388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Numerical modeling of the Southern Ocean Clouds</a:t>
            </a:r>
            <a:endParaRPr lang="en-AU" altLang="zh-CN" dirty="0">
              <a:solidFill>
                <a:schemeClr val="tx1">
                  <a:lumMod val="75000"/>
                  <a:lumOff val="25000"/>
                </a:schemeClr>
              </a:solidFill>
              <a:ea typeface="宋体" pitchFamily="2" charset="-122"/>
            </a:endParaRPr>
          </a:p>
          <a:p>
            <a:pPr eaLnBrk="0" hangingPunct="0">
              <a:buFont typeface="Arial" charset="0"/>
              <a:buChar char="•"/>
              <a:defRPr/>
            </a:pPr>
            <a:endParaRPr lang="en-AU" altLang="zh-CN" sz="2200" b="1" u="sng" dirty="0">
              <a:ea typeface="宋体" pitchFamily="2" charset="-122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28625" y="1071563"/>
            <a:ext cx="3857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AU" altLang="zh-CN" sz="1600" b="1">
                <a:solidFill>
                  <a:srgbClr val="FF0000"/>
                </a:solidFill>
              </a:rPr>
              <a:t>CASE A:</a:t>
            </a:r>
            <a:r>
              <a:rPr lang="en-AU" altLang="zh-CN" sz="1600" b="1"/>
              <a:t>  </a:t>
            </a:r>
            <a:r>
              <a:rPr lang="en-AU" altLang="zh-CN" sz="1600" b="1">
                <a:solidFill>
                  <a:srgbClr val="FF0000"/>
                </a:solidFill>
              </a:rPr>
              <a:t>30 Jun – 2 Jul, 2008</a:t>
            </a:r>
          </a:p>
        </p:txBody>
      </p:sp>
      <p:pic>
        <p:nvPicPr>
          <p:cNvPr id="33795" name="Picture 1" descr="F:\papers\Vivian\WRF_paper\Figures\figures\Figure 2. wps_show_domains.jpg"/>
          <p:cNvPicPr>
            <a:picLocks noChangeAspect="1" noChangeArrowheads="1"/>
          </p:cNvPicPr>
          <p:nvPr/>
        </p:nvPicPr>
        <p:blipFill>
          <a:blip r:embed="rId2"/>
          <a:srcRect r="50815"/>
          <a:stretch>
            <a:fillRect/>
          </a:stretch>
        </p:blipFill>
        <p:spPr bwMode="auto">
          <a:xfrm>
            <a:off x="428625" y="1428750"/>
            <a:ext cx="29654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" descr="F:\papers\Vivian\WRF_paper\Figures\figures\Figure 2. wps_show_domains.jpg"/>
          <p:cNvPicPr>
            <a:picLocks noChangeAspect="1" noChangeArrowheads="1"/>
          </p:cNvPicPr>
          <p:nvPr/>
        </p:nvPicPr>
        <p:blipFill>
          <a:blip r:embed="rId3"/>
          <a:srcRect l="49185"/>
          <a:stretch>
            <a:fillRect/>
          </a:stretch>
        </p:blipFill>
        <p:spPr bwMode="auto">
          <a:xfrm>
            <a:off x="500063" y="4156075"/>
            <a:ext cx="3132137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4000500" y="1285875"/>
          <a:ext cx="4714907" cy="5357850"/>
        </p:xfrm>
        <a:graphic>
          <a:graphicData uri="http://schemas.openxmlformats.org/drawingml/2006/table">
            <a:tbl>
              <a:tblPr/>
              <a:tblGrid>
                <a:gridCol w="942759"/>
                <a:gridCol w="942759"/>
                <a:gridCol w="943315"/>
                <a:gridCol w="942759"/>
                <a:gridCol w="943315"/>
              </a:tblGrid>
              <a:tr h="178595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latin typeface="Times New Roman"/>
                          <a:ea typeface="宋体"/>
                          <a:cs typeface="Times New Roman"/>
                        </a:rPr>
                        <a:t>CASE A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35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Abbreviation</a:t>
                      </a:r>
                      <a:endParaRPr lang="en-US" sz="10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latin typeface="Times New Roman"/>
                          <a:ea typeface="宋体"/>
                          <a:cs typeface="Times New Roman"/>
                        </a:rPr>
                        <a:t>Vertical Resolution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Microphysics Scheme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Boundary Layer Scheme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CCN Concentration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TC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default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Thompson </a:t>
                      </a:r>
                      <a:r>
                        <a:rPr lang="en-US" sz="1000" kern="100" dirty="0" smtClean="0">
                          <a:latin typeface="Times New Roman"/>
                          <a:ea typeface="宋体"/>
                          <a:cs typeface="Times New Roman"/>
                        </a:rPr>
                        <a:t>2008</a:t>
                      </a: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LH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Lin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MH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Morrison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CASE B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35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Abbreviation</a:t>
                      </a:r>
                      <a:endParaRPr lang="en-US" sz="10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Vertical Resolution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Microphysics Scheme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>
                          <a:latin typeface="Times New Roman"/>
                          <a:ea typeface="宋体"/>
                          <a:cs typeface="Times New Roman"/>
                        </a:rPr>
                        <a:t>Boundary Layer Scheme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latin typeface="Times New Roman"/>
                          <a:ea typeface="宋体"/>
                          <a:cs typeface="Times New Roman"/>
                        </a:rPr>
                        <a:t>CCN Concentration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TC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default 64η levels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LH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Lin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TH_MYJ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MYJ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TH_MYNN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(track 3)</a:t>
                      </a:r>
                      <a:endParaRPr lang="zh-CN" sz="1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modified 64η levels</a:t>
                      </a:r>
                      <a:endParaRPr lang="zh-CN" altLang="en-US" sz="1000" kern="100" dirty="0" smtClean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00" dirty="0" smtClean="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altLang="en-US" sz="1000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MYNN</a:t>
                      </a:r>
                      <a:endParaRPr lang="zh-CN" sz="1000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00" dirty="0" smtClean="0">
                          <a:latin typeface="Times New Roman"/>
                          <a:ea typeface="宋体"/>
                          <a:cs typeface="Times New Roman"/>
                        </a:rPr>
                        <a:t>100 cm</a:t>
                      </a:r>
                      <a:r>
                        <a:rPr lang="en-US" sz="1000" kern="50" baseline="30000" dirty="0" smtClean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altLang="en-US" sz="1000" kern="100" baseline="30000" dirty="0" smtClean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TH_CCN50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50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TH_CCN25</a:t>
                      </a:r>
                      <a:endParaRPr lang="zh-CN" sz="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modified 64η levels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Thompson 2008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Times New Roman"/>
                          <a:ea typeface="宋体"/>
                          <a:cs typeface="Times New Roman"/>
                        </a:rPr>
                        <a:t>YSU</a:t>
                      </a:r>
                      <a:endParaRPr lang="zh-CN" sz="8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Times New Roman"/>
                          <a:ea typeface="宋体"/>
                          <a:cs typeface="Times New Roman"/>
                        </a:rPr>
                        <a:t>25 cm</a:t>
                      </a:r>
                      <a:r>
                        <a:rPr lang="en-US" sz="1000" kern="50" baseline="30000" dirty="0">
                          <a:latin typeface="Times New Roman"/>
                          <a:ea typeface="宋体"/>
                          <a:cs typeface="Times New Roman"/>
                        </a:rPr>
                        <a:t>-3</a:t>
                      </a:r>
                      <a:endParaRPr lang="zh-CN" sz="800" kern="100" baseline="300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429" marR="544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4429125" y="1000125"/>
            <a:ext cx="38576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300" b="1"/>
              <a:t>WRF configuration settings for the two cases</a:t>
            </a:r>
            <a:endParaRPr lang="zh-CN" altLang="en-US" sz="1300"/>
          </a:p>
        </p:txBody>
      </p:sp>
      <p:sp>
        <p:nvSpPr>
          <p:cNvPr id="33892" name="Rectangle 2"/>
          <p:cNvSpPr>
            <a:spLocks noChangeArrowheads="1"/>
          </p:cNvSpPr>
          <p:nvPr/>
        </p:nvSpPr>
        <p:spPr bwMode="auto">
          <a:xfrm>
            <a:off x="428625" y="3929063"/>
            <a:ext cx="3857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1600" b="1">
                <a:solidFill>
                  <a:srgbClr val="0070C0"/>
                </a:solidFill>
              </a:rPr>
              <a:t>CASE B</a:t>
            </a:r>
            <a:r>
              <a:rPr lang="en-US" altLang="zh-CN" sz="1600" b="1">
                <a:solidFill>
                  <a:srgbClr val="3366CC"/>
                </a:solidFill>
              </a:rPr>
              <a:t>:  7-8 Nov, 2008</a:t>
            </a:r>
            <a:endParaRPr lang="en-AU" altLang="zh-CN" sz="1600" b="1">
              <a:solidFill>
                <a:srgbClr val="3366CC"/>
              </a:solidFill>
            </a:endParaRPr>
          </a:p>
        </p:txBody>
      </p:sp>
      <p:sp>
        <p:nvSpPr>
          <p:cNvPr id="33894" name="Oval 102"/>
          <p:cNvSpPr>
            <a:spLocks noChangeArrowheads="1"/>
          </p:cNvSpPr>
          <p:nvPr/>
        </p:nvSpPr>
        <p:spPr bwMode="auto">
          <a:xfrm>
            <a:off x="4067175" y="2349500"/>
            <a:ext cx="792163" cy="3587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33895" name="Oval 103"/>
          <p:cNvSpPr>
            <a:spLocks noChangeArrowheads="1"/>
          </p:cNvSpPr>
          <p:nvPr/>
        </p:nvSpPr>
        <p:spPr bwMode="auto">
          <a:xfrm>
            <a:off x="4067175" y="4508500"/>
            <a:ext cx="792163" cy="360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071934" y="2000240"/>
            <a:ext cx="785818" cy="357190"/>
          </a:xfrm>
          <a:prstGeom prst="ellipse">
            <a:avLst/>
          </a:prstGeom>
          <a:noFill/>
          <a:ln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071934" y="4143380"/>
            <a:ext cx="785818" cy="357190"/>
          </a:xfrm>
          <a:prstGeom prst="ellipse">
            <a:avLst/>
          </a:prstGeom>
          <a:noFill/>
          <a:ln>
            <a:solidFill>
              <a:srgbClr val="33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3894" grpId="0" animBg="1"/>
      <p:bldP spid="33895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m62-grey-green-technology">
  <a:themeElements>
    <a:clrScheme name="m62-grey-green-technology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00000"/>
      </a:accent1>
      <a:accent2>
        <a:srgbClr val="A8B214"/>
      </a:accent2>
      <a:accent3>
        <a:srgbClr val="FFFFFF"/>
      </a:accent3>
      <a:accent4>
        <a:srgbClr val="000000"/>
      </a:accent4>
      <a:accent5>
        <a:srgbClr val="C0AAAA"/>
      </a:accent5>
      <a:accent6>
        <a:srgbClr val="98A111"/>
      </a:accent6>
      <a:hlink>
        <a:srgbClr val="009999"/>
      </a:hlink>
      <a:folHlink>
        <a:srgbClr val="808080"/>
      </a:folHlink>
    </a:clrScheme>
    <a:fontScheme name="m62-grey-green-technolo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62-grey-green-technolog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ey-green-technolog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ey-green-technolog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ey-green-technolog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ey-green-technolog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62-grey-green-technolog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62-grey-green-technology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0000"/>
        </a:accent1>
        <a:accent2>
          <a:srgbClr val="A8B214"/>
        </a:accent2>
        <a:accent3>
          <a:srgbClr val="FFFFFF"/>
        </a:accent3>
        <a:accent4>
          <a:srgbClr val="000000"/>
        </a:accent4>
        <a:accent5>
          <a:srgbClr val="C0AAAA"/>
        </a:accent5>
        <a:accent6>
          <a:srgbClr val="98A111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t’s not the design of your template">
  <a:themeElements>
    <a:clrScheme name="1_It’s not the design of your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35971"/>
      </a:hlink>
      <a:folHlink>
        <a:srgbClr val="99CC00"/>
      </a:folHlink>
    </a:clrScheme>
    <a:fontScheme name="1_It’s not the design of your template">
      <a:majorFont>
        <a:latin typeface="Neo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It’s not the design of you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t’s not the design of you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t’s not the design of your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35971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m62-grey-green-technology</Template>
  <TotalTime>4628</TotalTime>
  <Words>1021</Words>
  <Application>Microsoft Office PowerPoint</Application>
  <PresentationFormat>全屏显示(4:3)</PresentationFormat>
  <Paragraphs>157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m62-grey-green-technology</vt:lpstr>
      <vt:lpstr>1_It’s not the design of your template</vt:lpstr>
      <vt:lpstr>A Study on the Cloud Thermodynamic phase over the Southern Ocean using A-Train Observations and WRF Simulations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Company>Monash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and Simulations of the Clouds over the Southern Ocean</dc:title>
  <dc:creator>yihuang</dc:creator>
  <cp:lastModifiedBy>SONY</cp:lastModifiedBy>
  <cp:revision>258</cp:revision>
  <dcterms:created xsi:type="dcterms:W3CDTF">2012-03-22T06:43:57Z</dcterms:created>
  <dcterms:modified xsi:type="dcterms:W3CDTF">2012-11-26T22:08:04Z</dcterms:modified>
</cp:coreProperties>
</file>