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65" r:id="rId3"/>
    <p:sldId id="266" r:id="rId4"/>
    <p:sldId id="275" r:id="rId5"/>
    <p:sldId id="257" r:id="rId6"/>
    <p:sldId id="258" r:id="rId7"/>
    <p:sldId id="259" r:id="rId8"/>
    <p:sldId id="260" r:id="rId9"/>
    <p:sldId id="271" r:id="rId10"/>
    <p:sldId id="272" r:id="rId11"/>
    <p:sldId id="273" r:id="rId12"/>
    <p:sldId id="264" r:id="rId13"/>
    <p:sldId id="274" r:id="rId14"/>
    <p:sldId id="261" r:id="rId15"/>
    <p:sldId id="262" r:id="rId16"/>
    <p:sldId id="263" r:id="rId17"/>
    <p:sldId id="294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68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72C1"/>
    <a:srgbClr val="FF8000"/>
    <a:srgbClr val="0B0A08"/>
    <a:srgbClr val="00427C"/>
    <a:srgbClr val="FF8225"/>
    <a:srgbClr val="F26900"/>
    <a:srgbClr val="FFA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59" autoAdjust="0"/>
    <p:restoredTop sz="94660"/>
  </p:normalViewPr>
  <p:slideViewPr>
    <p:cSldViewPr snapToGrid="0">
      <p:cViewPr>
        <p:scale>
          <a:sx n="130" d="100"/>
          <a:sy n="130" d="100"/>
        </p:scale>
        <p:origin x="1600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20451-8826-5940-AF6B-08ADD7D9A037}" type="datetimeFigureOut">
              <a:rPr lang="en-US" smtClean="0"/>
              <a:t>12/17/18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E8170-3B92-2441-8A6D-B08DB2931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5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A577-8111-4363-9BEB-495DF02EBC46}" type="datetimeFigureOut">
              <a:rPr lang="en-AU" smtClean="0"/>
              <a:t>17/12/18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100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A577-8111-4363-9BEB-495DF02EBC46}" type="datetimeFigureOut">
              <a:rPr lang="en-AU" smtClean="0"/>
              <a:t>17/12/18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1782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A577-8111-4363-9BEB-495DF02EBC46}" type="datetimeFigureOut">
              <a:rPr lang="en-AU" smtClean="0"/>
              <a:t>17/12/18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009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A577-8111-4363-9BEB-495DF02EBC46}" type="datetimeFigureOut">
              <a:rPr lang="en-AU" smtClean="0"/>
              <a:t>17/12/18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838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A577-8111-4363-9BEB-495DF02EBC46}" type="datetimeFigureOut">
              <a:rPr lang="en-AU" smtClean="0"/>
              <a:t>17/12/18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7348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A577-8111-4363-9BEB-495DF02EBC46}" type="datetimeFigureOut">
              <a:rPr lang="en-AU" smtClean="0"/>
              <a:t>17/12/18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1065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A577-8111-4363-9BEB-495DF02EBC46}" type="datetimeFigureOut">
              <a:rPr lang="en-AU" smtClean="0"/>
              <a:t>17/12/18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8331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A577-8111-4363-9BEB-495DF02EBC46}" type="datetimeFigureOut">
              <a:rPr lang="en-AU" smtClean="0"/>
              <a:t>17/12/18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1214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A577-8111-4363-9BEB-495DF02EBC46}" type="datetimeFigureOut">
              <a:rPr lang="en-AU" smtClean="0"/>
              <a:t>17/12/18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8885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A577-8111-4363-9BEB-495DF02EBC46}" type="datetimeFigureOut">
              <a:rPr lang="en-AU" smtClean="0"/>
              <a:t>17/12/18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9809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A577-8111-4363-9BEB-495DF02EBC46}" type="datetimeFigureOut">
              <a:rPr lang="en-AU" smtClean="0"/>
              <a:t>17/12/18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1829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8A577-8111-4363-9BEB-495DF02EBC46}" type="datetimeFigureOut">
              <a:rPr lang="en-AU" smtClean="0"/>
              <a:t>17/12/18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01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0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5" Type="http://schemas.openxmlformats.org/officeDocument/2006/relationships/image" Target="../media/image2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.jpeg"/><Relationship Id="rId5" Type="http://schemas.openxmlformats.org/officeDocument/2006/relationships/image" Target="../media/image26.png"/><Relationship Id="rId6" Type="http://schemas.openxmlformats.org/officeDocument/2006/relationships/image" Target="../media/image28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6.png"/><Relationship Id="rId5" Type="http://schemas.openxmlformats.org/officeDocument/2006/relationships/image" Target="../media/image37.emf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3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6.tiff"/><Relationship Id="rId6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2.jpeg"/><Relationship Id="rId8" Type="http://schemas.openxmlformats.org/officeDocument/2006/relationships/image" Target="../media/image3.png"/><Relationship Id="rId9" Type="http://schemas.openxmlformats.org/officeDocument/2006/relationships/image" Target="../media/image13.gif"/><Relationship Id="rId10" Type="http://schemas.openxmlformats.org/officeDocument/2006/relationships/image" Target="../media/image14.jp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51.tiff"/><Relationship Id="rId6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hyperlink" Target="http://www.ozgrav.org/dataastro.html" TargetMode="External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ozgrav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17.jpg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8" Type="http://schemas.openxmlformats.org/officeDocument/2006/relationships/image" Target="../media/image8.png"/><Relationship Id="rId9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2.png"/><Relationship Id="rId5" Type="http://schemas.openxmlformats.org/officeDocument/2006/relationships/image" Target="../media/image2.jpe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.jpeg"/><Relationship Id="rId5" Type="http://schemas.openxmlformats.org/officeDocument/2006/relationships/image" Target="../media/image26.png"/><Relationship Id="rId6" Type="http://schemas.openxmlformats.org/officeDocument/2006/relationships/image" Target="../media/image28.png"/><Relationship Id="rId7" Type="http://schemas.openxmlformats.org/officeDocument/2006/relationships/image" Target="../media/image29.emf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0" y="943015"/>
            <a:ext cx="12192000" cy="756"/>
          </a:xfrm>
          <a:prstGeom prst="line">
            <a:avLst/>
          </a:prstGeom>
          <a:ln w="25400">
            <a:gradFill flip="none" rotWithShape="1">
              <a:gsLst>
                <a:gs pos="0">
                  <a:schemeClr val="bg1"/>
                </a:gs>
                <a:gs pos="86000">
                  <a:srgbClr val="F26900"/>
                </a:gs>
                <a:gs pos="17000">
                  <a:srgbClr val="F26900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48" b="16327"/>
          <a:stretch/>
        </p:blipFill>
        <p:spPr>
          <a:xfrm>
            <a:off x="2270632" y="-261533"/>
            <a:ext cx="7577871" cy="3102171"/>
          </a:xfrm>
          <a:prstGeom prst="rect">
            <a:avLst/>
          </a:prstGeom>
        </p:spPr>
      </p:pic>
      <p:pic>
        <p:nvPicPr>
          <p:cNvPr id="13" name="Picture 12" descr="imgr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2980" y="5891126"/>
            <a:ext cx="1511101" cy="655845"/>
          </a:xfrm>
          <a:prstGeom prst="rect">
            <a:avLst/>
          </a:prstGeom>
        </p:spPr>
      </p:pic>
      <p:pic>
        <p:nvPicPr>
          <p:cNvPr id="14" name="Picture 13" descr="imgres-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308" y="5981662"/>
            <a:ext cx="1625889" cy="539177"/>
          </a:xfrm>
          <a:prstGeom prst="rect">
            <a:avLst/>
          </a:prstGeom>
        </p:spPr>
      </p:pic>
      <p:pic>
        <p:nvPicPr>
          <p:cNvPr id="15" name="Picture 14" descr="imgres-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565" y="5796548"/>
            <a:ext cx="845000" cy="845000"/>
          </a:xfrm>
          <a:prstGeom prst="rect">
            <a:avLst/>
          </a:prstGeom>
        </p:spPr>
      </p:pic>
      <p:pic>
        <p:nvPicPr>
          <p:cNvPr id="16" name="Picture 15" descr="imgres-2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932" y="5651367"/>
            <a:ext cx="1078766" cy="1078766"/>
          </a:xfrm>
          <a:prstGeom prst="rect">
            <a:avLst/>
          </a:prstGeom>
        </p:spPr>
      </p:pic>
      <p:pic>
        <p:nvPicPr>
          <p:cNvPr id="17" name="Picture 16" descr="search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5843" y="5832134"/>
            <a:ext cx="803617" cy="803617"/>
          </a:xfrm>
          <a:prstGeom prst="rect">
            <a:avLst/>
          </a:prstGeom>
        </p:spPr>
      </p:pic>
      <p:pic>
        <p:nvPicPr>
          <p:cNvPr id="18" name="Picture 17" descr="imgres-2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9647"/>
          <a:stretch/>
        </p:blipFill>
        <p:spPr>
          <a:xfrm>
            <a:off x="9859433" y="5906020"/>
            <a:ext cx="1944000" cy="655844"/>
          </a:xfrm>
          <a:prstGeom prst="rect">
            <a:avLst/>
          </a:prstGeom>
        </p:spPr>
      </p:pic>
      <p:pic>
        <p:nvPicPr>
          <p:cNvPr id="19" name="Picture 18" descr="swinburne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39" y="5860661"/>
            <a:ext cx="1324561" cy="660178"/>
          </a:xfrm>
          <a:prstGeom prst="rect">
            <a:avLst/>
          </a:prstGeom>
        </p:spPr>
      </p:pic>
      <p:pic>
        <p:nvPicPr>
          <p:cNvPr id="20" name="Picture 19" descr="UWA-L-CMYKWebRes.gi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045" y="5923508"/>
            <a:ext cx="2184730" cy="53453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4173" y="1718470"/>
            <a:ext cx="1201496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>New discoveries by LIGO during its </a:t>
            </a:r>
          </a:p>
          <a:p>
            <a:pPr algn="ctr"/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>first and second observing runs</a:t>
            </a:r>
            <a:endParaRPr lang="en-US" sz="4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1719" y="3615337"/>
            <a:ext cx="499759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imes New Roman" charset="0"/>
                <a:ea typeface="Times New Roman" charset="0"/>
                <a:cs typeface="Times New Roman" charset="0"/>
              </a:rPr>
              <a:t>Susan Scott</a:t>
            </a:r>
          </a:p>
          <a:p>
            <a:pPr algn="ctr"/>
            <a:r>
              <a:rPr lang="en-US" sz="4800" b="1" dirty="0" smtClean="0">
                <a:latin typeface="Times New Roman" charset="0"/>
                <a:ea typeface="Times New Roman" charset="0"/>
                <a:cs typeface="Times New Roman" charset="0"/>
              </a:rPr>
              <a:t>ANU</a:t>
            </a:r>
            <a:endParaRPr lang="en-US" sz="48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97288" y="3615337"/>
            <a:ext cx="499759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imes New Roman" charset="0"/>
                <a:ea typeface="Times New Roman" charset="0"/>
                <a:cs typeface="Times New Roman" charset="0"/>
              </a:rPr>
              <a:t>Paul </a:t>
            </a:r>
            <a:r>
              <a:rPr lang="en-US" sz="4800" b="1" dirty="0" err="1" smtClean="0">
                <a:latin typeface="Times New Roman" charset="0"/>
                <a:ea typeface="Times New Roman" charset="0"/>
                <a:cs typeface="Times New Roman" charset="0"/>
              </a:rPr>
              <a:t>Lasky</a:t>
            </a:r>
            <a:endParaRPr lang="en-US" sz="48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4800" b="1" dirty="0" smtClean="0">
                <a:latin typeface="Times New Roman" charset="0"/>
                <a:ea typeface="Times New Roman" charset="0"/>
                <a:cs typeface="Times New Roman" charset="0"/>
              </a:rPr>
              <a:t>Monash</a:t>
            </a:r>
            <a:endParaRPr lang="en-US" sz="48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8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W170817_and_BBHs_fast_silent.mp4" descr="GW170817_and_BBHs_fast_silen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9450" y="400366"/>
            <a:ext cx="12192000" cy="6903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3" y="1767999"/>
            <a:ext cx="1451450" cy="2881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875" y="1666156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GW151012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5" y="1052296"/>
            <a:ext cx="1451450" cy="2881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8227" y="950453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GW150914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0" y="3209577"/>
            <a:ext cx="1451450" cy="28811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9802" y="3107734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GW170104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0" y="3896903"/>
            <a:ext cx="1451450" cy="28811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1022" y="3795060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GW170608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50" y="4618837"/>
            <a:ext cx="1451450" cy="28811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2952" y="4516994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GW170814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5" y="2475688"/>
            <a:ext cx="1451450" cy="28811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227" y="2373845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GW151226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50" y="5338395"/>
            <a:ext cx="1451450" cy="28811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42752" y="5236552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GW170817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32" name="17 Aug. 2017"/>
          <p:cNvSpPr txBox="1"/>
          <p:nvPr/>
        </p:nvSpPr>
        <p:spPr>
          <a:xfrm>
            <a:off x="8104417" y="683634"/>
            <a:ext cx="3639456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spcBef>
                <a:spcPts val="0"/>
              </a:spcBef>
              <a:defRPr sz="4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17 Aug. 2017</a:t>
            </a:r>
          </a:p>
        </p:txBody>
      </p:sp>
    </p:spTree>
    <p:extLst>
      <p:ext uri="{BB962C8B-B14F-4D97-AF65-F5344CB8AC3E}">
        <p14:creationId xmlns:p14="http://schemas.microsoft.com/office/powerpoint/2010/main" val="98457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70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59" y="-1099595"/>
            <a:ext cx="7009349" cy="6858000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371" y="3610303"/>
            <a:ext cx="1451450" cy="28811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258" y="2001492"/>
            <a:ext cx="1451450" cy="28811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117260" y="1899649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GW151226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621" y="1322705"/>
            <a:ext cx="1451450" cy="28811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952623" y="1220862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GW151012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200" y="671064"/>
            <a:ext cx="1451450" cy="28811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497" y="1989593"/>
            <a:ext cx="1451450" cy="28811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996499" y="1887750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GW170608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6102" y="2115682"/>
            <a:ext cx="698848" cy="73714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31541" y="411563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GW170104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99728" y="4041057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GW170814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24" name="17 Aug. 2017"/>
          <p:cNvSpPr txBox="1"/>
          <p:nvPr/>
        </p:nvSpPr>
        <p:spPr>
          <a:xfrm>
            <a:off x="8104417" y="683634"/>
            <a:ext cx="3639456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spcBef>
                <a:spcPts val="0"/>
              </a:spcBef>
              <a:defRPr sz="4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17 Aug. </a:t>
            </a:r>
            <a:r>
              <a:rPr dirty="0"/>
              <a:t>2017</a:t>
            </a:r>
          </a:p>
        </p:txBody>
      </p:sp>
      <p:grpSp>
        <p:nvGrpSpPr>
          <p:cNvPr id="25" name="Group"/>
          <p:cNvGrpSpPr/>
          <p:nvPr/>
        </p:nvGrpSpPr>
        <p:grpSpPr>
          <a:xfrm>
            <a:off x="2447947" y="2812967"/>
            <a:ext cx="9620692" cy="3979815"/>
            <a:chOff x="0" y="0"/>
            <a:chExt cx="12357912" cy="5068199"/>
          </a:xfrm>
        </p:grpSpPr>
        <p:pic>
          <p:nvPicPr>
            <p:cNvPr id="26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935685" y="63500"/>
              <a:ext cx="6422228" cy="2520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922985" y="2564911"/>
              <a:ext cx="6422228" cy="25032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2539015"/>
              <a:ext cx="6422227" cy="25205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" name="Rectangle"/>
            <p:cNvSpPr/>
            <p:nvPr/>
          </p:nvSpPr>
          <p:spPr>
            <a:xfrm>
              <a:off x="5839727" y="0"/>
              <a:ext cx="548780" cy="253613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</p:grpSp>
      <p:sp>
        <p:nvSpPr>
          <p:cNvPr id="28" name="Rectangle 27"/>
          <p:cNvSpPr/>
          <p:nvPr/>
        </p:nvSpPr>
        <p:spPr>
          <a:xfrm>
            <a:off x="5650373" y="3508460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GW150914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pic>
        <p:nvPicPr>
          <p:cNvPr id="4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289743" y="1610815"/>
            <a:ext cx="1703297" cy="986119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GW170817"/>
          <p:cNvSpPr txBox="1"/>
          <p:nvPr/>
        </p:nvSpPr>
        <p:spPr>
          <a:xfrm>
            <a:off x="6197140" y="2272138"/>
            <a:ext cx="2050086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spcBef>
                <a:spcPts val="0"/>
              </a:spcBef>
              <a:defRPr sz="3600">
                <a:solidFill>
                  <a:srgbClr val="FF00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</a:lstStyle>
          <a:p>
            <a:r>
              <a:rPr dirty="0"/>
              <a:t>GW170817</a:t>
            </a:r>
          </a:p>
        </p:txBody>
      </p:sp>
    </p:spTree>
    <p:extLst>
      <p:ext uri="{BB962C8B-B14F-4D97-AF65-F5344CB8AC3E}">
        <p14:creationId xmlns:p14="http://schemas.microsoft.com/office/powerpoint/2010/main" val="127764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 advAuto="0"/>
      <p:bldP spid="43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09" y="870853"/>
            <a:ext cx="11227443" cy="51236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309" y="755904"/>
            <a:ext cx="5779591" cy="5173232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8263" y="2141316"/>
            <a:ext cx="486137" cy="157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42299" y="2141316"/>
            <a:ext cx="486137" cy="157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3078865" y="5521123"/>
            <a:ext cx="1086495" cy="40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V="1">
            <a:off x="8717665" y="5683215"/>
            <a:ext cx="1086495" cy="40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14327" y="5519638"/>
            <a:ext cx="3015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primary mass (M</a:t>
            </a:r>
            <a:r>
              <a:rPr lang="en-US" sz="28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☉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146034" y="2795192"/>
            <a:ext cx="3332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2800" smtClean="0">
                <a:latin typeface="Times New Roman" charset="0"/>
                <a:ea typeface="Times New Roman" charset="0"/>
                <a:cs typeface="Times New Roman" charset="0"/>
              </a:rPr>
              <a:t>econdary mass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(M</a:t>
            </a:r>
            <a:r>
              <a:rPr lang="en-US" sz="28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☉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4147558" y="2910715"/>
            <a:ext cx="4406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econdary </a:t>
            </a:r>
            <a:r>
              <a:rPr lang="en-US" sz="2800" smtClean="0">
                <a:latin typeface="Times New Roman" charset="0"/>
                <a:ea typeface="Times New Roman" charset="0"/>
                <a:cs typeface="Times New Roman" charset="0"/>
              </a:rPr>
              <a:t>tidal deformability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39466" y="5552877"/>
            <a:ext cx="4089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primary tidal deformability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2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32310" y="173621"/>
            <a:ext cx="4624886" cy="4815068"/>
            <a:chOff x="109159" y="1041722"/>
            <a:chExt cx="5720095" cy="57121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159" y="1041722"/>
              <a:ext cx="5720095" cy="571210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049982" y="1041722"/>
              <a:ext cx="1889635" cy="1875098"/>
            </a:xfrm>
            <a:prstGeom prst="rect">
              <a:avLst/>
            </a:prstGeom>
            <a:solidFill>
              <a:srgbClr val="FF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39618" y="1041722"/>
              <a:ext cx="1889636" cy="3773346"/>
            </a:xfrm>
            <a:prstGeom prst="rect">
              <a:avLst/>
            </a:prstGeom>
            <a:solidFill>
              <a:srgbClr val="FF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266" y="6023484"/>
            <a:ext cx="3626734" cy="11443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09" y="5983140"/>
            <a:ext cx="2123472" cy="7774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57196" y="0"/>
            <a:ext cx="847140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0072C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The user-friendly Bayesian inference library</a:t>
            </a:r>
          </a:p>
          <a:p>
            <a:r>
              <a:rPr lang="en-US" sz="4000" b="1" dirty="0" smtClean="0">
                <a:solidFill>
                  <a:srgbClr val="0072C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for gravitational-wave astronomy</a:t>
            </a:r>
            <a:endParaRPr lang="en-US" sz="4000" b="1" dirty="0">
              <a:solidFill>
                <a:srgbClr val="0072C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82729" y="4053529"/>
            <a:ext cx="73511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Ashton, </a:t>
            </a:r>
            <a:r>
              <a:rPr lang="en-US" sz="3200" b="1" dirty="0" err="1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Hübner</a:t>
            </a:r>
            <a:r>
              <a:rPr lang="en-US" sz="3200" b="1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Lasky</a:t>
            </a:r>
            <a:r>
              <a:rPr lang="en-US" sz="3200" b="1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, Talbot et al (2018)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3076" y="5118657"/>
            <a:ext cx="105858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 parameter-estimation code being adopted for production science in next LIGO observing run.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grpSp>
        <p:nvGrpSpPr>
          <p:cNvPr id="6" name="Group"/>
          <p:cNvGrpSpPr/>
          <p:nvPr/>
        </p:nvGrpSpPr>
        <p:grpSpPr>
          <a:xfrm>
            <a:off x="2214438" y="-300942"/>
            <a:ext cx="6177209" cy="7158942"/>
            <a:chOff x="0" y="0"/>
            <a:chExt cx="9104717" cy="9043459"/>
          </a:xfrm>
        </p:grpSpPr>
        <p:sp>
          <p:nvSpPr>
            <p:cNvPr id="7" name="Rectangle"/>
            <p:cNvSpPr/>
            <p:nvPr/>
          </p:nvSpPr>
          <p:spPr>
            <a:xfrm>
              <a:off x="7834717" y="4514"/>
              <a:ext cx="1270001" cy="903894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pic>
          <p:nvPicPr>
            <p:cNvPr id="1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354236" cy="9022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7612467" y="581252"/>
              <a:ext cx="1434467" cy="5374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Rectangle 1"/>
          <p:cNvSpPr/>
          <p:nvPr/>
        </p:nvSpPr>
        <p:spPr>
          <a:xfrm>
            <a:off x="2071871" y="-289258"/>
            <a:ext cx="6292148" cy="504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17 Aug. 2017"/>
          <p:cNvSpPr txBox="1"/>
          <p:nvPr/>
        </p:nvSpPr>
        <p:spPr>
          <a:xfrm>
            <a:off x="8091304" y="678570"/>
            <a:ext cx="3665682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spcBef>
                <a:spcPts val="0"/>
              </a:spcBef>
              <a:defRPr sz="4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17 Aug. 2017</a:t>
            </a:r>
          </a:p>
        </p:txBody>
      </p:sp>
    </p:spTree>
    <p:extLst>
      <p:ext uri="{BB962C8B-B14F-4D97-AF65-F5344CB8AC3E}">
        <p14:creationId xmlns:p14="http://schemas.microsoft.com/office/powerpoint/2010/main" val="14620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pic>
        <p:nvPicPr>
          <p:cNvPr id="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3464" y="-1233990"/>
            <a:ext cx="10032185" cy="759342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8576841" y="-428263"/>
            <a:ext cx="2986268" cy="1329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sp>
        <p:nvSpPr>
          <p:cNvPr id="10" name="17 Aug. 2017"/>
          <p:cNvSpPr txBox="1"/>
          <p:nvPr/>
        </p:nvSpPr>
        <p:spPr>
          <a:xfrm>
            <a:off x="2103722" y="87364"/>
            <a:ext cx="6473119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spcBef>
                <a:spcPts val="0"/>
              </a:spcBef>
              <a:defRPr sz="4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AU" dirty="0" smtClean="0">
                <a:solidFill>
                  <a:schemeClr val="tx1"/>
                </a:solidFill>
              </a:rPr>
              <a:t>Swope </a:t>
            </a:r>
            <a:r>
              <a:rPr lang="mr-IN" dirty="0" smtClean="0">
                <a:solidFill>
                  <a:schemeClr val="tx1"/>
                </a:solidFill>
              </a:rPr>
              <a:t>–</a:t>
            </a:r>
            <a:r>
              <a:rPr lang="en-AU" dirty="0" smtClean="0">
                <a:solidFill>
                  <a:schemeClr val="tx1"/>
                </a:solidFill>
              </a:rPr>
              <a:t> 11 hours later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57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6" y="899830"/>
            <a:ext cx="8620335" cy="4920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548839" y="1159614"/>
            <a:ext cx="364316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Huge Australian Involvement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ASKAP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MWA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err="1" smtClean="0">
                <a:latin typeface="Times New Roman" charset="0"/>
                <a:ea typeface="Times New Roman" charset="0"/>
                <a:cs typeface="Times New Roman" charset="0"/>
              </a:rPr>
              <a:t>SkyMapper</a:t>
            </a:r>
            <a:endParaRPr lang="en-US" sz="2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err="1" smtClean="0">
                <a:latin typeface="Times New Roman" charset="0"/>
                <a:ea typeface="Times New Roman" charset="0"/>
                <a:cs typeface="Times New Roman" charset="0"/>
              </a:rPr>
              <a:t>Zadko</a:t>
            </a:r>
            <a:endParaRPr lang="en-US" sz="2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Parkes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DWF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ATCA</a:t>
            </a:r>
          </a:p>
          <a:p>
            <a:pPr marL="457200" indent="-457200">
              <a:buFont typeface="Arial" charset="0"/>
              <a:buChar char="•"/>
            </a:pPr>
            <a:r>
              <a:rPr lang="mr-IN" sz="2800" dirty="0" smtClean="0"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r>
              <a:rPr lang="en-AU" sz="28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28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88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536509" y="942716"/>
            <a:ext cx="8547338" cy="5058283"/>
            <a:chOff x="3123552" y="755904"/>
            <a:chExt cx="8547338" cy="505828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3552" y="755904"/>
              <a:ext cx="8424060" cy="505828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319076">
              <a:off x="6564831" y="2700817"/>
              <a:ext cx="3392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Times New Roman" charset="0"/>
                  <a:ea typeface="Times New Roman" charset="0"/>
                  <a:cs typeface="Times New Roman" charset="0"/>
                </a:rPr>
                <a:t>binary </a:t>
              </a:r>
              <a:r>
                <a:rPr lang="en-US" sz="2400" dirty="0" smtClean="0">
                  <a:latin typeface="Times New Roman" charset="0"/>
                  <a:ea typeface="Times New Roman" charset="0"/>
                  <a:cs typeface="Times New Roman" charset="0"/>
                </a:rPr>
                <a:t>neutron star</a:t>
              </a:r>
              <a:endParaRPr 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482076" y="2469985"/>
              <a:ext cx="1188814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aLIGO</a:t>
              </a:r>
              <a:endParaRPr lang="en-US" sz="24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482076" y="3042945"/>
              <a:ext cx="1188814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A+</a:t>
              </a:r>
              <a:endParaRPr lang="en-US" sz="24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496448" y="3844039"/>
              <a:ext cx="1174441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OzHF</a:t>
              </a:r>
              <a:endParaRPr lang="en-US" sz="2400" b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22594" y="1168974"/>
            <a:ext cx="364316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Times New Roman" charset="0"/>
                <a:ea typeface="Times New Roman" charset="0"/>
                <a:cs typeface="Times New Roman" charset="0"/>
              </a:rPr>
              <a:t>OzHF</a:t>
            </a: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endParaRPr lang="en-US" sz="28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“A matter machine”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Modest financial investment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err="1" smtClean="0">
                <a:latin typeface="Times New Roman" charset="0"/>
                <a:ea typeface="Times New Roman" charset="0"/>
                <a:cs typeface="Times New Roman" charset="0"/>
              </a:rPr>
              <a:t>OzGrav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 future detector working group</a:t>
            </a:r>
          </a:p>
        </p:txBody>
      </p:sp>
    </p:spTree>
    <p:extLst>
      <p:ext uri="{BB962C8B-B14F-4D97-AF65-F5344CB8AC3E}">
        <p14:creationId xmlns:p14="http://schemas.microsoft.com/office/powerpoint/2010/main" val="26943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3E7F845-6CA6-A34F-ACE6-022F001828D4}"/>
              </a:ext>
            </a:extLst>
          </p:cNvPr>
          <p:cNvSpPr txBox="1"/>
          <p:nvPr/>
        </p:nvSpPr>
        <p:spPr>
          <a:xfrm>
            <a:off x="2254486" y="144094"/>
            <a:ext cx="754975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solidFill>
                  <a:srgbClr val="002060"/>
                </a:solidFill>
              </a:rPr>
              <a:t>Compact Binary Mergers in the First and Second</a:t>
            </a:r>
          </a:p>
          <a:p>
            <a:pPr algn="ctr"/>
            <a:r>
              <a:rPr lang="en-US" sz="2600" dirty="0">
                <a:solidFill>
                  <a:srgbClr val="002060"/>
                </a:solidFill>
              </a:rPr>
              <a:t>Observing Runs of Advanced LIGO and Advanced Virgo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6B5F7AD-6994-D945-A1F1-22C786319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08" y="1644477"/>
            <a:ext cx="5380872" cy="3026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80333F6-29BE-4448-8E9B-C6767B6FD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351" y="1331784"/>
            <a:ext cx="5380872" cy="36159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BAD99FE-AC4D-8847-A3FD-465558C1A24B}"/>
              </a:ext>
            </a:extLst>
          </p:cNvPr>
          <p:cNvSpPr txBox="1"/>
          <p:nvPr/>
        </p:nvSpPr>
        <p:spPr>
          <a:xfrm>
            <a:off x="663153" y="1206103"/>
            <a:ext cx="3547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LIGO Hanford, Washington State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491978D-C26F-7A45-97FC-E6C34E6545FB}"/>
              </a:ext>
            </a:extLst>
          </p:cNvPr>
          <p:cNvSpPr txBox="1"/>
          <p:nvPr/>
        </p:nvSpPr>
        <p:spPr>
          <a:xfrm>
            <a:off x="8613409" y="5010088"/>
            <a:ext cx="2893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LIGO Livingston, Louisiana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7C2CAA2-3D89-C34A-82B9-1421CAECFCB8}"/>
              </a:ext>
            </a:extLst>
          </p:cNvPr>
          <p:cNvSpPr txBox="1"/>
          <p:nvPr/>
        </p:nvSpPr>
        <p:spPr>
          <a:xfrm>
            <a:off x="555180" y="4914391"/>
            <a:ext cx="50615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O1</a:t>
            </a:r>
            <a:r>
              <a:rPr lang="en-US" sz="2000" dirty="0"/>
              <a:t>    12 September 2015  </a:t>
            </a:r>
            <a:r>
              <a:rPr lang="en-GB" sz="2000" dirty="0">
                <a:sym typeface="Symbol" pitchFamily="2" charset="2"/>
              </a:rPr>
              <a:t> </a:t>
            </a:r>
            <a:r>
              <a:rPr lang="en-GB" sz="2000" b="1" dirty="0">
                <a:solidFill>
                  <a:srgbClr val="002060"/>
                </a:solidFill>
                <a:sym typeface="Symbol" pitchFamily="2" charset="2"/>
              </a:rPr>
              <a:t></a:t>
            </a:r>
            <a:r>
              <a:rPr lang="en-AU" sz="2000" dirty="0">
                <a:sym typeface="Symbol" pitchFamily="2" charset="2"/>
              </a:rPr>
              <a:t>   </a:t>
            </a:r>
            <a:r>
              <a:rPr lang="en-US" sz="2000" dirty="0"/>
              <a:t>19 January 2016</a:t>
            </a:r>
          </a:p>
          <a:p>
            <a:endParaRPr lang="en-US" sz="2000" dirty="0"/>
          </a:p>
          <a:p>
            <a:r>
              <a:rPr lang="en-US" sz="2000" b="1" dirty="0"/>
              <a:t>O2</a:t>
            </a:r>
            <a:r>
              <a:rPr lang="en-US" sz="2000" dirty="0"/>
              <a:t>    30 November 2016   </a:t>
            </a:r>
            <a:r>
              <a:rPr lang="en-GB" sz="2000" b="1" dirty="0">
                <a:solidFill>
                  <a:srgbClr val="002060"/>
                </a:solidFill>
                <a:sym typeface="Symbol" pitchFamily="2" charset="2"/>
              </a:rPr>
              <a:t></a:t>
            </a:r>
            <a:r>
              <a:rPr lang="en-US" sz="2000" dirty="0"/>
              <a:t>   25 August 2017</a:t>
            </a:r>
          </a:p>
        </p:txBody>
      </p:sp>
    </p:spTree>
    <p:extLst>
      <p:ext uri="{BB962C8B-B14F-4D97-AF65-F5344CB8AC3E}">
        <p14:creationId xmlns:p14="http://schemas.microsoft.com/office/powerpoint/2010/main" val="145291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990A3A-5BC3-C646-9904-D991C88A0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048" y="323512"/>
            <a:ext cx="6457627" cy="387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E4DA2A3-D210-5941-89A3-1749992C254E}"/>
              </a:ext>
            </a:extLst>
          </p:cNvPr>
          <p:cNvSpPr txBox="1"/>
          <p:nvPr/>
        </p:nvSpPr>
        <p:spPr>
          <a:xfrm>
            <a:off x="9579935" y="1392864"/>
            <a:ext cx="16780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Virgo detector</a:t>
            </a:r>
          </a:p>
          <a:p>
            <a:r>
              <a:rPr lang="en-US" sz="2000" dirty="0"/>
              <a:t>Cascina, Italy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B5A9F93-211F-3147-8478-03F940974261}"/>
              </a:ext>
            </a:extLst>
          </p:cNvPr>
          <p:cNvSpPr txBox="1"/>
          <p:nvPr/>
        </p:nvSpPr>
        <p:spPr>
          <a:xfrm>
            <a:off x="808074" y="4657055"/>
            <a:ext cx="88920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Advanced Virgo detector joined O2 on 1 August 2017</a:t>
            </a:r>
          </a:p>
          <a:p>
            <a:endParaRPr lang="en-US" sz="2000" dirty="0"/>
          </a:p>
          <a:p>
            <a:r>
              <a:rPr lang="en-US" sz="2000" dirty="0"/>
              <a:t>This enabled the first three-detector observations of gravitational waves for 25 days</a:t>
            </a:r>
          </a:p>
        </p:txBody>
      </p:sp>
    </p:spTree>
    <p:extLst>
      <p:ext uri="{BB962C8B-B14F-4D97-AF65-F5344CB8AC3E}">
        <p14:creationId xmlns:p14="http://schemas.microsoft.com/office/powerpoint/2010/main" val="139297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wo Black Holes Merge into One.mp4" descr="Two Black Holes Merge into One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2510" y="1840373"/>
            <a:ext cx="4884516" cy="2979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9144" y="2746197"/>
            <a:ext cx="3024406" cy="302440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34768" y="156613"/>
            <a:ext cx="65934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> one-page </a:t>
            </a:r>
          </a:p>
          <a:p>
            <a:pPr algn="ctr"/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>gravitational-wave primer</a:t>
            </a:r>
            <a:endParaRPr lang="en-US" sz="4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031" y="2823239"/>
            <a:ext cx="4749903" cy="31666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031" y="2823239"/>
            <a:ext cx="4749903" cy="316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0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60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E3A4C17-8968-E743-A679-F90154EEEE92}"/>
              </a:ext>
            </a:extLst>
          </p:cNvPr>
          <p:cNvSpPr txBox="1"/>
          <p:nvPr/>
        </p:nvSpPr>
        <p:spPr>
          <a:xfrm>
            <a:off x="797169" y="3634155"/>
            <a:ext cx="43838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Sensitive distance to binary neutron star</a:t>
            </a:r>
          </a:p>
          <a:p>
            <a:pPr algn="ctr"/>
            <a:r>
              <a:rPr lang="en-US" sz="2000" dirty="0"/>
              <a:t>mergers for each detector during O2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A96E6DA-834F-D548-98C3-5AD2FE52A042}"/>
              </a:ext>
            </a:extLst>
          </p:cNvPr>
          <p:cNvSpPr txBox="1"/>
          <p:nvPr/>
        </p:nvSpPr>
        <p:spPr>
          <a:xfrm>
            <a:off x="6717329" y="3763109"/>
            <a:ext cx="4579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Total strain noise for each of the detectors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EC857C6-985C-214F-B0EB-C9A0B4256B77}"/>
              </a:ext>
            </a:extLst>
          </p:cNvPr>
          <p:cNvSpPr txBox="1"/>
          <p:nvPr/>
        </p:nvSpPr>
        <p:spPr>
          <a:xfrm>
            <a:off x="797169" y="4372710"/>
            <a:ext cx="10586168" cy="1429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Planned break at week 3 to accommodate the 2016 end-of-year holidays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Planned break starting week 23 to make improvements to the sensitivity of the detectors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Impact of a 5.8 magnitude earthquake in Montana on LIGO Hanford sensitivity is evident at week 31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8030E54-ED7E-8445-A224-2D1459C88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722" y="-5203"/>
            <a:ext cx="5766701" cy="3556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A642E32-5904-D946-9A78-821304BA9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99" y="71154"/>
            <a:ext cx="5526247" cy="340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5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08D0CF9-9FB8-DE43-A12F-B84E4F448024}"/>
              </a:ext>
            </a:extLst>
          </p:cNvPr>
          <p:cNvSpPr txBox="1"/>
          <p:nvPr/>
        </p:nvSpPr>
        <p:spPr>
          <a:xfrm>
            <a:off x="3442444" y="233557"/>
            <a:ext cx="51539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</a:rPr>
              <a:t>Compact Binary Coalescences (CBCs)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E6874B0-58EA-6741-A968-0FB7CAE47F75}"/>
              </a:ext>
            </a:extLst>
          </p:cNvPr>
          <p:cNvSpPr txBox="1"/>
          <p:nvPr/>
        </p:nvSpPr>
        <p:spPr>
          <a:xfrm>
            <a:off x="925167" y="1065003"/>
            <a:ext cx="10397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black hole – black hole		black hole – neutron star		neutron star – neutron star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627F024-9D56-B146-B22C-27FAF5BA1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741" y="1727458"/>
            <a:ext cx="4465103" cy="37488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A63E5AD-0B18-D04E-925B-BDD8468816A8}"/>
              </a:ext>
            </a:extLst>
          </p:cNvPr>
          <p:cNvSpPr txBox="1"/>
          <p:nvPr/>
        </p:nvSpPr>
        <p:spPr>
          <a:xfrm>
            <a:off x="1764913" y="5607753"/>
            <a:ext cx="2741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binary black hole system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7A2A693-57E1-2A47-98BB-F31FBDC31E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586" y="1728055"/>
            <a:ext cx="5620973" cy="37473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63D5C3B-7D3E-5142-AE51-3F22084BC8A1}"/>
              </a:ext>
            </a:extLst>
          </p:cNvPr>
          <p:cNvSpPr txBox="1"/>
          <p:nvPr/>
        </p:nvSpPr>
        <p:spPr>
          <a:xfrm>
            <a:off x="7214832" y="5597914"/>
            <a:ext cx="2974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binary neutron star system</a:t>
            </a:r>
          </a:p>
        </p:txBody>
      </p:sp>
    </p:spTree>
    <p:extLst>
      <p:ext uri="{BB962C8B-B14F-4D97-AF65-F5344CB8AC3E}">
        <p14:creationId xmlns:p14="http://schemas.microsoft.com/office/powerpoint/2010/main" val="29476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2D482CF-C6B6-C34F-BD56-548548A17B7A}"/>
              </a:ext>
            </a:extLst>
          </p:cNvPr>
          <p:cNvSpPr txBox="1"/>
          <p:nvPr/>
        </p:nvSpPr>
        <p:spPr>
          <a:xfrm>
            <a:off x="2592598" y="311974"/>
            <a:ext cx="68075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network of three ground-based interferometric detectors is</a:t>
            </a:r>
          </a:p>
          <a:p>
            <a:r>
              <a:rPr lang="en-US" sz="2000" dirty="0"/>
              <a:t>sensitive to gravitational waves from the </a:t>
            </a:r>
            <a:r>
              <a:rPr lang="en-US" sz="2000" dirty="0" err="1"/>
              <a:t>inspiral</a:t>
            </a:r>
            <a:r>
              <a:rPr lang="en-US" sz="2000" dirty="0"/>
              <a:t>, merger and</a:t>
            </a:r>
          </a:p>
          <a:p>
            <a:r>
              <a:rPr lang="en-US" sz="2000" dirty="0"/>
              <a:t>ringdown of compact binary coalescences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60BA983-DFA4-0B49-9177-568DEAEC8FBB}"/>
              </a:ext>
            </a:extLst>
          </p:cNvPr>
          <p:cNvSpPr txBox="1"/>
          <p:nvPr/>
        </p:nvSpPr>
        <p:spPr>
          <a:xfrm>
            <a:off x="215147" y="1645919"/>
            <a:ext cx="5451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Frequency range from about 20 Hz up to a few kHz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213DF8C-EB62-9D43-9914-967567531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382" y="2347242"/>
            <a:ext cx="6096000" cy="284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3006844-3BD0-F842-A90F-99BE42140A99}"/>
              </a:ext>
            </a:extLst>
          </p:cNvPr>
          <p:cNvSpPr txBox="1"/>
          <p:nvPr/>
        </p:nvSpPr>
        <p:spPr>
          <a:xfrm>
            <a:off x="236662" y="2796981"/>
            <a:ext cx="55140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During O2 the individual LIGO detectors had duty</a:t>
            </a:r>
          </a:p>
          <a:p>
            <a:r>
              <a:rPr lang="en-US" sz="2000" dirty="0"/>
              <a:t>factors of </a:t>
            </a:r>
            <a:r>
              <a:rPr lang="en-AU" dirty="0">
                <a:sym typeface="Symbol" pitchFamily="2" charset="2"/>
              </a:rPr>
              <a:t></a:t>
            </a:r>
            <a:r>
              <a:rPr lang="en-AU" sz="2000" dirty="0"/>
              <a:t> 60% with a LIGO network duty factor of</a:t>
            </a:r>
          </a:p>
          <a:p>
            <a:r>
              <a:rPr lang="en-AU" dirty="0">
                <a:sym typeface="Symbol" pitchFamily="2" charset="2"/>
              </a:rPr>
              <a:t></a:t>
            </a:r>
            <a:r>
              <a:rPr lang="en-AU" sz="2000" dirty="0"/>
              <a:t> 45% resulting in 118 days of data suitable for</a:t>
            </a:r>
          </a:p>
          <a:p>
            <a:r>
              <a:rPr lang="en-AU" sz="2000" dirty="0"/>
              <a:t>coincident analysis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F0F653E-BE6A-F24D-9C7E-B01B7D9EFB2B}"/>
              </a:ext>
            </a:extLst>
          </p:cNvPr>
          <p:cNvSpPr txBox="1"/>
          <p:nvPr/>
        </p:nvSpPr>
        <p:spPr>
          <a:xfrm>
            <a:off x="236665" y="4679569"/>
            <a:ext cx="52129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Of this data 15 days were collected in coincident</a:t>
            </a:r>
          </a:p>
          <a:p>
            <a:r>
              <a:rPr lang="en-US" sz="2000" dirty="0"/>
              <a:t>operation with Virgo, which after joining O2</a:t>
            </a:r>
          </a:p>
          <a:p>
            <a:r>
              <a:rPr lang="en-US" sz="2000" dirty="0"/>
              <a:t>operated with a duty factor of </a:t>
            </a:r>
            <a:r>
              <a:rPr lang="en-AU" sz="2000" dirty="0">
                <a:sym typeface="Symbol" pitchFamily="2" charset="2"/>
              </a:rPr>
              <a:t> 80%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951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12444761" y="6419835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0A6A0AC-2CFD-E340-AAA0-593D71AAF56C}"/>
              </a:ext>
            </a:extLst>
          </p:cNvPr>
          <p:cNvSpPr txBox="1"/>
          <p:nvPr/>
        </p:nvSpPr>
        <p:spPr>
          <a:xfrm>
            <a:off x="4775281" y="275216"/>
            <a:ext cx="2509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NEW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995C530-8E9E-2B4A-8885-81C027221DA0}"/>
              </a:ext>
            </a:extLst>
          </p:cNvPr>
          <p:cNvSpPr txBox="1"/>
          <p:nvPr/>
        </p:nvSpPr>
        <p:spPr>
          <a:xfrm>
            <a:off x="340242" y="1053179"/>
            <a:ext cx="9805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All searches have undergone further improvements since O1</a:t>
            </a:r>
          </a:p>
          <a:p>
            <a:r>
              <a:rPr lang="en-US" sz="2000" dirty="0"/>
              <a:t>We used two different matched filter searches, </a:t>
            </a:r>
            <a:r>
              <a:rPr lang="en-US" sz="2000" dirty="0" err="1"/>
              <a:t>PyCBC</a:t>
            </a:r>
            <a:r>
              <a:rPr lang="en-US" sz="2000" dirty="0"/>
              <a:t> and </a:t>
            </a:r>
            <a:r>
              <a:rPr lang="en-US" sz="2000" dirty="0" err="1"/>
              <a:t>GstLAL</a:t>
            </a:r>
            <a:r>
              <a:rPr lang="en-US" sz="2000" dirty="0"/>
              <a:t>, and the burst search </a:t>
            </a:r>
            <a:r>
              <a:rPr lang="en-US" sz="2000" dirty="0" err="1"/>
              <a:t>cWB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E784CAE-50BA-EB47-A595-9F1A974F7A4E}"/>
              </a:ext>
            </a:extLst>
          </p:cNvPr>
          <p:cNvSpPr txBox="1"/>
          <p:nvPr/>
        </p:nvSpPr>
        <p:spPr>
          <a:xfrm>
            <a:off x="333490" y="1919050"/>
            <a:ext cx="109557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two matched filter searches assume sources that can be modelled by general relativity</a:t>
            </a:r>
          </a:p>
          <a:p>
            <a:r>
              <a:rPr lang="en-US" b="1" dirty="0">
                <a:sym typeface="Symbol" pitchFamily="2" charset="2"/>
              </a:rPr>
              <a:t></a:t>
            </a:r>
            <a:r>
              <a:rPr lang="en-AU" sz="2000" dirty="0"/>
              <a:t>  </a:t>
            </a:r>
            <a:r>
              <a:rPr lang="en-US" sz="2000" dirty="0"/>
              <a:t>quasi-circular binaries with spin angular momenta (anti-)aligned with their orbital angular momenta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C6511C-993D-B247-A7C0-5F63513DD350}"/>
              </a:ext>
            </a:extLst>
          </p:cNvPr>
          <p:cNvSpPr txBox="1"/>
          <p:nvPr/>
        </p:nvSpPr>
        <p:spPr>
          <a:xfrm>
            <a:off x="334083" y="2790738"/>
            <a:ext cx="99888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 err="1"/>
              <a:t>cWB</a:t>
            </a:r>
            <a:r>
              <a:rPr lang="en-US" sz="2000" dirty="0"/>
              <a:t> search relies on no specific physical models of the source waveform</a:t>
            </a:r>
          </a:p>
          <a:p>
            <a:r>
              <a:rPr lang="en-US" sz="2000" b="1" dirty="0">
                <a:sym typeface="Symbol" pitchFamily="2" charset="2"/>
              </a:rPr>
              <a:t></a:t>
            </a:r>
            <a:r>
              <a:rPr lang="en-US" sz="2000" dirty="0">
                <a:sym typeface="Symbol" pitchFamily="2" charset="2"/>
              </a:rPr>
              <a:t>  the</a:t>
            </a:r>
            <a:r>
              <a:rPr lang="en-US" sz="2000" b="1" dirty="0">
                <a:sym typeface="Symbol" pitchFamily="2" charset="2"/>
              </a:rPr>
              <a:t> </a:t>
            </a:r>
            <a:r>
              <a:rPr lang="en-US" sz="2000" dirty="0">
                <a:sym typeface="Symbol" pitchFamily="2" charset="2"/>
              </a:rPr>
              <a:t>only restriction imposed is that signals should be “chirping” in the time-frequency plane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8AE409F-189E-3A46-890B-8889115CD712}"/>
              </a:ext>
            </a:extLst>
          </p:cNvPr>
          <p:cNvSpPr txBox="1"/>
          <p:nvPr/>
        </p:nvSpPr>
        <p:spPr>
          <a:xfrm>
            <a:off x="325820" y="3665961"/>
            <a:ext cx="11496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For the </a:t>
            </a:r>
            <a:r>
              <a:rPr lang="en-US" sz="2000" dirty="0" err="1"/>
              <a:t>PyCBC</a:t>
            </a:r>
            <a:r>
              <a:rPr lang="en-US" sz="2000" dirty="0"/>
              <a:t> analysis the template bank covered binary systems with total mass from 2 to 500 solar masses</a:t>
            </a:r>
          </a:p>
          <a:p>
            <a:r>
              <a:rPr lang="en-US" sz="2000" dirty="0"/>
              <a:t>For the </a:t>
            </a:r>
            <a:r>
              <a:rPr lang="en-US" sz="2000" dirty="0" err="1"/>
              <a:t>GstLAL</a:t>
            </a:r>
            <a:r>
              <a:rPr lang="en-US" sz="2000" dirty="0"/>
              <a:t> analysis the template bank covered binary systems with total mass from 2 to 400 solar masses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C7FFD11-9F32-8E45-9D52-A3F49B71BE4A}"/>
              </a:ext>
            </a:extLst>
          </p:cNvPr>
          <p:cNvSpPr txBox="1"/>
          <p:nvPr/>
        </p:nvSpPr>
        <p:spPr>
          <a:xfrm>
            <a:off x="325120" y="4536175"/>
            <a:ext cx="111243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Components of the binary with a mass less than 2 solar masses were assumed to be neutron stars with a</a:t>
            </a:r>
          </a:p>
          <a:p>
            <a:r>
              <a:rPr lang="en-US" sz="2000" dirty="0"/>
              <a:t>maximum spin magnitude of 0.05 </a:t>
            </a:r>
            <a:r>
              <a:rPr lang="en-US" sz="2000" b="1" dirty="0">
                <a:sym typeface="Symbol" pitchFamily="2" charset="2"/>
              </a:rPr>
              <a:t> </a:t>
            </a:r>
            <a:r>
              <a:rPr lang="en-US" sz="2000" dirty="0">
                <a:sym typeface="Symbol" pitchFamily="2" charset="2"/>
              </a:rPr>
              <a:t>for black holes the maximum magnitude was 0.998 (0.999 for </a:t>
            </a:r>
            <a:r>
              <a:rPr lang="en-US" sz="2000" dirty="0" err="1">
                <a:sym typeface="Symbol" pitchFamily="2" charset="2"/>
              </a:rPr>
              <a:t>GstLAL</a:t>
            </a:r>
            <a:r>
              <a:rPr lang="en-US" sz="2000" dirty="0">
                <a:sym typeface="Symbol" pitchFamily="2" charset="2"/>
              </a:rPr>
              <a:t>)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7A42FD4-6688-0C44-BF7B-68D537B5AEEF}"/>
              </a:ext>
            </a:extLst>
          </p:cNvPr>
          <p:cNvSpPr txBox="1"/>
          <p:nvPr/>
        </p:nvSpPr>
        <p:spPr>
          <a:xfrm>
            <a:off x="320486" y="5413304"/>
            <a:ext cx="8098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We used a threshold on the estimated FAR of 1 per 30 days (∼12.2 per year)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8174E0-9D3F-E240-A48D-E8BA7AB7B993}"/>
              </a:ext>
            </a:extLst>
          </p:cNvPr>
          <p:cNvSpPr txBox="1"/>
          <p:nvPr/>
        </p:nvSpPr>
        <p:spPr>
          <a:xfrm>
            <a:off x="312235" y="5965891"/>
            <a:ext cx="98011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Excluded any event that did not have a FAR less than this threshold in at least one of the two</a:t>
            </a:r>
          </a:p>
          <a:p>
            <a:r>
              <a:rPr lang="en-AU" sz="2000" dirty="0"/>
              <a:t>matched-filter analyses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0623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FE4318DA-2528-384F-9BF3-882EDCEC29A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4174" y="628226"/>
          <a:ext cx="9950824" cy="5091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853">
                  <a:extLst>
                    <a:ext uri="{9D8B030D-6E8A-4147-A177-3AD203B41FA5}">
                      <a16:colId xmlns="" xmlns:a16="http://schemas.microsoft.com/office/drawing/2014/main" val="3861061081"/>
                    </a:ext>
                  </a:extLst>
                </a:gridCol>
                <a:gridCol w="1243853">
                  <a:extLst>
                    <a:ext uri="{9D8B030D-6E8A-4147-A177-3AD203B41FA5}">
                      <a16:colId xmlns="" xmlns:a16="http://schemas.microsoft.com/office/drawing/2014/main" val="3921268598"/>
                    </a:ext>
                  </a:extLst>
                </a:gridCol>
                <a:gridCol w="1243853">
                  <a:extLst>
                    <a:ext uri="{9D8B030D-6E8A-4147-A177-3AD203B41FA5}">
                      <a16:colId xmlns="" xmlns:a16="http://schemas.microsoft.com/office/drawing/2014/main" val="3633931537"/>
                    </a:ext>
                  </a:extLst>
                </a:gridCol>
                <a:gridCol w="1243853">
                  <a:extLst>
                    <a:ext uri="{9D8B030D-6E8A-4147-A177-3AD203B41FA5}">
                      <a16:colId xmlns="" xmlns:a16="http://schemas.microsoft.com/office/drawing/2014/main" val="2381906803"/>
                    </a:ext>
                  </a:extLst>
                </a:gridCol>
                <a:gridCol w="1243853">
                  <a:extLst>
                    <a:ext uri="{9D8B030D-6E8A-4147-A177-3AD203B41FA5}">
                      <a16:colId xmlns="" xmlns:a16="http://schemas.microsoft.com/office/drawing/2014/main" val="3960700179"/>
                    </a:ext>
                  </a:extLst>
                </a:gridCol>
                <a:gridCol w="1440180">
                  <a:extLst>
                    <a:ext uri="{9D8B030D-6E8A-4147-A177-3AD203B41FA5}">
                      <a16:colId xmlns="" xmlns:a16="http://schemas.microsoft.com/office/drawing/2014/main" val="1935220254"/>
                    </a:ext>
                  </a:extLst>
                </a:gridCol>
                <a:gridCol w="1047526">
                  <a:extLst>
                    <a:ext uri="{9D8B030D-6E8A-4147-A177-3AD203B41FA5}">
                      <a16:colId xmlns="" xmlns:a16="http://schemas.microsoft.com/office/drawing/2014/main" val="3859079611"/>
                    </a:ext>
                  </a:extLst>
                </a:gridCol>
                <a:gridCol w="1243853">
                  <a:extLst>
                    <a:ext uri="{9D8B030D-6E8A-4147-A177-3AD203B41FA5}">
                      <a16:colId xmlns="" xmlns:a16="http://schemas.microsoft.com/office/drawing/2014/main" val="1148269612"/>
                    </a:ext>
                  </a:extLst>
                </a:gridCol>
              </a:tblGrid>
              <a:tr h="4242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m</a:t>
                      </a:r>
                      <a:r>
                        <a:rPr lang="en-US" baseline="-25000" dirty="0"/>
                        <a:t>1</a:t>
                      </a:r>
                      <a:r>
                        <a:rPr lang="en-US" baseline="0" dirty="0"/>
                        <a:t>/M</a:t>
                      </a:r>
                      <a:r>
                        <a:rPr lang="en-US" baseline="-25000" dirty="0"/>
                        <a:t>☉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m</a:t>
                      </a:r>
                      <a:r>
                        <a:rPr lang="en-US" baseline="-25000" dirty="0"/>
                        <a:t>2</a:t>
                      </a:r>
                      <a:r>
                        <a:rPr lang="en-US" baseline="0" dirty="0"/>
                        <a:t>/M</a:t>
                      </a:r>
                      <a:r>
                        <a:rPr lang="en-US" baseline="-25000" dirty="0"/>
                        <a:t>☉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kern="1200" dirty="0">
                          <a:effectLst/>
                        </a:rPr>
                        <a:t>χ</a:t>
                      </a:r>
                      <a:r>
                        <a:rPr lang="en-AU" sz="1800" kern="1200" baseline="-25000" dirty="0">
                          <a:effectLst/>
                        </a:rPr>
                        <a:t>eff</a:t>
                      </a:r>
                      <a:r>
                        <a:rPr lang="en-AU" sz="1800" kern="1200" dirty="0">
                          <a:effectLst/>
                        </a:rPr>
                        <a:t> 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/>
                        <a:t>M</a:t>
                      </a:r>
                      <a:r>
                        <a:rPr lang="en-US" baseline="-25000" dirty="0" err="1"/>
                        <a:t>f</a:t>
                      </a:r>
                      <a:r>
                        <a:rPr lang="en-US" baseline="0" dirty="0"/>
                        <a:t>/M</a:t>
                      </a:r>
                      <a:r>
                        <a:rPr lang="en-US" baseline="-25000" dirty="0"/>
                        <a:t>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 err="1">
                          <a:effectLst/>
                        </a:rPr>
                        <a:t>E</a:t>
                      </a:r>
                      <a:r>
                        <a:rPr lang="en-AU" sz="1800" kern="1200" baseline="-25000" dirty="0" err="1">
                          <a:effectLst/>
                        </a:rPr>
                        <a:t>rad</a:t>
                      </a:r>
                      <a:r>
                        <a:rPr lang="en-AU" sz="1800" kern="1200" dirty="0">
                          <a:effectLst/>
                        </a:rPr>
                        <a:t> /(M</a:t>
                      </a:r>
                      <a:r>
                        <a:rPr lang="en-US" baseline="-25000" dirty="0"/>
                        <a:t>☉</a:t>
                      </a:r>
                      <a:r>
                        <a:rPr lang="en-US" baseline="0" dirty="0"/>
                        <a:t>c</a:t>
                      </a:r>
                      <a:r>
                        <a:rPr lang="en-US" baseline="30000" dirty="0"/>
                        <a:t>2</a:t>
                      </a:r>
                      <a:r>
                        <a:rPr lang="en-AU" sz="1800" kern="1200" dirty="0">
                          <a:effectLst/>
                        </a:rPr>
                        <a:t>) 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 err="1">
                          <a:effectLst/>
                        </a:rPr>
                        <a:t>d</a:t>
                      </a:r>
                      <a:r>
                        <a:rPr lang="en-AU" sz="1800" kern="1200" baseline="-25000" dirty="0" err="1">
                          <a:effectLst/>
                        </a:rPr>
                        <a:t>L</a:t>
                      </a:r>
                      <a:r>
                        <a:rPr lang="en-AU" sz="1800" kern="1200" dirty="0">
                          <a:effectLst/>
                        </a:rPr>
                        <a:t> /</a:t>
                      </a:r>
                      <a:r>
                        <a:rPr lang="en-AU" sz="1800" kern="1200" dirty="0" err="1">
                          <a:effectLst/>
                        </a:rPr>
                        <a:t>Mpc</a:t>
                      </a:r>
                      <a:r>
                        <a:rPr lang="en-AU" sz="1800" kern="1200" dirty="0">
                          <a:effectLst/>
                        </a:rPr>
                        <a:t> 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kern="1200" dirty="0">
                          <a:effectLst/>
                        </a:rPr>
                        <a:t>∆Ω/</a:t>
                      </a:r>
                      <a:r>
                        <a:rPr lang="en-AU" sz="1800" kern="1200" dirty="0">
                          <a:effectLst/>
                        </a:rPr>
                        <a:t>deg</a:t>
                      </a:r>
                      <a:r>
                        <a:rPr lang="en-AU" sz="1800" kern="1200" baseline="30000" dirty="0">
                          <a:effectLst/>
                        </a:rPr>
                        <a:t>2</a:t>
                      </a:r>
                      <a:r>
                        <a:rPr lang="en-AU" sz="1800" kern="1200" dirty="0">
                          <a:effectLst/>
                        </a:rPr>
                        <a:t> 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3603031"/>
                  </a:ext>
                </a:extLst>
              </a:tr>
              <a:tr h="424291">
                <a:tc>
                  <a:txBody>
                    <a:bodyPr/>
                    <a:lstStyle/>
                    <a:p>
                      <a:r>
                        <a:rPr lang="en-US" dirty="0"/>
                        <a:t>GW150914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35.6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30.6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 -0.01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63.1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3.1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430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179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35956805"/>
                  </a:ext>
                </a:extLst>
              </a:tr>
              <a:tr h="4242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GW151012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23.3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13.6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0.04 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kern="1200" dirty="0">
                          <a:effectLst/>
                        </a:rPr>
                        <a:t>35.7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1.5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1060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1555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68037871"/>
                  </a:ext>
                </a:extLst>
              </a:tr>
              <a:tr h="4242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GW151226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13.7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7.7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0.18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20.5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1.0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440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1033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7468298"/>
                  </a:ext>
                </a:extLst>
              </a:tr>
              <a:tr h="4242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GW170104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31.0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20.1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−0.04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49.1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2.2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960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924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113189"/>
                  </a:ext>
                </a:extLst>
              </a:tr>
              <a:tr h="4242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GW170608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10.9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7.6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0.03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17.8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0.9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320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396 </a:t>
                      </a:r>
                      <a:endParaRPr lang="en-A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56136489"/>
                  </a:ext>
                </a:extLst>
              </a:tr>
              <a:tr h="4242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solidFill>
                            <a:schemeClr val="tx1"/>
                          </a:solidFill>
                          <a:effectLst/>
                        </a:rPr>
                        <a:t>GW170729 </a:t>
                      </a:r>
                      <a:endParaRPr lang="en-A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solidFill>
                            <a:schemeClr val="tx1"/>
                          </a:solidFill>
                          <a:effectLst/>
                        </a:rPr>
                        <a:t>50.6 </a:t>
                      </a:r>
                      <a:endParaRPr lang="en-A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solidFill>
                            <a:schemeClr val="tx1"/>
                          </a:solidFill>
                          <a:effectLst/>
                        </a:rPr>
                        <a:t>34.3 </a:t>
                      </a:r>
                      <a:endParaRPr lang="en-A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solidFill>
                            <a:schemeClr val="tx1"/>
                          </a:solidFill>
                          <a:effectLst/>
                        </a:rPr>
                        <a:t>0.36 </a:t>
                      </a:r>
                      <a:endParaRPr lang="en-A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solidFill>
                            <a:schemeClr val="tx1"/>
                          </a:solidFill>
                          <a:effectLst/>
                        </a:rPr>
                        <a:t>80.3 </a:t>
                      </a:r>
                      <a:endParaRPr lang="en-A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solidFill>
                            <a:schemeClr val="tx1"/>
                          </a:solidFill>
                          <a:effectLst/>
                        </a:rPr>
                        <a:t>4.8 </a:t>
                      </a:r>
                      <a:endParaRPr lang="en-A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solidFill>
                            <a:schemeClr val="tx1"/>
                          </a:solidFill>
                          <a:effectLst/>
                        </a:rPr>
                        <a:t>2750 </a:t>
                      </a:r>
                      <a:endParaRPr lang="en-A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solidFill>
                            <a:schemeClr val="tx1"/>
                          </a:solidFill>
                          <a:effectLst/>
                        </a:rPr>
                        <a:t>1033 </a:t>
                      </a:r>
                      <a:endParaRPr lang="en-A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3590109"/>
                  </a:ext>
                </a:extLst>
              </a:tr>
              <a:tr h="4242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GW170809 </a:t>
                      </a:r>
                      <a:endParaRPr lang="en-A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35.2 </a:t>
                      </a:r>
                      <a:endParaRPr lang="en-A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23.8 </a:t>
                      </a:r>
                      <a:endParaRPr lang="en-A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0.07 </a:t>
                      </a:r>
                      <a:endParaRPr lang="en-A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56.4 </a:t>
                      </a:r>
                      <a:endParaRPr lang="en-A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2.7 </a:t>
                      </a:r>
                      <a:endParaRPr lang="en-A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990 </a:t>
                      </a:r>
                      <a:endParaRPr lang="en-A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340 </a:t>
                      </a:r>
                      <a:endParaRPr lang="en-A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98326446"/>
                  </a:ext>
                </a:extLst>
              </a:tr>
              <a:tr h="4242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GW170814 </a:t>
                      </a:r>
                      <a:endParaRPr lang="en-A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30.7 </a:t>
                      </a:r>
                      <a:endParaRPr lang="en-A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25.3 </a:t>
                      </a:r>
                      <a:endParaRPr lang="en-A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0.07 </a:t>
                      </a:r>
                      <a:endParaRPr lang="en-A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53.4 </a:t>
                      </a:r>
                      <a:endParaRPr lang="en-A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2.7 </a:t>
                      </a:r>
                      <a:endParaRPr lang="en-A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580 </a:t>
                      </a:r>
                      <a:endParaRPr lang="en-A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87 </a:t>
                      </a:r>
                      <a:endParaRPr lang="en-A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37721141"/>
                  </a:ext>
                </a:extLst>
              </a:tr>
              <a:tr h="4242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GW170817 </a:t>
                      </a:r>
                      <a:endParaRPr lang="en-AU" dirty="0"/>
                    </a:p>
                  </a:txBody>
                  <a:tcPr>
                    <a:solidFill>
                      <a:srgbClr val="FFA0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1.46 </a:t>
                      </a:r>
                      <a:endParaRPr lang="en-AU" dirty="0"/>
                    </a:p>
                  </a:txBody>
                  <a:tcPr>
                    <a:solidFill>
                      <a:srgbClr val="FFA0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1.27 </a:t>
                      </a:r>
                      <a:endParaRPr lang="en-AU" dirty="0"/>
                    </a:p>
                  </a:txBody>
                  <a:tcPr>
                    <a:solidFill>
                      <a:srgbClr val="FFA0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0.00 </a:t>
                      </a:r>
                      <a:endParaRPr lang="en-AU" dirty="0"/>
                    </a:p>
                  </a:txBody>
                  <a:tcPr>
                    <a:solidFill>
                      <a:srgbClr val="FFA0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≤ 2.8 </a:t>
                      </a:r>
                      <a:endParaRPr lang="en-AU" dirty="0"/>
                    </a:p>
                  </a:txBody>
                  <a:tcPr>
                    <a:solidFill>
                      <a:srgbClr val="FFA0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≥ 0.04 </a:t>
                      </a:r>
                      <a:endParaRPr lang="en-AU" dirty="0"/>
                    </a:p>
                  </a:txBody>
                  <a:tcPr>
                    <a:solidFill>
                      <a:srgbClr val="FFA0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40 </a:t>
                      </a:r>
                      <a:endParaRPr lang="en-AU" dirty="0"/>
                    </a:p>
                  </a:txBody>
                  <a:tcPr>
                    <a:solidFill>
                      <a:srgbClr val="FFA0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16 </a:t>
                      </a:r>
                      <a:endParaRPr lang="en-AU" dirty="0"/>
                    </a:p>
                  </a:txBody>
                  <a:tcPr>
                    <a:solidFill>
                      <a:srgbClr val="FFA0A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0937871"/>
                  </a:ext>
                </a:extLst>
              </a:tr>
              <a:tr h="4242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GW170818 </a:t>
                      </a:r>
                      <a:endParaRPr lang="en-A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35.5 </a:t>
                      </a:r>
                      <a:endParaRPr lang="en-A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26.8 </a:t>
                      </a:r>
                      <a:endParaRPr lang="en-A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kern="1200" dirty="0">
                          <a:effectLst/>
                        </a:rPr>
                        <a:t>−</a:t>
                      </a:r>
                      <a:r>
                        <a:rPr lang="en-US" dirty="0"/>
                        <a:t>0.09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59.8 </a:t>
                      </a:r>
                      <a:endParaRPr lang="en-A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2.7 </a:t>
                      </a:r>
                      <a:endParaRPr lang="en-A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1020 </a:t>
                      </a:r>
                      <a:endParaRPr lang="en-A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39 </a:t>
                      </a:r>
                      <a:endParaRPr lang="en-A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3977856"/>
                  </a:ext>
                </a:extLst>
              </a:tr>
              <a:tr h="4242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GW170823 </a:t>
                      </a:r>
                      <a:endParaRPr lang="en-A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39.6 </a:t>
                      </a:r>
                      <a:endParaRPr lang="en-A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29.4 </a:t>
                      </a:r>
                      <a:endParaRPr lang="en-A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0.08 </a:t>
                      </a:r>
                      <a:endParaRPr lang="en-A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65.6 </a:t>
                      </a:r>
                      <a:endParaRPr lang="en-A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3.3 </a:t>
                      </a:r>
                      <a:endParaRPr lang="en-A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1850 </a:t>
                      </a:r>
                      <a:endParaRPr lang="en-A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effectLst/>
                        </a:rPr>
                        <a:t>1651 </a:t>
                      </a:r>
                      <a:endParaRPr lang="en-AU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4429969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A74F957-6A39-7647-9B28-10C491B58B4C}"/>
              </a:ext>
            </a:extLst>
          </p:cNvPr>
          <p:cNvSpPr txBox="1"/>
          <p:nvPr/>
        </p:nvSpPr>
        <p:spPr>
          <a:xfrm>
            <a:off x="3796977" y="110976"/>
            <a:ext cx="465165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CATALOGUE OF EVENTS FOR O1 AND O2</a:t>
            </a:r>
          </a:p>
        </p:txBody>
      </p:sp>
    </p:spTree>
    <p:extLst>
      <p:ext uri="{BB962C8B-B14F-4D97-AF65-F5344CB8AC3E}">
        <p14:creationId xmlns:p14="http://schemas.microsoft.com/office/powerpoint/2010/main" val="71805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9C6CA7B-4317-6246-95B2-A53A78E45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5639" y="283890"/>
            <a:ext cx="9339072" cy="5247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280D772-D9E8-F340-A3D2-D59ADFB7CCF3}"/>
              </a:ext>
            </a:extLst>
          </p:cNvPr>
          <p:cNvSpPr txBox="1"/>
          <p:nvPr/>
        </p:nvSpPr>
        <p:spPr>
          <a:xfrm>
            <a:off x="8867553" y="1722474"/>
            <a:ext cx="24323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Our four calling</a:t>
            </a:r>
          </a:p>
          <a:p>
            <a:r>
              <a:rPr lang="en-US" sz="2400" dirty="0"/>
              <a:t>birds of Christmas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09E7F93-2AC2-BB43-AE51-D5A5D3263F16}"/>
              </a:ext>
            </a:extLst>
          </p:cNvPr>
          <p:cNvSpPr txBox="1"/>
          <p:nvPr/>
        </p:nvSpPr>
        <p:spPr>
          <a:xfrm>
            <a:off x="8888819" y="3464062"/>
            <a:ext cx="29141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LIGO – Virgo</a:t>
            </a:r>
          </a:p>
          <a:p>
            <a:r>
              <a:rPr lang="en-US" sz="2400" dirty="0"/>
              <a:t>Advent calendar 2018</a:t>
            </a:r>
          </a:p>
        </p:txBody>
      </p:sp>
    </p:spTree>
    <p:extLst>
      <p:ext uri="{BB962C8B-B14F-4D97-AF65-F5344CB8AC3E}">
        <p14:creationId xmlns:p14="http://schemas.microsoft.com/office/powerpoint/2010/main" val="143228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1D8F9F-2282-E04E-BAF8-DB35922AE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013" y="-76306"/>
            <a:ext cx="12292013" cy="70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85ED3F0-DA2A-4543-98E6-B2ADC8583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847" y="0"/>
            <a:ext cx="9946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7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2606" y="5883012"/>
            <a:ext cx="3589394" cy="878261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0918"/>
            <a:ext cx="12192000" cy="36755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40306" y="4476447"/>
            <a:ext cx="69607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“Rates &amp; Population” paper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Structure in the black-hole mass spectrum</a:t>
            </a:r>
          </a:p>
          <a:p>
            <a:pPr algn="ctr"/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Made in Australia!</a:t>
            </a:r>
          </a:p>
          <a:p>
            <a:pPr algn="ctr"/>
            <a:endParaRPr lang="en-US" sz="28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22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7E8F22C-93FA-E04C-8508-51E75405C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689" y="289625"/>
            <a:ext cx="7800140" cy="53950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2B44091-A73B-464C-A68F-CA7C1B5D2F3B}"/>
              </a:ext>
            </a:extLst>
          </p:cNvPr>
          <p:cNvSpPr txBox="1"/>
          <p:nvPr/>
        </p:nvSpPr>
        <p:spPr>
          <a:xfrm>
            <a:off x="89218" y="3311916"/>
            <a:ext cx="24336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dimensionless spin</a:t>
            </a:r>
          </a:p>
          <a:p>
            <a:r>
              <a:rPr lang="en-US" sz="2200" dirty="0"/>
              <a:t>magnitude </a:t>
            </a:r>
            <a:r>
              <a:rPr lang="en-US" sz="2200" i="1" dirty="0" err="1"/>
              <a:t>a</a:t>
            </a:r>
            <a:r>
              <a:rPr lang="en-US" sz="2200" i="1" baseline="-25000" dirty="0" err="1"/>
              <a:t>f</a:t>
            </a:r>
            <a:r>
              <a:rPr lang="en-US" sz="2200" dirty="0"/>
              <a:t> of the</a:t>
            </a:r>
          </a:p>
          <a:p>
            <a:r>
              <a:rPr lang="en-US" sz="2200" dirty="0"/>
              <a:t>final black hole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8551F98-B424-1342-9A46-275A6566FBA0}"/>
              </a:ext>
            </a:extLst>
          </p:cNvPr>
          <p:cNvSpPr txBox="1"/>
          <p:nvPr/>
        </p:nvSpPr>
        <p:spPr>
          <a:xfrm>
            <a:off x="9950691" y="4391496"/>
            <a:ext cx="1947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mass </a:t>
            </a:r>
            <a:r>
              <a:rPr lang="en-US" sz="2200" i="1" dirty="0" err="1"/>
              <a:t>M</a:t>
            </a:r>
            <a:r>
              <a:rPr lang="en-US" sz="2200" i="1" baseline="-25000" dirty="0" err="1"/>
              <a:t>f</a:t>
            </a:r>
            <a:r>
              <a:rPr lang="en-US" sz="2200" dirty="0"/>
              <a:t> of the</a:t>
            </a:r>
          </a:p>
          <a:p>
            <a:r>
              <a:rPr lang="en-US" sz="2200" dirty="0"/>
              <a:t>final black hole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DBF7EEE-EEF2-9C4D-A645-ECD208D35A0B}"/>
              </a:ext>
            </a:extLst>
          </p:cNvPr>
          <p:cNvSpPr txBox="1"/>
          <p:nvPr/>
        </p:nvSpPr>
        <p:spPr>
          <a:xfrm>
            <a:off x="501808" y="5519855"/>
            <a:ext cx="4387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the contours show 90% credible regions</a:t>
            </a:r>
            <a:r>
              <a:rPr lang="en-A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860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pic>
        <p:nvPicPr>
          <p:cNvPr id="6" name="Group" descr="Group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159" y="1112941"/>
            <a:ext cx="6614263" cy="3865796"/>
          </a:xfrm>
          <a:prstGeom prst="rect">
            <a:avLst/>
          </a:prstGeom>
          <a:ln w="12700"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7" name="Group" descr="Group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31624" y="759220"/>
            <a:ext cx="5137015" cy="5147207"/>
          </a:xfrm>
          <a:prstGeom prst="rect">
            <a:avLst/>
          </a:prstGeom>
          <a:ln w="12700"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0" y="4940070"/>
            <a:ext cx="2331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charset="0"/>
                <a:ea typeface="Times New Roman" charset="0"/>
                <a:cs typeface="Times New Roman" charset="0"/>
              </a:rPr>
              <a:t>LIGO Hanford</a:t>
            </a:r>
            <a:endParaRPr lang="en-US" sz="28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72680" y="5814187"/>
            <a:ext cx="2688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charset="0"/>
                <a:ea typeface="Times New Roman" charset="0"/>
                <a:cs typeface="Times New Roman" charset="0"/>
              </a:rPr>
              <a:t>LIGO Livingston</a:t>
            </a:r>
            <a:endParaRPr lang="en-US" sz="28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16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708D7BC-CB1C-544D-83AB-66CDD4CE094B}"/>
              </a:ext>
            </a:extLst>
          </p:cNvPr>
          <p:cNvSpPr txBox="1"/>
          <p:nvPr/>
        </p:nvSpPr>
        <p:spPr>
          <a:xfrm>
            <a:off x="613317" y="950246"/>
            <a:ext cx="111116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200" dirty="0"/>
              <a:t>The component masses of the detected black hole binaries cover a wide range from ∼ 5 M</a:t>
            </a:r>
            <a:r>
              <a:rPr lang="en-US" sz="2400" baseline="-25000" dirty="0"/>
              <a:t>☉</a:t>
            </a:r>
            <a:r>
              <a:rPr lang="en-AU" sz="2200" dirty="0"/>
              <a:t> to </a:t>
            </a:r>
          </a:p>
          <a:p>
            <a:r>
              <a:rPr lang="en-AU" sz="2200" dirty="0"/>
              <a:t>∼ 70 M</a:t>
            </a:r>
            <a:r>
              <a:rPr lang="en-US" sz="2400" baseline="-25000" dirty="0"/>
              <a:t>☉</a:t>
            </a:r>
            <a:r>
              <a:rPr lang="en-AU" sz="2200" dirty="0"/>
              <a:t> and lie within the range expected for stellar mass black holes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7626D3C-3202-9E4A-BC0D-593E011EAA03}"/>
              </a:ext>
            </a:extLst>
          </p:cNvPr>
          <p:cNvSpPr txBox="1"/>
          <p:nvPr/>
        </p:nvSpPr>
        <p:spPr>
          <a:xfrm>
            <a:off x="3757960" y="344194"/>
            <a:ext cx="4500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What do these results tell us?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EDA3ACC-6108-9B45-93C4-1D5D8AEE98B6}"/>
              </a:ext>
            </a:extLst>
          </p:cNvPr>
          <p:cNvSpPr txBox="1"/>
          <p:nvPr/>
        </p:nvSpPr>
        <p:spPr>
          <a:xfrm>
            <a:off x="602167" y="1793373"/>
            <a:ext cx="111675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200" dirty="0"/>
              <a:t>The final black hole in GW170729 grazes the lower boundary of the possible mass gap expected </a:t>
            </a:r>
          </a:p>
          <a:p>
            <a:r>
              <a:rPr lang="en-AU" sz="2200" dirty="0"/>
              <a:t>from </a:t>
            </a:r>
            <a:r>
              <a:rPr lang="en-AU" sz="2200" dirty="0" err="1"/>
              <a:t>pulsational</a:t>
            </a:r>
            <a:r>
              <a:rPr lang="en-AU" sz="2200" dirty="0"/>
              <a:t> pair instability and pair instability supernovae at ∼ 60 </a:t>
            </a:r>
            <a:r>
              <a:rPr lang="en-AU" sz="2200"/>
              <a:t>− 120 M</a:t>
            </a:r>
            <a:r>
              <a:rPr lang="en-US" sz="2000" baseline="-25000" dirty="0"/>
              <a:t>☉</a:t>
            </a:r>
            <a:endParaRPr lang="en-AU" sz="22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94472F-8A47-D145-840E-95E338A108DA}"/>
              </a:ext>
            </a:extLst>
          </p:cNvPr>
          <p:cNvSpPr txBox="1"/>
          <p:nvPr/>
        </p:nvSpPr>
        <p:spPr>
          <a:xfrm>
            <a:off x="599783" y="2633333"/>
            <a:ext cx="113205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200" dirty="0"/>
              <a:t>The lowest mass binary black hole systems, GW151226 and GW170608, have 90% credible lower </a:t>
            </a:r>
          </a:p>
          <a:p>
            <a:r>
              <a:rPr lang="en-AU" sz="2200" dirty="0"/>
              <a:t>bounds on </a:t>
            </a:r>
            <a:r>
              <a:rPr lang="en-AU" sz="2200" i="1" dirty="0"/>
              <a:t>m</a:t>
            </a:r>
            <a:r>
              <a:rPr lang="en-AU" sz="2200" i="1" baseline="-25000" dirty="0"/>
              <a:t>2</a:t>
            </a:r>
            <a:r>
              <a:rPr lang="en-AU" sz="2200" dirty="0"/>
              <a:t> of 5.6 M</a:t>
            </a:r>
            <a:r>
              <a:rPr lang="en-US" sz="2400" baseline="-25000" dirty="0"/>
              <a:t>☉</a:t>
            </a:r>
            <a:r>
              <a:rPr lang="en-AU" sz="2200" dirty="0"/>
              <a:t> and 5.9 M</a:t>
            </a:r>
            <a:r>
              <a:rPr lang="en-US" sz="2400" baseline="-25000" dirty="0"/>
              <a:t>☉ </a:t>
            </a:r>
            <a:r>
              <a:rPr lang="en-AU" sz="2200" dirty="0"/>
              <a:t>and therefore lie above the proposed black hole mass gap </a:t>
            </a:r>
          </a:p>
          <a:p>
            <a:r>
              <a:rPr lang="en-AU" sz="2200" dirty="0"/>
              <a:t>region of 2−5 M</a:t>
            </a:r>
            <a:r>
              <a:rPr lang="en-US" sz="2400" baseline="-25000" dirty="0"/>
              <a:t>☉</a:t>
            </a:r>
            <a:r>
              <a:rPr lang="en-AU" sz="22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5D7C084-90CA-FE4D-AA09-3B60FB58A798}"/>
              </a:ext>
            </a:extLst>
          </p:cNvPr>
          <p:cNvSpPr txBox="1"/>
          <p:nvPr/>
        </p:nvSpPr>
        <p:spPr>
          <a:xfrm>
            <a:off x="591861" y="3817971"/>
            <a:ext cx="115043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200" dirty="0"/>
              <a:t>We can measure best an averaged projection of the spins parallel to the Newtonian orbital angular </a:t>
            </a:r>
          </a:p>
          <a:p>
            <a:r>
              <a:rPr lang="en-AU" sz="2200" dirty="0"/>
              <a:t>momentum of the binary black hole system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EC20703-903C-7B45-8E82-92BB5BA76C6A}"/>
              </a:ext>
            </a:extLst>
          </p:cNvPr>
          <p:cNvSpPr txBox="1"/>
          <p:nvPr/>
        </p:nvSpPr>
        <p:spPr>
          <a:xfrm>
            <a:off x="590307" y="4664593"/>
            <a:ext cx="103026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200" dirty="0"/>
              <a:t>Positive (negative) values of </a:t>
            </a:r>
            <a:r>
              <a:rPr lang="en-AU" sz="2200" i="1" dirty="0" err="1"/>
              <a:t>χ</a:t>
            </a:r>
            <a:r>
              <a:rPr lang="en-AU" sz="2200" baseline="-25000" dirty="0" err="1"/>
              <a:t>eff</a:t>
            </a:r>
            <a:r>
              <a:rPr lang="en-AU" sz="2200" dirty="0"/>
              <a:t> increase (decrease) the number of orbits from any given </a:t>
            </a:r>
          </a:p>
          <a:p>
            <a:r>
              <a:rPr lang="en-AU" sz="2200" dirty="0"/>
              <a:t>separation to merger with respect to a non-spinning binary black hole system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900B5CC-0658-214B-894B-482F4896FA8F}"/>
              </a:ext>
            </a:extLst>
          </p:cNvPr>
          <p:cNvSpPr txBox="1"/>
          <p:nvPr/>
        </p:nvSpPr>
        <p:spPr>
          <a:xfrm>
            <a:off x="578732" y="5509552"/>
            <a:ext cx="76418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200" dirty="0"/>
              <a:t>None of the binary black hole detections exhibit clear precession </a:t>
            </a:r>
          </a:p>
        </p:txBody>
      </p:sp>
    </p:spTree>
    <p:extLst>
      <p:ext uri="{BB962C8B-B14F-4D97-AF65-F5344CB8AC3E}">
        <p14:creationId xmlns:p14="http://schemas.microsoft.com/office/powerpoint/2010/main" val="94269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CF912A5-9F3E-AA4C-8C9C-D31261EDB1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D955DE-95A9-4F49-83F4-911E65D25467}"/>
              </a:ext>
            </a:extLst>
          </p:cNvPr>
          <p:cNvSpPr txBox="1"/>
          <p:nvPr/>
        </p:nvSpPr>
        <p:spPr>
          <a:xfrm>
            <a:off x="4317369" y="218169"/>
            <a:ext cx="3289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Inferred merger rates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A8BE04A-1B47-8A42-BEA9-0681CBFC851F}"/>
              </a:ext>
            </a:extLst>
          </p:cNvPr>
          <p:cNvSpPr txBox="1"/>
          <p:nvPr/>
        </p:nvSpPr>
        <p:spPr>
          <a:xfrm>
            <a:off x="509286" y="1388962"/>
            <a:ext cx="11038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200" dirty="0"/>
              <a:t>The data for O1 and O2 include approximately one gravitational wave detection per 15 days of </a:t>
            </a:r>
          </a:p>
          <a:p>
            <a:r>
              <a:rPr lang="en-AU" sz="2200" dirty="0"/>
              <a:t>data searched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3969FDA-53BF-1D4F-B7E8-63999265B9ED}"/>
              </a:ext>
            </a:extLst>
          </p:cNvPr>
          <p:cNvSpPr txBox="1"/>
          <p:nvPr/>
        </p:nvSpPr>
        <p:spPr>
          <a:xfrm>
            <a:off x="520858" y="2523290"/>
            <a:ext cx="64165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200" dirty="0"/>
              <a:t>Inferred merger rates at the 90% confidence intervals: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C1C3211-C97D-A741-8B85-206565B9328C}"/>
              </a:ext>
            </a:extLst>
          </p:cNvPr>
          <p:cNvSpPr txBox="1"/>
          <p:nvPr/>
        </p:nvSpPr>
        <p:spPr>
          <a:xfrm>
            <a:off x="520857" y="3206194"/>
            <a:ext cx="46190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200" dirty="0"/>
              <a:t>9.7−101 Gpc</a:t>
            </a:r>
            <a:r>
              <a:rPr lang="en-AU" sz="2200" baseline="30000" dirty="0"/>
              <a:t>-3 </a:t>
            </a:r>
            <a:r>
              <a:rPr lang="en-AU" sz="2200" dirty="0"/>
              <a:t>y</a:t>
            </a:r>
            <a:r>
              <a:rPr lang="en-AU" sz="2200" baseline="30000" dirty="0"/>
              <a:t>-1</a:t>
            </a:r>
            <a:r>
              <a:rPr lang="en-AU" sz="2200" dirty="0"/>
              <a:t> for binary black holes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8800D70-801B-8F42-985A-A63E6D542C08}"/>
              </a:ext>
            </a:extLst>
          </p:cNvPr>
          <p:cNvSpPr txBox="1"/>
          <p:nvPr/>
        </p:nvSpPr>
        <p:spPr>
          <a:xfrm>
            <a:off x="497710" y="3889095"/>
            <a:ext cx="51176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200" dirty="0"/>
              <a:t>110−3840 Gpc</a:t>
            </a:r>
            <a:r>
              <a:rPr lang="en-AU" sz="2200" baseline="30000" dirty="0"/>
              <a:t>-3 </a:t>
            </a:r>
            <a:r>
              <a:rPr lang="en-AU" sz="2200" dirty="0"/>
              <a:t>y</a:t>
            </a:r>
            <a:r>
              <a:rPr lang="en-AU" sz="2200" baseline="30000" dirty="0"/>
              <a:t>-1</a:t>
            </a:r>
            <a:r>
              <a:rPr lang="en-AU" sz="2200" dirty="0"/>
              <a:t> for binary neutron stars</a:t>
            </a:r>
            <a:r>
              <a:rPr lang="en-AU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A89C552-C349-1844-B9D3-51A476FD348A}"/>
              </a:ext>
            </a:extLst>
          </p:cNvPr>
          <p:cNvSpPr txBox="1"/>
          <p:nvPr/>
        </p:nvSpPr>
        <p:spPr>
          <a:xfrm>
            <a:off x="520858" y="4572008"/>
            <a:ext cx="83714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200" dirty="0"/>
              <a:t>a neutron star – black hole merger rate 90% upper limit of 610 Gpc</a:t>
            </a:r>
            <a:r>
              <a:rPr lang="en-AU" sz="2200" baseline="30000" dirty="0"/>
              <a:t>-3</a:t>
            </a:r>
            <a:r>
              <a:rPr lang="en-AU" sz="2200" dirty="0"/>
              <a:t> y</a:t>
            </a:r>
            <a:r>
              <a:rPr lang="en-AU" sz="2200" baseline="30000" dirty="0"/>
              <a:t>-1</a:t>
            </a:r>
            <a:r>
              <a:rPr lang="en-AU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20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/>
          </p:cNvCxnSpPr>
          <p:nvPr/>
        </p:nvCxnSpPr>
        <p:spPr>
          <a:xfrm flipV="1">
            <a:off x="12192000" y="6146157"/>
            <a:ext cx="169762" cy="107161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7736CEA-6A84-8A49-85BE-C07124C601E5}"/>
              </a:ext>
            </a:extLst>
          </p:cNvPr>
          <p:cNvSpPr txBox="1"/>
          <p:nvPr/>
        </p:nvSpPr>
        <p:spPr>
          <a:xfrm>
            <a:off x="720762" y="2624866"/>
            <a:ext cx="242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07BB2F9-598F-EC44-9C7F-334E8DE268B5}"/>
              </a:ext>
            </a:extLst>
          </p:cNvPr>
          <p:cNvSpPr txBox="1"/>
          <p:nvPr/>
        </p:nvSpPr>
        <p:spPr>
          <a:xfrm>
            <a:off x="439842" y="1180659"/>
            <a:ext cx="11465255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200" dirty="0"/>
              <a:t>Even with ten binary black hole detections and one binary neutron star detection, several </a:t>
            </a:r>
          </a:p>
          <a:p>
            <a:r>
              <a:rPr lang="en-AU" sz="2200" dirty="0"/>
              <a:t>outstanding questions remain regarding the origin and evolution of the detected binaries</a:t>
            </a:r>
          </a:p>
          <a:p>
            <a:endParaRPr lang="en-AU" sz="2200" dirty="0"/>
          </a:p>
          <a:p>
            <a:r>
              <a:rPr lang="en-AU" sz="2200" dirty="0"/>
              <a:t>To date, no binary components have been observed in either of the two putative mass gaps – one </a:t>
            </a:r>
          </a:p>
          <a:p>
            <a:r>
              <a:rPr lang="en-AU" sz="2200" dirty="0"/>
              <a:t>between neutron stars and black holes and the other one due to pair instability supernovae</a:t>
            </a:r>
          </a:p>
          <a:p>
            <a:endParaRPr lang="en-AU" sz="2200" dirty="0"/>
          </a:p>
          <a:p>
            <a:r>
              <a:rPr lang="en-AU" sz="2200" dirty="0"/>
              <a:t>More intriguingly, the component spins, when measurable, tend to favour small magnitudes – </a:t>
            </a:r>
          </a:p>
          <a:p>
            <a:r>
              <a:rPr lang="en-AU" sz="2200" dirty="0"/>
              <a:t>this contrasts with the sample of Galactic X-ray binaries, which have a spread encompassing the</a:t>
            </a:r>
          </a:p>
          <a:p>
            <a:r>
              <a:rPr lang="en-AU" sz="2200" dirty="0"/>
              <a:t>entire range of allowed values</a:t>
            </a:r>
          </a:p>
          <a:p>
            <a:endParaRPr lang="en-AU" sz="2200" dirty="0"/>
          </a:p>
          <a:p>
            <a:r>
              <a:rPr lang="en-AU" sz="2200" dirty="0"/>
              <a:t>Note, however, that spin magnitudes could be relatively large, but tilted into the orbital plane.</a:t>
            </a:r>
          </a:p>
          <a:p>
            <a:r>
              <a:rPr lang="en-AU" sz="2200" dirty="0"/>
              <a:t>This would favour a formation scenario where no spin alignment process is present, e.g., assembly </a:t>
            </a:r>
          </a:p>
          <a:p>
            <a:r>
              <a:rPr lang="en-AU" sz="2200" dirty="0"/>
              <a:t>in globular clusters</a:t>
            </a:r>
          </a:p>
          <a:p>
            <a:endParaRPr lang="en-AU" sz="2200" dirty="0"/>
          </a:p>
          <a:p>
            <a:r>
              <a:rPr lang="en-AU" sz="2200" dirty="0"/>
              <a:t>Studies indicate that with a few hundred detections, more detailed formation scenarios and </a:t>
            </a:r>
          </a:p>
          <a:p>
            <a:r>
              <a:rPr lang="en-AU" sz="2200" dirty="0"/>
              <a:t>evolutionary details can be parsed from the population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08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7736CEA-6A84-8A49-85BE-C07124C601E5}"/>
              </a:ext>
            </a:extLst>
          </p:cNvPr>
          <p:cNvSpPr txBox="1"/>
          <p:nvPr/>
        </p:nvSpPr>
        <p:spPr>
          <a:xfrm>
            <a:off x="720762" y="2624866"/>
            <a:ext cx="242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257226C-2D10-6C4E-A7FE-3EFD226722A6}"/>
              </a:ext>
            </a:extLst>
          </p:cNvPr>
          <p:cNvSpPr txBox="1"/>
          <p:nvPr/>
        </p:nvSpPr>
        <p:spPr>
          <a:xfrm>
            <a:off x="3287212" y="302134"/>
            <a:ext cx="5366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Anticipated rates of detection in O3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18AB76B-1F1F-DE44-A947-A8EDF18C60CB}"/>
              </a:ext>
            </a:extLst>
          </p:cNvPr>
          <p:cNvSpPr txBox="1"/>
          <p:nvPr/>
        </p:nvSpPr>
        <p:spPr>
          <a:xfrm>
            <a:off x="455649" y="1377387"/>
            <a:ext cx="7488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Binary black holes:  at least a few per month, maybe more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D358892-1855-434D-AC84-A14EF7BA482F}"/>
              </a:ext>
            </a:extLst>
          </p:cNvPr>
          <p:cNvSpPr txBox="1"/>
          <p:nvPr/>
        </p:nvSpPr>
        <p:spPr>
          <a:xfrm>
            <a:off x="455649" y="2428898"/>
            <a:ext cx="7270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Binary neutron stars:  1-10, possibly up to </a:t>
            </a:r>
            <a:r>
              <a:rPr lang="en-AU" sz="2400" dirty="0"/>
              <a:t>∼1 per month</a:t>
            </a:r>
            <a:r>
              <a:rPr lang="en-US" sz="24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BC3A637-62D7-6349-9049-CC9DE1A26B31}"/>
              </a:ext>
            </a:extLst>
          </p:cNvPr>
          <p:cNvSpPr txBox="1"/>
          <p:nvPr/>
        </p:nvSpPr>
        <p:spPr>
          <a:xfrm>
            <a:off x="455649" y="3472272"/>
            <a:ext cx="6342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Neutron star and black hole binary:  could detect </a:t>
            </a:r>
          </a:p>
          <a:p>
            <a:r>
              <a:rPr lang="en-US" sz="2400" dirty="0"/>
              <a:t>one or more in O3, but uncertain.  We’ll see!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C91F840-9B45-2440-B83F-1BF3EC9DE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879" y="2997168"/>
            <a:ext cx="4403497" cy="293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/var/folders/90/611dk0wn39v4vxj0qp3r42qc0000gn/T/com.microsoft.Powerpoint/WebArchiveCopyPasteTempFiles/180712114434_1_900x600.jpg">
            <a:extLst>
              <a:ext uri="{FF2B5EF4-FFF2-40B4-BE49-F238E27FC236}">
                <a16:creationId xmlns="" xmlns:a16="http://schemas.microsoft.com/office/drawing/2014/main" id="{8BC2665E-31D8-C84F-8EE5-DA9EF1116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55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Picture">
            <a:hlinkClick r:id="rId2"/>
            <a:extLst>
              <a:ext uri="{FF2B5EF4-FFF2-40B4-BE49-F238E27FC236}">
                <a16:creationId xmlns="" xmlns:a16="http://schemas.microsoft.com/office/drawing/2014/main" id="{56374FB7-29DB-9B4F-BC02-0FBF7208D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054" y="3147109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">
            <a:hlinkClick r:id="rId4"/>
            <a:extLst>
              <a:ext uri="{FF2B5EF4-FFF2-40B4-BE49-F238E27FC236}">
                <a16:creationId xmlns="" xmlns:a16="http://schemas.microsoft.com/office/drawing/2014/main" id="{41A09974-6B04-8345-A255-901B31830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7739" y="3147109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icture">
            <a:extLst>
              <a:ext uri="{FF2B5EF4-FFF2-40B4-BE49-F238E27FC236}">
                <a16:creationId xmlns="" xmlns:a16="http://schemas.microsoft.com/office/drawing/2014/main" id="{59A0FA26-4B04-4245-9C7A-C93BFBA4A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682268" y="3071837"/>
            <a:ext cx="3004539" cy="299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C3834FA-1571-7048-81A4-577555705491}"/>
              </a:ext>
            </a:extLst>
          </p:cNvPr>
          <p:cNvSpPr txBox="1"/>
          <p:nvPr/>
        </p:nvSpPr>
        <p:spPr>
          <a:xfrm>
            <a:off x="847489" y="2163336"/>
            <a:ext cx="10351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INSTRUMENTATION			       DATA			 ASTROPHYSICS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15257AA-1ECE-7242-81B9-55D5341A12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5193" y="160521"/>
            <a:ext cx="4541614" cy="11112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F00A64E-99B4-7045-92C8-E06A1232C02E}"/>
              </a:ext>
            </a:extLst>
          </p:cNvPr>
          <p:cNvSpPr txBox="1"/>
          <p:nvPr/>
        </p:nvSpPr>
        <p:spPr>
          <a:xfrm>
            <a:off x="3281383" y="1348284"/>
            <a:ext cx="562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ARC Centre of Excellence for Gravitational Wave Discovery</a:t>
            </a:r>
          </a:p>
        </p:txBody>
      </p:sp>
    </p:spTree>
    <p:extLst>
      <p:ext uri="{BB962C8B-B14F-4D97-AF65-F5344CB8AC3E}">
        <p14:creationId xmlns:p14="http://schemas.microsoft.com/office/powerpoint/2010/main" val="138169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4532" y="52327"/>
            <a:ext cx="3589394" cy="878261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9264" y="1366330"/>
            <a:ext cx="5589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LIGO: ~1300 people across the globe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04" y="2284703"/>
            <a:ext cx="5607452" cy="3159026"/>
          </a:xfrm>
          <a:prstGeom prst="rect">
            <a:avLst/>
          </a:prstGeom>
        </p:spPr>
      </p:pic>
      <p:pic>
        <p:nvPicPr>
          <p:cNvPr id="11" name="Picture 10" descr="imgr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841" y="5853441"/>
            <a:ext cx="1511101" cy="655845"/>
          </a:xfrm>
          <a:prstGeom prst="rect">
            <a:avLst/>
          </a:prstGeom>
        </p:spPr>
      </p:pic>
      <p:pic>
        <p:nvPicPr>
          <p:cNvPr id="12" name="Picture 11" descr="imgres-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169" y="5943977"/>
            <a:ext cx="1625889" cy="539177"/>
          </a:xfrm>
          <a:prstGeom prst="rect">
            <a:avLst/>
          </a:prstGeom>
        </p:spPr>
      </p:pic>
      <p:pic>
        <p:nvPicPr>
          <p:cNvPr id="13" name="Picture 12" descr="imgres-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1426" y="5758863"/>
            <a:ext cx="845000" cy="845000"/>
          </a:xfrm>
          <a:prstGeom prst="rect">
            <a:avLst/>
          </a:prstGeom>
        </p:spPr>
      </p:pic>
      <p:pic>
        <p:nvPicPr>
          <p:cNvPr id="14" name="Picture 13" descr="imgres-2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793" y="5613682"/>
            <a:ext cx="1078766" cy="1078766"/>
          </a:xfrm>
          <a:prstGeom prst="rect">
            <a:avLst/>
          </a:prstGeom>
        </p:spPr>
      </p:pic>
      <p:pic>
        <p:nvPicPr>
          <p:cNvPr id="15" name="Picture 14" descr="swinburne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300" y="5822976"/>
            <a:ext cx="1324561" cy="660178"/>
          </a:xfrm>
          <a:prstGeom prst="rect">
            <a:avLst/>
          </a:prstGeom>
        </p:spPr>
      </p:pic>
      <p:pic>
        <p:nvPicPr>
          <p:cNvPr id="16" name="Picture 15" descr="UWA-L-CMYKWebRes.gi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4906" y="5885823"/>
            <a:ext cx="2184730" cy="53453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99229" y="1406855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smtClean="0">
                <a:latin typeface="Times New Roman" charset="0"/>
                <a:ea typeface="Times New Roman" charset="0"/>
                <a:cs typeface="Times New Roman" charset="0"/>
              </a:rPr>
              <a:t>Australia:</a:t>
            </a:r>
          </a:p>
          <a:p>
            <a:endParaRPr lang="en-US" sz="28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~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150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people across 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six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universities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Instrumentation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Data analysis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Astrophysics/physics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20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B0A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09159" y="293209"/>
            <a:ext cx="11857703" cy="6559874"/>
            <a:chOff x="1865466" y="295113"/>
            <a:chExt cx="8461066" cy="435165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8464"/>
            <a:stretch/>
          </p:blipFill>
          <p:spPr>
            <a:xfrm>
              <a:off x="1865467" y="295113"/>
              <a:ext cx="8461065" cy="383704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1745" b="11420"/>
            <a:stretch/>
          </p:blipFill>
          <p:spPr>
            <a:xfrm>
              <a:off x="1865466" y="4137841"/>
              <a:ext cx="8461065" cy="508930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301742" y="67068"/>
            <a:ext cx="73949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14th September 2015 - GW150914</a:t>
            </a:r>
          </a:p>
        </p:txBody>
      </p:sp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985561" y="6466995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Abbott et al. (2016) - GW150914</a:t>
            </a:r>
          </a:p>
        </p:txBody>
      </p:sp>
    </p:spTree>
    <p:extLst>
      <p:ext uri="{BB962C8B-B14F-4D97-AF65-F5344CB8AC3E}">
        <p14:creationId xmlns:p14="http://schemas.microsoft.com/office/powerpoint/2010/main" val="227017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019" y="16704"/>
            <a:ext cx="6855368" cy="6837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7574" y="3599169"/>
            <a:ext cx="3632200" cy="614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7574" y="2820804"/>
            <a:ext cx="3632200" cy="6146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74780" y="853053"/>
            <a:ext cx="34483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Times New Roman" charset="0"/>
                <a:ea typeface="Times New Roman" charset="0"/>
                <a:cs typeface="Times New Roman" charset="0"/>
              </a:rPr>
              <a:t>Binary </a:t>
            </a:r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>Black</a:t>
            </a:r>
            <a:b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>Hole </a:t>
            </a:r>
            <a:r>
              <a:rPr lang="en-US" sz="4800" dirty="0">
                <a:latin typeface="Times New Roman" charset="0"/>
                <a:ea typeface="Times New Roman" charset="0"/>
                <a:cs typeface="Times New Roman" charset="0"/>
              </a:rPr>
              <a:t>Merger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97136" y="6466995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Abbott et al. (2016) - GW150914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58066"/>
            <a:ext cx="3589394" cy="8782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36739" y="23261"/>
            <a:ext cx="5874648" cy="150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7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91" y="0"/>
            <a:ext cx="6858000" cy="6858000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985561" y="6466995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Abbott et al. (2016) - GW150914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5145" y="2160348"/>
            <a:ext cx="31750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0109"/>
            <a:ext cx="12192000" cy="5800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8725" y="6395126"/>
            <a:ext cx="2615878" cy="2622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2462482"/>
            <a:ext cx="1451450" cy="2881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2360639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GW151012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0" y="1758354"/>
            <a:ext cx="1451450" cy="2881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502" y="1656511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GW150914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0" y="3869335"/>
            <a:ext cx="1451450" cy="28811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502" y="3767492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GW170104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" y="4591389"/>
            <a:ext cx="1451450" cy="28811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2" y="4489546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GW170608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0" y="5301745"/>
            <a:ext cx="1451450" cy="28811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3502" y="5199902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GW170814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0" y="3147022"/>
            <a:ext cx="1451450" cy="28811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3502" y="3045179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GW151226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" y="3016782"/>
            <a:ext cx="8344416" cy="5002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13" y="2368797"/>
            <a:ext cx="8344416" cy="5002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13" y="3701223"/>
            <a:ext cx="8344416" cy="5002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13" y="4439811"/>
            <a:ext cx="8522828" cy="5002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81955"/>
            <a:ext cx="8344416" cy="5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mgres-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70" y="69561"/>
            <a:ext cx="2069669" cy="6863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59" y="-1099595"/>
            <a:ext cx="7009349" cy="6858000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9" y="69561"/>
            <a:ext cx="1890329" cy="82043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371" y="3610303"/>
            <a:ext cx="1451450" cy="28811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650373" y="3508460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GW150914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258" y="2001492"/>
            <a:ext cx="1451450" cy="28811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117260" y="1899649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GW151226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621" y="1322705"/>
            <a:ext cx="1451450" cy="28811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952623" y="1220862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GW151012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200" y="671064"/>
            <a:ext cx="1451450" cy="28811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8667509" y="1361813"/>
            <a:ext cx="29169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GW170814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497" y="1989593"/>
            <a:ext cx="1451450" cy="28811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996499" y="1887750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GW170608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010" y="3722527"/>
            <a:ext cx="927100" cy="9779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6102" y="2115682"/>
            <a:ext cx="698848" cy="7371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625" y="4344119"/>
            <a:ext cx="9395536" cy="24852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3331" y="2207144"/>
            <a:ext cx="3885308" cy="210830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46529" y="3975555"/>
            <a:ext cx="12859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60 deg</a:t>
            </a:r>
            <a:r>
              <a:rPr lang="en-US" sz="2800" baseline="30000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2</a:t>
            </a:r>
            <a:endParaRPr lang="en-US" sz="12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31541" y="411563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GW170104</a:t>
            </a:r>
            <a:endParaRPr lang="en-US" sz="24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172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17881</TotalTime>
  <Words>1297</Words>
  <Application>Microsoft Macintosh PowerPoint</Application>
  <PresentationFormat>Widescreen</PresentationFormat>
  <Paragraphs>288</Paragraphs>
  <Slides>36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Arial Hebrew Scholar</vt:lpstr>
      <vt:lpstr>Calibri</vt:lpstr>
      <vt:lpstr>Calibri Light</vt:lpstr>
      <vt:lpstr>DIN Condensed</vt:lpstr>
      <vt:lpstr>Helvetica</vt:lpstr>
      <vt:lpstr>Helvetica Light</vt:lpstr>
      <vt:lpstr>Source Sans Pro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Yeshe Fenner</dc:creator>
  <cp:lastModifiedBy>Microsoft Office User</cp:lastModifiedBy>
  <cp:revision>102</cp:revision>
  <dcterms:created xsi:type="dcterms:W3CDTF">2017-02-01T00:31:37Z</dcterms:created>
  <dcterms:modified xsi:type="dcterms:W3CDTF">2018-12-16T23:16:22Z</dcterms:modified>
</cp:coreProperties>
</file>