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sldIdLst>
    <p:sldId id="257" r:id="rId3"/>
    <p:sldId id="258" r:id="rId4"/>
    <p:sldId id="259" r:id="rId5"/>
    <p:sldId id="313" r:id="rId6"/>
    <p:sldId id="319" r:id="rId7"/>
    <p:sldId id="314" r:id="rId8"/>
    <p:sldId id="322" r:id="rId9"/>
    <p:sldId id="324" r:id="rId10"/>
    <p:sldId id="323" r:id="rId11"/>
    <p:sldId id="289" r:id="rId12"/>
    <p:sldId id="325" r:id="rId13"/>
    <p:sldId id="261" r:id="rId14"/>
    <p:sldId id="268" r:id="rId15"/>
    <p:sldId id="326" r:id="rId16"/>
    <p:sldId id="273" r:id="rId17"/>
    <p:sldId id="270" r:id="rId18"/>
    <p:sldId id="274" r:id="rId19"/>
    <p:sldId id="262" r:id="rId20"/>
    <p:sldId id="327" r:id="rId21"/>
    <p:sldId id="297" r:id="rId22"/>
    <p:sldId id="311" r:id="rId23"/>
    <p:sldId id="294" r:id="rId24"/>
    <p:sldId id="299" r:id="rId25"/>
    <p:sldId id="302" r:id="rId26"/>
    <p:sldId id="312" r:id="rId27"/>
    <p:sldId id="308" r:id="rId28"/>
    <p:sldId id="309" r:id="rId29"/>
    <p:sldId id="263" r:id="rId30"/>
    <p:sldId id="332" r:id="rId31"/>
    <p:sldId id="334" r:id="rId32"/>
    <p:sldId id="333" r:id="rId33"/>
    <p:sldId id="278" r:id="rId34"/>
    <p:sldId id="275" r:id="rId35"/>
    <p:sldId id="276" r:id="rId36"/>
    <p:sldId id="279" r:id="rId37"/>
    <p:sldId id="264" r:id="rId38"/>
    <p:sldId id="335" r:id="rId39"/>
    <p:sldId id="282" r:id="rId40"/>
    <p:sldId id="336" r:id="rId41"/>
    <p:sldId id="284" r:id="rId42"/>
    <p:sldId id="285" r:id="rId43"/>
    <p:sldId id="283" r:id="rId44"/>
    <p:sldId id="287" r:id="rId45"/>
    <p:sldId id="288" r:id="rId46"/>
    <p:sldId id="265" r:id="rId47"/>
    <p:sldId id="328" r:id="rId48"/>
    <p:sldId id="330" r:id="rId49"/>
    <p:sldId id="292" r:id="rId50"/>
    <p:sldId id="290" r:id="rId51"/>
    <p:sldId id="331" r:id="rId52"/>
    <p:sldId id="266"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6F2"/>
    <a:srgbClr val="31FFFF"/>
    <a:srgbClr val="18BB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1528" y="-10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19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CP El Nino</c:v>
                </c:pt>
              </c:strCache>
            </c:strRef>
          </c:tx>
          <c:dPt>
            <c:idx val="0"/>
            <c:bubble3D val="0"/>
            <c:spPr>
              <a:solidFill>
                <a:schemeClr val="accent2">
                  <a:lumMod val="60000"/>
                  <a:lumOff val="40000"/>
                </a:schemeClr>
              </a:solidFill>
            </c:spPr>
          </c:dPt>
          <c:dPt>
            <c:idx val="1"/>
            <c:bubble3D val="0"/>
            <c:spPr>
              <a:solidFill>
                <a:schemeClr val="accent3">
                  <a:lumMod val="60000"/>
                  <a:lumOff val="40000"/>
                </a:schemeClr>
              </a:solidFill>
            </c:spPr>
          </c:dPt>
          <c:dPt>
            <c:idx val="2"/>
            <c:bubble3D val="0"/>
            <c:spPr>
              <a:solidFill>
                <a:schemeClr val="accent1">
                  <a:lumMod val="60000"/>
                  <a:lumOff val="40000"/>
                </a:schemeClr>
              </a:solidFill>
            </c:spPr>
          </c:dPt>
          <c:cat>
            <c:strRef>
              <c:f>Sheet1!$A$2:$A$4</c:f>
              <c:strCache>
                <c:ptCount val="3"/>
                <c:pt idx="0">
                  <c:v>red noise</c:v>
                </c:pt>
                <c:pt idx="1">
                  <c:v>non-linearity</c:v>
                </c:pt>
                <c:pt idx="2">
                  <c:v>dynamics</c:v>
                </c:pt>
              </c:strCache>
            </c:strRef>
          </c:cat>
          <c:val>
            <c:numRef>
              <c:f>Sheet1!$B$2:$B$4</c:f>
              <c:numCache>
                <c:formatCode>General</c:formatCode>
                <c:ptCount val="3"/>
                <c:pt idx="0">
                  <c:v>45.0</c:v>
                </c:pt>
                <c:pt idx="1">
                  <c:v>25.0</c:v>
                </c:pt>
                <c:pt idx="2">
                  <c:v>30.0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51071836760319"/>
          <c:y val="0.189464980900892"/>
          <c:w val="0.376418047469887"/>
          <c:h val="0.56696098412272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CP El Nino</c:v>
                </c:pt>
              </c:strCache>
            </c:strRef>
          </c:tx>
          <c:dPt>
            <c:idx val="0"/>
            <c:bubble3D val="0"/>
            <c:spPr>
              <a:solidFill>
                <a:schemeClr val="accent2">
                  <a:lumMod val="60000"/>
                  <a:lumOff val="40000"/>
                </a:schemeClr>
              </a:solidFill>
            </c:spPr>
          </c:dPt>
          <c:dPt>
            <c:idx val="1"/>
            <c:bubble3D val="0"/>
            <c:spPr>
              <a:solidFill>
                <a:schemeClr val="accent3">
                  <a:lumMod val="60000"/>
                  <a:lumOff val="40000"/>
                </a:schemeClr>
              </a:solidFill>
            </c:spPr>
          </c:dPt>
          <c:dPt>
            <c:idx val="2"/>
            <c:bubble3D val="0"/>
            <c:spPr>
              <a:solidFill>
                <a:schemeClr val="accent1">
                  <a:lumMod val="60000"/>
                  <a:lumOff val="40000"/>
                </a:schemeClr>
              </a:solidFill>
            </c:spPr>
          </c:dPt>
          <c:cat>
            <c:strRef>
              <c:f>Sheet1!$A$2:$A$4</c:f>
              <c:strCache>
                <c:ptCount val="3"/>
                <c:pt idx="0">
                  <c:v>red noise</c:v>
                </c:pt>
                <c:pt idx="1">
                  <c:v>non-linearity</c:v>
                </c:pt>
                <c:pt idx="2">
                  <c:v>dynamics</c:v>
                </c:pt>
              </c:strCache>
            </c:strRef>
          </c:cat>
          <c:val>
            <c:numRef>
              <c:f>Sheet1!$B$2:$B$4</c:f>
              <c:numCache>
                <c:formatCode>General</c:formatCode>
                <c:ptCount val="3"/>
                <c:pt idx="0">
                  <c:v>45.0</c:v>
                </c:pt>
                <c:pt idx="1">
                  <c:v>25.0</c:v>
                </c:pt>
                <c:pt idx="2">
                  <c:v>30.0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51071836760319"/>
          <c:y val="0.189464980900892"/>
          <c:w val="0.376418047469887"/>
          <c:h val="0.56696098412272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1" Type="http://schemas.openxmlformats.org/officeDocument/2006/relationships/image" Target="../media/image71.emf"/><Relationship Id="rId2" Type="http://schemas.openxmlformats.org/officeDocument/2006/relationships/image" Target="../media/image7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7.emf"/><Relationship Id="rId4" Type="http://schemas.openxmlformats.org/officeDocument/2006/relationships/image" Target="../media/image78.emf"/><Relationship Id="rId5" Type="http://schemas.openxmlformats.org/officeDocument/2006/relationships/image" Target="../media/image79.emf"/><Relationship Id="rId6" Type="http://schemas.openxmlformats.org/officeDocument/2006/relationships/image" Target="../media/image80.emf"/><Relationship Id="rId7" Type="http://schemas.openxmlformats.org/officeDocument/2006/relationships/image" Target="../media/image81.emf"/><Relationship Id="rId1" Type="http://schemas.openxmlformats.org/officeDocument/2006/relationships/image" Target="../media/image75.emf"/><Relationship Id="rId2" Type="http://schemas.openxmlformats.org/officeDocument/2006/relationships/image" Target="../media/image7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2E1FD-E448-C848-81EC-FBBE2CC02222}" type="datetimeFigureOut">
              <a:rPr lang="en-US" smtClean="0"/>
              <a:t>22/06/2016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735C8-8ACB-C44E-BE77-73063D7C3FFA}" type="slidenum">
              <a:rPr lang="en-US" smtClean="0"/>
              <a:t>‹#›</a:t>
            </a:fld>
            <a:endParaRPr lang="en-US"/>
          </a:p>
        </p:txBody>
      </p:sp>
    </p:spTree>
    <p:extLst>
      <p:ext uri="{BB962C8B-B14F-4D97-AF65-F5344CB8AC3E}">
        <p14:creationId xmlns:p14="http://schemas.microsoft.com/office/powerpoint/2010/main" val="31651565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Abstract: ENSO variability has a seasonal phase locking, with SST anomalies decreasing during the beginning of the year and SST anomalies increasing during the second half of the year. In this study it is shown that the seasonal phase locking as observed exist in model simulations of the linear recharge oscillator and in the slab ocean model coupled to a fully complex AGCM. It suggests that atmospheric feedbacks can lead to the seasonal phase locking in different ways. </a:t>
            </a:r>
            <a:r>
              <a:rPr lang="en-US" smtClean="0"/>
              <a:t>In the slab ocean model simulation the seasonal phase locking is primarily caused by state dependent cloud feedbacks that are negative during warm SST seasons (beginning of the year) and positive during cold SST seasons (second half of the year).</a:t>
            </a:r>
            <a:endParaRPr lang="en-US" dirty="0"/>
          </a:p>
        </p:txBody>
      </p:sp>
      <p:sp>
        <p:nvSpPr>
          <p:cNvPr id="4" name="Slide Number Placeholder 3"/>
          <p:cNvSpPr>
            <a:spLocks noGrp="1"/>
          </p:cNvSpPr>
          <p:nvPr>
            <p:ph type="sldNum" sz="quarter" idx="10"/>
          </p:nvPr>
        </p:nvSpPr>
        <p:spPr/>
        <p:txBody>
          <a:bodyPr/>
          <a:lstStyle/>
          <a:p>
            <a:fld id="{DF3B25AB-C39E-434A-A73D-825DF178BDE3}" type="slidenum">
              <a:rPr lang="en-US" smtClean="0"/>
              <a:t>1</a:t>
            </a:fld>
            <a:endParaRPr lang="en-US"/>
          </a:p>
        </p:txBody>
      </p:sp>
    </p:spTree>
    <p:extLst>
      <p:ext uri="{BB962C8B-B14F-4D97-AF65-F5344CB8AC3E}">
        <p14:creationId xmlns:p14="http://schemas.microsoft.com/office/powerpoint/2010/main" val="3184964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p>
          <a:p>
            <a:pPr marL="228600" indent="-228600">
              <a:buFont typeface="+mj-lt"/>
              <a:buAutoNum type="arabicPeriod"/>
            </a:pPr>
            <a:r>
              <a:rPr lang="en-US" baseline="0" dirty="0" smtClean="0"/>
              <a:t>Outline</a:t>
            </a:r>
          </a:p>
          <a:p>
            <a:pPr marL="228600" indent="-228600">
              <a:buFont typeface="+mj-lt"/>
              <a:buAutoNum type="arabicPeriod"/>
            </a:pPr>
            <a:r>
              <a:rPr lang="en-US" baseline="0" dirty="0" smtClean="0"/>
              <a:t>Motivation</a:t>
            </a:r>
          </a:p>
          <a:p>
            <a:pPr marL="228600" indent="-228600">
              <a:buFont typeface="+mj-lt"/>
              <a:buAutoNum type="arabicPeriod"/>
            </a:pPr>
            <a:r>
              <a:rPr lang="en-US" baseline="0" dirty="0" smtClean="0"/>
              <a:t>Methods: EOF-modes example (Fig.2)</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fig.3</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null hypo</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high vs. low pass</a:t>
            </a:r>
          </a:p>
          <a:p>
            <a:pPr marL="228600" indent="-228600">
              <a:buFont typeface="+mj-lt"/>
              <a:buAutoNum type="arabicPeriod"/>
            </a:pPr>
            <a:r>
              <a:rPr lang="en-US" baseline="0" dirty="0" smtClean="0"/>
              <a:t>Trop Indo-Pacific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Indo-Pacific</a:t>
            </a:r>
          </a:p>
          <a:p>
            <a:pPr marL="228600" indent="-228600">
              <a:buFont typeface="+mj-lt"/>
              <a:buAutoNum type="arabicPeriod"/>
            </a:pPr>
            <a:r>
              <a:rPr lang="en-US" baseline="0" dirty="0" smtClean="0"/>
              <a:t>Trop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Atl.</a:t>
            </a:r>
          </a:p>
          <a:p>
            <a:pPr marL="228600" indent="-228600">
              <a:buFont typeface="+mj-lt"/>
              <a:buAutoNum type="arabicPeriod"/>
            </a:pPr>
            <a:r>
              <a:rPr lang="en-US" baseline="0" dirty="0" smtClean="0"/>
              <a:t>N. Pac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Pac</a:t>
            </a:r>
          </a:p>
          <a:p>
            <a:pPr marL="228600" indent="-228600">
              <a:buFont typeface="+mj-lt"/>
              <a:buAutoNum type="arabicPeriod"/>
            </a:pPr>
            <a:r>
              <a:rPr lang="en-US" baseline="0" dirty="0" smtClean="0"/>
              <a:t>N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Atl.</a:t>
            </a:r>
          </a:p>
          <a:p>
            <a:pPr marL="228600" indent="-228600">
              <a:buFont typeface="+mj-lt"/>
              <a:buAutoNum type="arabicPeriod"/>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Global summary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indent="-228600">
              <a:buFont typeface="+mj-lt"/>
              <a:buAutoNum type="arabicPeriod"/>
            </a:pPr>
            <a:r>
              <a:rPr lang="en-US" baseline="0" dirty="0" smtClean="0"/>
              <a:t>EOF-errors</a:t>
            </a:r>
          </a:p>
          <a:p>
            <a:pPr marL="228600" indent="-228600">
              <a:buFont typeface="+mj-lt"/>
              <a:buAutoNum type="arabicPeriod"/>
            </a:pPr>
            <a:r>
              <a:rPr lang="en-US" baseline="0" dirty="0" smtClean="0"/>
              <a:t>Extra-tropics</a:t>
            </a:r>
          </a:p>
          <a:p>
            <a:pPr marL="228600" indent="-228600">
              <a:buFont typeface="+mj-lt"/>
              <a:buAutoNum type="arabicPeriod"/>
            </a:pPr>
            <a:r>
              <a:rPr lang="en-US" baseline="0" dirty="0" smtClean="0"/>
              <a:t>Summary</a:t>
            </a:r>
          </a:p>
          <a:p>
            <a:pPr marL="228600" indent="-228600">
              <a:buFont typeface="+mj-lt"/>
              <a:buAutoNum type="arabicPeriod"/>
            </a:pPr>
            <a:r>
              <a:rPr lang="en-US" baseline="0" dirty="0" smtClean="0"/>
              <a:t>Outlook climate change</a:t>
            </a:r>
          </a:p>
          <a:p>
            <a:pPr marL="228600" indent="-228600">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FEF28-0A45-4456-A1AD-7202FC324E84}" type="slidenum">
              <a:rPr lang="de-DE" smtClean="0"/>
              <a:pPr/>
              <a:t>51</a:t>
            </a:fld>
            <a:endParaRPr lang="de-DE"/>
          </a:p>
        </p:txBody>
      </p:sp>
    </p:spTree>
    <p:extLst>
      <p:ext uri="{BB962C8B-B14F-4D97-AF65-F5344CB8AC3E}">
        <p14:creationId xmlns:p14="http://schemas.microsoft.com/office/powerpoint/2010/main" val="61721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p>
          <a:p>
            <a:pPr marL="228600" indent="-228600">
              <a:buFont typeface="+mj-lt"/>
              <a:buAutoNum type="arabicPeriod"/>
            </a:pPr>
            <a:r>
              <a:rPr lang="en-US" baseline="0" dirty="0" smtClean="0"/>
              <a:t>Outline</a:t>
            </a:r>
          </a:p>
          <a:p>
            <a:pPr marL="228600" indent="-228600">
              <a:buFont typeface="+mj-lt"/>
              <a:buAutoNum type="arabicPeriod"/>
            </a:pPr>
            <a:r>
              <a:rPr lang="en-US" baseline="0" dirty="0" smtClean="0"/>
              <a:t>Motivation</a:t>
            </a:r>
          </a:p>
          <a:p>
            <a:pPr marL="228600" indent="-228600">
              <a:buFont typeface="+mj-lt"/>
              <a:buAutoNum type="arabicPeriod"/>
            </a:pPr>
            <a:r>
              <a:rPr lang="en-US" baseline="0" dirty="0" smtClean="0"/>
              <a:t>Methods: EOF-modes example (Fig.2)</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fig.3</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null hypo</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high vs. low pass</a:t>
            </a:r>
          </a:p>
          <a:p>
            <a:pPr marL="228600" indent="-228600">
              <a:buFont typeface="+mj-lt"/>
              <a:buAutoNum type="arabicPeriod"/>
            </a:pPr>
            <a:r>
              <a:rPr lang="en-US" baseline="0" dirty="0" smtClean="0"/>
              <a:t>Trop Indo-Pacific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Indo-Pacific</a:t>
            </a:r>
          </a:p>
          <a:p>
            <a:pPr marL="228600" indent="-228600">
              <a:buFont typeface="+mj-lt"/>
              <a:buAutoNum type="arabicPeriod"/>
            </a:pPr>
            <a:r>
              <a:rPr lang="en-US" baseline="0" dirty="0" smtClean="0"/>
              <a:t>Trop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Atl.</a:t>
            </a:r>
          </a:p>
          <a:p>
            <a:pPr marL="228600" indent="-228600">
              <a:buFont typeface="+mj-lt"/>
              <a:buAutoNum type="arabicPeriod"/>
            </a:pPr>
            <a:r>
              <a:rPr lang="en-US" baseline="0" dirty="0" smtClean="0"/>
              <a:t>N. Pac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Pac</a:t>
            </a:r>
          </a:p>
          <a:p>
            <a:pPr marL="228600" indent="-228600">
              <a:buFont typeface="+mj-lt"/>
              <a:buAutoNum type="arabicPeriod"/>
            </a:pPr>
            <a:r>
              <a:rPr lang="en-US" baseline="0" dirty="0" smtClean="0"/>
              <a:t>N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Atl.</a:t>
            </a:r>
          </a:p>
          <a:p>
            <a:pPr marL="228600" indent="-228600">
              <a:buFont typeface="+mj-lt"/>
              <a:buAutoNum type="arabicPeriod"/>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Global summary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indent="-228600">
              <a:buFont typeface="+mj-lt"/>
              <a:buAutoNum type="arabicPeriod"/>
            </a:pPr>
            <a:r>
              <a:rPr lang="en-US" baseline="0" dirty="0" smtClean="0"/>
              <a:t>EOF-errors</a:t>
            </a:r>
          </a:p>
          <a:p>
            <a:pPr marL="228600" indent="-228600">
              <a:buFont typeface="+mj-lt"/>
              <a:buAutoNum type="arabicPeriod"/>
            </a:pPr>
            <a:r>
              <a:rPr lang="en-US" baseline="0" dirty="0" smtClean="0"/>
              <a:t>Extra-tropics</a:t>
            </a:r>
          </a:p>
          <a:p>
            <a:pPr marL="228600" indent="-228600">
              <a:buFont typeface="+mj-lt"/>
              <a:buAutoNum type="arabicPeriod"/>
            </a:pPr>
            <a:r>
              <a:rPr lang="en-US" baseline="0" dirty="0" smtClean="0"/>
              <a:t>Summary</a:t>
            </a:r>
          </a:p>
          <a:p>
            <a:pPr marL="228600" indent="-228600">
              <a:buFont typeface="+mj-lt"/>
              <a:buAutoNum type="arabicPeriod"/>
            </a:pPr>
            <a:r>
              <a:rPr lang="en-US" baseline="0" dirty="0" smtClean="0"/>
              <a:t>Outlook climate change</a:t>
            </a:r>
          </a:p>
          <a:p>
            <a:pPr marL="228600" indent="-228600">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FEF28-0A45-4456-A1AD-7202FC324E84}" type="slidenum">
              <a:rPr lang="de-DE" smtClean="0"/>
              <a:pPr/>
              <a:t>2</a:t>
            </a:fld>
            <a:endParaRPr lang="de-DE"/>
          </a:p>
        </p:txBody>
      </p:sp>
    </p:spTree>
    <p:extLst>
      <p:ext uri="{BB962C8B-B14F-4D97-AF65-F5344CB8AC3E}">
        <p14:creationId xmlns:p14="http://schemas.microsoft.com/office/powerpoint/2010/main" val="61721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p>
          <a:p>
            <a:pPr marL="228600" indent="-228600">
              <a:buFont typeface="+mj-lt"/>
              <a:buAutoNum type="arabicPeriod"/>
            </a:pPr>
            <a:r>
              <a:rPr lang="en-US" baseline="0" dirty="0" smtClean="0"/>
              <a:t>Outline</a:t>
            </a:r>
          </a:p>
          <a:p>
            <a:pPr marL="228600" indent="-228600">
              <a:buFont typeface="+mj-lt"/>
              <a:buAutoNum type="arabicPeriod"/>
            </a:pPr>
            <a:r>
              <a:rPr lang="en-US" baseline="0" dirty="0" smtClean="0"/>
              <a:t>Motivation</a:t>
            </a:r>
          </a:p>
          <a:p>
            <a:pPr marL="228600" indent="-228600">
              <a:buFont typeface="+mj-lt"/>
              <a:buAutoNum type="arabicPeriod"/>
            </a:pPr>
            <a:r>
              <a:rPr lang="en-US" baseline="0" dirty="0" smtClean="0"/>
              <a:t>Methods: EOF-modes example (Fig.2)</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fig.3</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null hypo</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high vs. low pass</a:t>
            </a:r>
          </a:p>
          <a:p>
            <a:pPr marL="228600" indent="-228600">
              <a:buFont typeface="+mj-lt"/>
              <a:buAutoNum type="arabicPeriod"/>
            </a:pPr>
            <a:r>
              <a:rPr lang="en-US" baseline="0" dirty="0" smtClean="0"/>
              <a:t>Trop Indo-Pacific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Indo-Pacific</a:t>
            </a:r>
          </a:p>
          <a:p>
            <a:pPr marL="228600" indent="-228600">
              <a:buFont typeface="+mj-lt"/>
              <a:buAutoNum type="arabicPeriod"/>
            </a:pPr>
            <a:r>
              <a:rPr lang="en-US" baseline="0" dirty="0" smtClean="0"/>
              <a:t>Trop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Atl.</a:t>
            </a:r>
          </a:p>
          <a:p>
            <a:pPr marL="228600" indent="-228600">
              <a:buFont typeface="+mj-lt"/>
              <a:buAutoNum type="arabicPeriod"/>
            </a:pPr>
            <a:r>
              <a:rPr lang="en-US" baseline="0" dirty="0" smtClean="0"/>
              <a:t>N. Pac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Pac</a:t>
            </a:r>
          </a:p>
          <a:p>
            <a:pPr marL="228600" indent="-228600">
              <a:buFont typeface="+mj-lt"/>
              <a:buAutoNum type="arabicPeriod"/>
            </a:pPr>
            <a:r>
              <a:rPr lang="en-US" baseline="0" dirty="0" smtClean="0"/>
              <a:t>N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Atl.</a:t>
            </a:r>
          </a:p>
          <a:p>
            <a:pPr marL="228600" indent="-228600">
              <a:buFont typeface="+mj-lt"/>
              <a:buAutoNum type="arabicPeriod"/>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Global summary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indent="-228600">
              <a:buFont typeface="+mj-lt"/>
              <a:buAutoNum type="arabicPeriod"/>
            </a:pPr>
            <a:r>
              <a:rPr lang="en-US" baseline="0" dirty="0" smtClean="0"/>
              <a:t>EOF-errors</a:t>
            </a:r>
          </a:p>
          <a:p>
            <a:pPr marL="228600" indent="-228600">
              <a:buFont typeface="+mj-lt"/>
              <a:buAutoNum type="arabicPeriod"/>
            </a:pPr>
            <a:r>
              <a:rPr lang="en-US" baseline="0" dirty="0" smtClean="0"/>
              <a:t>Extra-tropics</a:t>
            </a:r>
          </a:p>
          <a:p>
            <a:pPr marL="228600" indent="-228600">
              <a:buFont typeface="+mj-lt"/>
              <a:buAutoNum type="arabicPeriod"/>
            </a:pPr>
            <a:r>
              <a:rPr lang="en-US" baseline="0" dirty="0" smtClean="0"/>
              <a:t>Summary</a:t>
            </a:r>
          </a:p>
          <a:p>
            <a:pPr marL="228600" indent="-228600">
              <a:buFont typeface="+mj-lt"/>
              <a:buAutoNum type="arabicPeriod"/>
            </a:pPr>
            <a:r>
              <a:rPr lang="en-US" baseline="0" dirty="0" smtClean="0"/>
              <a:t>Outlook climate change</a:t>
            </a:r>
          </a:p>
          <a:p>
            <a:pPr marL="228600" indent="-228600">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FEF28-0A45-4456-A1AD-7202FC324E84}" type="slidenum">
              <a:rPr lang="de-DE" smtClean="0"/>
              <a:pPr/>
              <a:t>3</a:t>
            </a:fld>
            <a:endParaRPr lang="de-DE"/>
          </a:p>
        </p:txBody>
      </p:sp>
    </p:spTree>
    <p:extLst>
      <p:ext uri="{BB962C8B-B14F-4D97-AF65-F5344CB8AC3E}">
        <p14:creationId xmlns:p14="http://schemas.microsoft.com/office/powerpoint/2010/main" val="61721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p>
          <a:p>
            <a:pPr marL="228600" indent="-228600">
              <a:buFont typeface="+mj-lt"/>
              <a:buAutoNum type="arabicPeriod"/>
            </a:pPr>
            <a:r>
              <a:rPr lang="en-US" baseline="0" dirty="0" smtClean="0"/>
              <a:t>Outline</a:t>
            </a:r>
          </a:p>
          <a:p>
            <a:pPr marL="228600" indent="-228600">
              <a:buFont typeface="+mj-lt"/>
              <a:buAutoNum type="arabicPeriod"/>
            </a:pPr>
            <a:r>
              <a:rPr lang="en-US" baseline="0" dirty="0" smtClean="0"/>
              <a:t>Motivation</a:t>
            </a:r>
          </a:p>
          <a:p>
            <a:pPr marL="228600" indent="-228600">
              <a:buFont typeface="+mj-lt"/>
              <a:buAutoNum type="arabicPeriod"/>
            </a:pPr>
            <a:r>
              <a:rPr lang="en-US" baseline="0" dirty="0" smtClean="0"/>
              <a:t>Methods: EOF-modes example (Fig.2)</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fig.3</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null hypo</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high vs. low pass</a:t>
            </a:r>
          </a:p>
          <a:p>
            <a:pPr marL="228600" indent="-228600">
              <a:buFont typeface="+mj-lt"/>
              <a:buAutoNum type="arabicPeriod"/>
            </a:pPr>
            <a:r>
              <a:rPr lang="en-US" baseline="0" dirty="0" smtClean="0"/>
              <a:t>Trop Indo-Pacific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Indo-Pacific</a:t>
            </a:r>
          </a:p>
          <a:p>
            <a:pPr marL="228600" indent="-228600">
              <a:buFont typeface="+mj-lt"/>
              <a:buAutoNum type="arabicPeriod"/>
            </a:pPr>
            <a:r>
              <a:rPr lang="en-US" baseline="0" dirty="0" smtClean="0"/>
              <a:t>Trop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Atl.</a:t>
            </a:r>
          </a:p>
          <a:p>
            <a:pPr marL="228600" indent="-228600">
              <a:buFont typeface="+mj-lt"/>
              <a:buAutoNum type="arabicPeriod"/>
            </a:pPr>
            <a:r>
              <a:rPr lang="en-US" baseline="0" dirty="0" smtClean="0"/>
              <a:t>N. Pac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Pac</a:t>
            </a:r>
          </a:p>
          <a:p>
            <a:pPr marL="228600" indent="-228600">
              <a:buFont typeface="+mj-lt"/>
              <a:buAutoNum type="arabicPeriod"/>
            </a:pPr>
            <a:r>
              <a:rPr lang="en-US" baseline="0" dirty="0" smtClean="0"/>
              <a:t>N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Atl.</a:t>
            </a:r>
          </a:p>
          <a:p>
            <a:pPr marL="228600" indent="-228600">
              <a:buFont typeface="+mj-lt"/>
              <a:buAutoNum type="arabicPeriod"/>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Global summary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indent="-228600">
              <a:buFont typeface="+mj-lt"/>
              <a:buAutoNum type="arabicPeriod"/>
            </a:pPr>
            <a:r>
              <a:rPr lang="en-US" baseline="0" dirty="0" smtClean="0"/>
              <a:t>EOF-errors</a:t>
            </a:r>
          </a:p>
          <a:p>
            <a:pPr marL="228600" indent="-228600">
              <a:buFont typeface="+mj-lt"/>
              <a:buAutoNum type="arabicPeriod"/>
            </a:pPr>
            <a:r>
              <a:rPr lang="en-US" baseline="0" dirty="0" smtClean="0"/>
              <a:t>Extra-tropics</a:t>
            </a:r>
          </a:p>
          <a:p>
            <a:pPr marL="228600" indent="-228600">
              <a:buFont typeface="+mj-lt"/>
              <a:buAutoNum type="arabicPeriod"/>
            </a:pPr>
            <a:r>
              <a:rPr lang="en-US" baseline="0" dirty="0" smtClean="0"/>
              <a:t>Summary</a:t>
            </a:r>
          </a:p>
          <a:p>
            <a:pPr marL="228600" indent="-228600">
              <a:buFont typeface="+mj-lt"/>
              <a:buAutoNum type="arabicPeriod"/>
            </a:pPr>
            <a:r>
              <a:rPr lang="en-US" baseline="0" dirty="0" smtClean="0"/>
              <a:t>Outlook climate change</a:t>
            </a:r>
          </a:p>
          <a:p>
            <a:pPr marL="228600" indent="-228600">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FEF28-0A45-4456-A1AD-7202FC324E84}" type="slidenum">
              <a:rPr lang="de-DE" smtClean="0"/>
              <a:pPr/>
              <a:t>12</a:t>
            </a:fld>
            <a:endParaRPr lang="de-DE"/>
          </a:p>
        </p:txBody>
      </p:sp>
    </p:spTree>
    <p:extLst>
      <p:ext uri="{BB962C8B-B14F-4D97-AF65-F5344CB8AC3E}">
        <p14:creationId xmlns:p14="http://schemas.microsoft.com/office/powerpoint/2010/main" val="61721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p>
          <a:p>
            <a:pPr marL="228600" indent="-228600">
              <a:buFont typeface="+mj-lt"/>
              <a:buAutoNum type="arabicPeriod"/>
            </a:pPr>
            <a:r>
              <a:rPr lang="en-US" baseline="0" dirty="0" smtClean="0"/>
              <a:t>Outline</a:t>
            </a:r>
          </a:p>
          <a:p>
            <a:pPr marL="228600" indent="-228600">
              <a:buFont typeface="+mj-lt"/>
              <a:buAutoNum type="arabicPeriod"/>
            </a:pPr>
            <a:r>
              <a:rPr lang="en-US" baseline="0" dirty="0" smtClean="0"/>
              <a:t>Motivation</a:t>
            </a:r>
          </a:p>
          <a:p>
            <a:pPr marL="228600" indent="-228600">
              <a:buFont typeface="+mj-lt"/>
              <a:buAutoNum type="arabicPeriod"/>
            </a:pPr>
            <a:r>
              <a:rPr lang="en-US" baseline="0" dirty="0" smtClean="0"/>
              <a:t>Methods: EOF-modes example (Fig.2)</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fig.3</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null hypo</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high vs. low pass</a:t>
            </a:r>
          </a:p>
          <a:p>
            <a:pPr marL="228600" indent="-228600">
              <a:buFont typeface="+mj-lt"/>
              <a:buAutoNum type="arabicPeriod"/>
            </a:pPr>
            <a:r>
              <a:rPr lang="en-US" baseline="0" dirty="0" smtClean="0"/>
              <a:t>Trop Indo-Pacific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Indo-Pacific</a:t>
            </a:r>
          </a:p>
          <a:p>
            <a:pPr marL="228600" indent="-228600">
              <a:buFont typeface="+mj-lt"/>
              <a:buAutoNum type="arabicPeriod"/>
            </a:pPr>
            <a:r>
              <a:rPr lang="en-US" baseline="0" dirty="0" smtClean="0"/>
              <a:t>Trop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Atl.</a:t>
            </a:r>
          </a:p>
          <a:p>
            <a:pPr marL="228600" indent="-228600">
              <a:buFont typeface="+mj-lt"/>
              <a:buAutoNum type="arabicPeriod"/>
            </a:pPr>
            <a:r>
              <a:rPr lang="en-US" baseline="0" dirty="0" smtClean="0"/>
              <a:t>N. Pac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Pac</a:t>
            </a:r>
          </a:p>
          <a:p>
            <a:pPr marL="228600" indent="-228600">
              <a:buFont typeface="+mj-lt"/>
              <a:buAutoNum type="arabicPeriod"/>
            </a:pPr>
            <a:r>
              <a:rPr lang="en-US" baseline="0" dirty="0" smtClean="0"/>
              <a:t>N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Atl.</a:t>
            </a:r>
          </a:p>
          <a:p>
            <a:pPr marL="228600" indent="-228600">
              <a:buFont typeface="+mj-lt"/>
              <a:buAutoNum type="arabicPeriod"/>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Global summary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indent="-228600">
              <a:buFont typeface="+mj-lt"/>
              <a:buAutoNum type="arabicPeriod"/>
            </a:pPr>
            <a:r>
              <a:rPr lang="en-US" baseline="0" dirty="0" smtClean="0"/>
              <a:t>EOF-errors</a:t>
            </a:r>
          </a:p>
          <a:p>
            <a:pPr marL="228600" indent="-228600">
              <a:buFont typeface="+mj-lt"/>
              <a:buAutoNum type="arabicPeriod"/>
            </a:pPr>
            <a:r>
              <a:rPr lang="en-US" baseline="0" dirty="0" smtClean="0"/>
              <a:t>Extra-tropics</a:t>
            </a:r>
          </a:p>
          <a:p>
            <a:pPr marL="228600" indent="-228600">
              <a:buFont typeface="+mj-lt"/>
              <a:buAutoNum type="arabicPeriod"/>
            </a:pPr>
            <a:r>
              <a:rPr lang="en-US" baseline="0" dirty="0" smtClean="0"/>
              <a:t>Summary</a:t>
            </a:r>
          </a:p>
          <a:p>
            <a:pPr marL="228600" indent="-228600">
              <a:buFont typeface="+mj-lt"/>
              <a:buAutoNum type="arabicPeriod"/>
            </a:pPr>
            <a:r>
              <a:rPr lang="en-US" baseline="0" dirty="0" smtClean="0"/>
              <a:t>Outlook climate change</a:t>
            </a:r>
          </a:p>
          <a:p>
            <a:pPr marL="228600" indent="-228600">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FEF28-0A45-4456-A1AD-7202FC324E84}" type="slidenum">
              <a:rPr lang="de-DE" smtClean="0"/>
              <a:pPr/>
              <a:t>18</a:t>
            </a:fld>
            <a:endParaRPr lang="de-DE"/>
          </a:p>
        </p:txBody>
      </p:sp>
    </p:spTree>
    <p:extLst>
      <p:ext uri="{BB962C8B-B14F-4D97-AF65-F5344CB8AC3E}">
        <p14:creationId xmlns:p14="http://schemas.microsoft.com/office/powerpoint/2010/main" val="61721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p>
          <a:p>
            <a:pPr marL="228600" indent="-228600">
              <a:buFont typeface="+mj-lt"/>
              <a:buAutoNum type="arabicPeriod"/>
            </a:pPr>
            <a:r>
              <a:rPr lang="en-US" baseline="0" dirty="0" smtClean="0"/>
              <a:t>Outline</a:t>
            </a:r>
          </a:p>
          <a:p>
            <a:pPr marL="228600" indent="-228600">
              <a:buFont typeface="+mj-lt"/>
              <a:buAutoNum type="arabicPeriod"/>
            </a:pPr>
            <a:r>
              <a:rPr lang="en-US" baseline="0" dirty="0" smtClean="0"/>
              <a:t>Motivation</a:t>
            </a:r>
          </a:p>
          <a:p>
            <a:pPr marL="228600" indent="-228600">
              <a:buFont typeface="+mj-lt"/>
              <a:buAutoNum type="arabicPeriod"/>
            </a:pPr>
            <a:r>
              <a:rPr lang="en-US" baseline="0" dirty="0" smtClean="0"/>
              <a:t>Methods: EOF-modes example (Fig.2)</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fig.3</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null hypo</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high vs. low pass</a:t>
            </a:r>
          </a:p>
          <a:p>
            <a:pPr marL="228600" indent="-228600">
              <a:buFont typeface="+mj-lt"/>
              <a:buAutoNum type="arabicPeriod"/>
            </a:pPr>
            <a:r>
              <a:rPr lang="en-US" baseline="0" dirty="0" smtClean="0"/>
              <a:t>Trop Indo-Pacific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Indo-Pacific</a:t>
            </a:r>
          </a:p>
          <a:p>
            <a:pPr marL="228600" indent="-228600">
              <a:buFont typeface="+mj-lt"/>
              <a:buAutoNum type="arabicPeriod"/>
            </a:pPr>
            <a:r>
              <a:rPr lang="en-US" baseline="0" dirty="0" smtClean="0"/>
              <a:t>Trop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Atl.</a:t>
            </a:r>
          </a:p>
          <a:p>
            <a:pPr marL="228600" indent="-228600">
              <a:buFont typeface="+mj-lt"/>
              <a:buAutoNum type="arabicPeriod"/>
            </a:pPr>
            <a:r>
              <a:rPr lang="en-US" baseline="0" dirty="0" smtClean="0"/>
              <a:t>N. Pac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Pac</a:t>
            </a:r>
          </a:p>
          <a:p>
            <a:pPr marL="228600" indent="-228600">
              <a:buFont typeface="+mj-lt"/>
              <a:buAutoNum type="arabicPeriod"/>
            </a:pPr>
            <a:r>
              <a:rPr lang="en-US" baseline="0" dirty="0" smtClean="0"/>
              <a:t>N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Atl.</a:t>
            </a:r>
          </a:p>
          <a:p>
            <a:pPr marL="228600" indent="-228600">
              <a:buFont typeface="+mj-lt"/>
              <a:buAutoNum type="arabicPeriod"/>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Global summary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indent="-228600">
              <a:buFont typeface="+mj-lt"/>
              <a:buAutoNum type="arabicPeriod"/>
            </a:pPr>
            <a:r>
              <a:rPr lang="en-US" baseline="0" dirty="0" smtClean="0"/>
              <a:t>EOF-errors</a:t>
            </a:r>
          </a:p>
          <a:p>
            <a:pPr marL="228600" indent="-228600">
              <a:buFont typeface="+mj-lt"/>
              <a:buAutoNum type="arabicPeriod"/>
            </a:pPr>
            <a:r>
              <a:rPr lang="en-US" baseline="0" dirty="0" smtClean="0"/>
              <a:t>Extra-tropics</a:t>
            </a:r>
          </a:p>
          <a:p>
            <a:pPr marL="228600" indent="-228600">
              <a:buFont typeface="+mj-lt"/>
              <a:buAutoNum type="arabicPeriod"/>
            </a:pPr>
            <a:r>
              <a:rPr lang="en-US" baseline="0" dirty="0" smtClean="0"/>
              <a:t>Summary</a:t>
            </a:r>
          </a:p>
          <a:p>
            <a:pPr marL="228600" indent="-228600">
              <a:buFont typeface="+mj-lt"/>
              <a:buAutoNum type="arabicPeriod"/>
            </a:pPr>
            <a:r>
              <a:rPr lang="en-US" baseline="0" dirty="0" smtClean="0"/>
              <a:t>Outlook climate change</a:t>
            </a:r>
          </a:p>
          <a:p>
            <a:pPr marL="228600" indent="-228600">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FEF28-0A45-4456-A1AD-7202FC324E84}" type="slidenum">
              <a:rPr lang="de-DE" smtClean="0"/>
              <a:pPr/>
              <a:t>28</a:t>
            </a:fld>
            <a:endParaRPr lang="de-DE"/>
          </a:p>
        </p:txBody>
      </p:sp>
    </p:spTree>
    <p:extLst>
      <p:ext uri="{BB962C8B-B14F-4D97-AF65-F5344CB8AC3E}">
        <p14:creationId xmlns:p14="http://schemas.microsoft.com/office/powerpoint/2010/main" val="61721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p>
          <a:p>
            <a:pPr marL="228600" indent="-228600">
              <a:buFont typeface="+mj-lt"/>
              <a:buAutoNum type="arabicPeriod"/>
            </a:pPr>
            <a:r>
              <a:rPr lang="en-US" baseline="0" dirty="0" smtClean="0"/>
              <a:t>Outline</a:t>
            </a:r>
          </a:p>
          <a:p>
            <a:pPr marL="228600" indent="-228600">
              <a:buFont typeface="+mj-lt"/>
              <a:buAutoNum type="arabicPeriod"/>
            </a:pPr>
            <a:r>
              <a:rPr lang="en-US" baseline="0" dirty="0" smtClean="0"/>
              <a:t>Motivation</a:t>
            </a:r>
          </a:p>
          <a:p>
            <a:pPr marL="228600" indent="-228600">
              <a:buFont typeface="+mj-lt"/>
              <a:buAutoNum type="arabicPeriod"/>
            </a:pPr>
            <a:r>
              <a:rPr lang="en-US" baseline="0" dirty="0" smtClean="0"/>
              <a:t>Methods: EOF-modes example (Fig.2)</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fig.3</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null hypo</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high vs. low pass</a:t>
            </a:r>
          </a:p>
          <a:p>
            <a:pPr marL="228600" indent="-228600">
              <a:buFont typeface="+mj-lt"/>
              <a:buAutoNum type="arabicPeriod"/>
            </a:pPr>
            <a:r>
              <a:rPr lang="en-US" baseline="0" dirty="0" smtClean="0"/>
              <a:t>Trop Indo-Pacific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Indo-Pacific</a:t>
            </a:r>
          </a:p>
          <a:p>
            <a:pPr marL="228600" indent="-228600">
              <a:buFont typeface="+mj-lt"/>
              <a:buAutoNum type="arabicPeriod"/>
            </a:pPr>
            <a:r>
              <a:rPr lang="en-US" baseline="0" dirty="0" smtClean="0"/>
              <a:t>Trop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Atl.</a:t>
            </a:r>
          </a:p>
          <a:p>
            <a:pPr marL="228600" indent="-228600">
              <a:buFont typeface="+mj-lt"/>
              <a:buAutoNum type="arabicPeriod"/>
            </a:pPr>
            <a:r>
              <a:rPr lang="en-US" baseline="0" dirty="0" smtClean="0"/>
              <a:t>N. Pac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Pac</a:t>
            </a:r>
          </a:p>
          <a:p>
            <a:pPr marL="228600" indent="-228600">
              <a:buFont typeface="+mj-lt"/>
              <a:buAutoNum type="arabicPeriod"/>
            </a:pPr>
            <a:r>
              <a:rPr lang="en-US" baseline="0" dirty="0" smtClean="0"/>
              <a:t>N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Atl.</a:t>
            </a:r>
          </a:p>
          <a:p>
            <a:pPr marL="228600" indent="-228600">
              <a:buFont typeface="+mj-lt"/>
              <a:buAutoNum type="arabicPeriod"/>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Global summary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indent="-228600">
              <a:buFont typeface="+mj-lt"/>
              <a:buAutoNum type="arabicPeriod"/>
            </a:pPr>
            <a:r>
              <a:rPr lang="en-US" baseline="0" dirty="0" smtClean="0"/>
              <a:t>EOF-errors</a:t>
            </a:r>
          </a:p>
          <a:p>
            <a:pPr marL="228600" indent="-228600">
              <a:buFont typeface="+mj-lt"/>
              <a:buAutoNum type="arabicPeriod"/>
            </a:pPr>
            <a:r>
              <a:rPr lang="en-US" baseline="0" dirty="0" smtClean="0"/>
              <a:t>Extra-tropics</a:t>
            </a:r>
          </a:p>
          <a:p>
            <a:pPr marL="228600" indent="-228600">
              <a:buFont typeface="+mj-lt"/>
              <a:buAutoNum type="arabicPeriod"/>
            </a:pPr>
            <a:r>
              <a:rPr lang="en-US" baseline="0" dirty="0" smtClean="0"/>
              <a:t>Summary</a:t>
            </a:r>
          </a:p>
          <a:p>
            <a:pPr marL="228600" indent="-228600">
              <a:buFont typeface="+mj-lt"/>
              <a:buAutoNum type="arabicPeriod"/>
            </a:pPr>
            <a:r>
              <a:rPr lang="en-US" baseline="0" dirty="0" smtClean="0"/>
              <a:t>Outlook climate change</a:t>
            </a:r>
          </a:p>
          <a:p>
            <a:pPr marL="228600" indent="-228600">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FEF28-0A45-4456-A1AD-7202FC324E84}" type="slidenum">
              <a:rPr lang="de-DE" smtClean="0"/>
              <a:pPr/>
              <a:t>36</a:t>
            </a:fld>
            <a:endParaRPr lang="de-DE"/>
          </a:p>
        </p:txBody>
      </p:sp>
    </p:spTree>
    <p:extLst>
      <p:ext uri="{BB962C8B-B14F-4D97-AF65-F5344CB8AC3E}">
        <p14:creationId xmlns:p14="http://schemas.microsoft.com/office/powerpoint/2010/main" val="617217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p>
          <a:p>
            <a:pPr marL="228600" indent="-228600">
              <a:buFont typeface="+mj-lt"/>
              <a:buAutoNum type="arabicPeriod"/>
            </a:pPr>
            <a:r>
              <a:rPr lang="en-US" baseline="0" dirty="0" smtClean="0"/>
              <a:t>Outline</a:t>
            </a:r>
          </a:p>
          <a:p>
            <a:pPr marL="228600" indent="-228600">
              <a:buFont typeface="+mj-lt"/>
              <a:buAutoNum type="arabicPeriod"/>
            </a:pPr>
            <a:r>
              <a:rPr lang="en-US" baseline="0" dirty="0" smtClean="0"/>
              <a:t>Motivation</a:t>
            </a:r>
          </a:p>
          <a:p>
            <a:pPr marL="228600" indent="-228600">
              <a:buFont typeface="+mj-lt"/>
              <a:buAutoNum type="arabicPeriod"/>
            </a:pPr>
            <a:r>
              <a:rPr lang="en-US" baseline="0" dirty="0" smtClean="0"/>
              <a:t>Methods: EOF-modes example (Fig.2)</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fig.3</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null hypo</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high vs. low pass</a:t>
            </a:r>
          </a:p>
          <a:p>
            <a:pPr marL="228600" indent="-228600">
              <a:buFont typeface="+mj-lt"/>
              <a:buAutoNum type="arabicPeriod"/>
            </a:pPr>
            <a:r>
              <a:rPr lang="en-US" baseline="0" dirty="0" smtClean="0"/>
              <a:t>Trop Indo-Pacific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Indo-Pacific</a:t>
            </a:r>
          </a:p>
          <a:p>
            <a:pPr marL="228600" indent="-228600">
              <a:buFont typeface="+mj-lt"/>
              <a:buAutoNum type="arabicPeriod"/>
            </a:pPr>
            <a:r>
              <a:rPr lang="en-US" baseline="0" dirty="0" smtClean="0"/>
              <a:t>Trop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Atl.</a:t>
            </a:r>
          </a:p>
          <a:p>
            <a:pPr marL="228600" indent="-228600">
              <a:buFont typeface="+mj-lt"/>
              <a:buAutoNum type="arabicPeriod"/>
            </a:pPr>
            <a:r>
              <a:rPr lang="en-US" baseline="0" dirty="0" smtClean="0"/>
              <a:t>N. Pac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Pac</a:t>
            </a:r>
          </a:p>
          <a:p>
            <a:pPr marL="228600" indent="-228600">
              <a:buFont typeface="+mj-lt"/>
              <a:buAutoNum type="arabicPeriod"/>
            </a:pPr>
            <a:r>
              <a:rPr lang="en-US" baseline="0" dirty="0" smtClean="0"/>
              <a:t>N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Atl.</a:t>
            </a:r>
          </a:p>
          <a:p>
            <a:pPr marL="228600" indent="-228600">
              <a:buFont typeface="+mj-lt"/>
              <a:buAutoNum type="arabicPeriod"/>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Global summary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indent="-228600">
              <a:buFont typeface="+mj-lt"/>
              <a:buAutoNum type="arabicPeriod"/>
            </a:pPr>
            <a:r>
              <a:rPr lang="en-US" baseline="0" dirty="0" smtClean="0"/>
              <a:t>EOF-errors</a:t>
            </a:r>
          </a:p>
          <a:p>
            <a:pPr marL="228600" indent="-228600">
              <a:buFont typeface="+mj-lt"/>
              <a:buAutoNum type="arabicPeriod"/>
            </a:pPr>
            <a:r>
              <a:rPr lang="en-US" baseline="0" dirty="0" smtClean="0"/>
              <a:t>Extra-tropics</a:t>
            </a:r>
          </a:p>
          <a:p>
            <a:pPr marL="228600" indent="-228600">
              <a:buFont typeface="+mj-lt"/>
              <a:buAutoNum type="arabicPeriod"/>
            </a:pPr>
            <a:r>
              <a:rPr lang="en-US" baseline="0" dirty="0" smtClean="0"/>
              <a:t>Summary</a:t>
            </a:r>
          </a:p>
          <a:p>
            <a:pPr marL="228600" indent="-228600">
              <a:buFont typeface="+mj-lt"/>
              <a:buAutoNum type="arabicPeriod"/>
            </a:pPr>
            <a:r>
              <a:rPr lang="en-US" baseline="0" dirty="0" smtClean="0"/>
              <a:t>Outlook climate change</a:t>
            </a:r>
          </a:p>
          <a:p>
            <a:pPr marL="228600" indent="-228600">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FEF28-0A45-4456-A1AD-7202FC324E84}" type="slidenum">
              <a:rPr lang="de-DE" smtClean="0"/>
              <a:pPr/>
              <a:t>45</a:t>
            </a:fld>
            <a:endParaRPr lang="de-DE"/>
          </a:p>
        </p:txBody>
      </p:sp>
    </p:spTree>
    <p:extLst>
      <p:ext uri="{BB962C8B-B14F-4D97-AF65-F5344CB8AC3E}">
        <p14:creationId xmlns:p14="http://schemas.microsoft.com/office/powerpoint/2010/main" val="61721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p>
          <a:p>
            <a:pPr marL="228600" indent="-228600">
              <a:buFont typeface="+mj-lt"/>
              <a:buAutoNum type="arabicPeriod"/>
            </a:pPr>
            <a:r>
              <a:rPr lang="en-US" baseline="0" dirty="0" smtClean="0"/>
              <a:t>Outline</a:t>
            </a:r>
          </a:p>
          <a:p>
            <a:pPr marL="228600" indent="-228600">
              <a:buFont typeface="+mj-lt"/>
              <a:buAutoNum type="arabicPeriod"/>
            </a:pPr>
            <a:r>
              <a:rPr lang="en-US" baseline="0" dirty="0" smtClean="0"/>
              <a:t>Motivation</a:t>
            </a:r>
          </a:p>
          <a:p>
            <a:pPr marL="228600" indent="-228600">
              <a:buFont typeface="+mj-lt"/>
              <a:buAutoNum type="arabicPeriod"/>
            </a:pPr>
            <a:r>
              <a:rPr lang="en-US" baseline="0" dirty="0" smtClean="0"/>
              <a:t>Methods: EOF-modes example (Fig.2)</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EOF-methods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fig.3</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null hypo</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Methods high vs. low pass</a:t>
            </a:r>
          </a:p>
          <a:p>
            <a:pPr marL="228600" indent="-228600">
              <a:buFont typeface="+mj-lt"/>
              <a:buAutoNum type="arabicPeriod"/>
            </a:pPr>
            <a:r>
              <a:rPr lang="en-US" baseline="0" dirty="0" smtClean="0"/>
              <a:t>Trop Indo-Pacific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Indo-Pacific</a:t>
            </a:r>
          </a:p>
          <a:p>
            <a:pPr marL="228600" indent="-228600">
              <a:buFont typeface="+mj-lt"/>
              <a:buAutoNum type="arabicPeriod"/>
            </a:pPr>
            <a:r>
              <a:rPr lang="en-US" baseline="0" dirty="0" smtClean="0"/>
              <a:t>Trop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Trop Atl.</a:t>
            </a:r>
          </a:p>
          <a:p>
            <a:pPr marL="228600" indent="-228600">
              <a:buFont typeface="+mj-lt"/>
              <a:buAutoNum type="arabicPeriod"/>
            </a:pPr>
            <a:r>
              <a:rPr lang="en-US" baseline="0" dirty="0" smtClean="0"/>
              <a:t>N. Pac</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Pac</a:t>
            </a:r>
          </a:p>
          <a:p>
            <a:pPr marL="228600" indent="-228600">
              <a:buFont typeface="+mj-lt"/>
              <a:buAutoNum type="arabicPeriod"/>
            </a:pPr>
            <a:r>
              <a:rPr lang="en-US" baseline="0" dirty="0" smtClean="0"/>
              <a:t>N  Atl.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  Atl.</a:t>
            </a:r>
          </a:p>
          <a:p>
            <a:pPr marL="228600" indent="-228600">
              <a:buFont typeface="+mj-lt"/>
              <a:buAutoNum type="arabicPeriod"/>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S-ocean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Global summary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Super model</a:t>
            </a:r>
          </a:p>
          <a:p>
            <a:pPr marL="228600" indent="-228600">
              <a:buFont typeface="+mj-lt"/>
              <a:buAutoNum type="arabicPeriod"/>
            </a:pPr>
            <a:r>
              <a:rPr lang="en-US" baseline="0" dirty="0" smtClean="0"/>
              <a:t>EOF-errors</a:t>
            </a:r>
          </a:p>
          <a:p>
            <a:pPr marL="228600" indent="-228600">
              <a:buFont typeface="+mj-lt"/>
              <a:buAutoNum type="arabicPeriod"/>
            </a:pPr>
            <a:r>
              <a:rPr lang="en-US" baseline="0" dirty="0" smtClean="0"/>
              <a:t>Extra-tropics</a:t>
            </a:r>
          </a:p>
          <a:p>
            <a:pPr marL="228600" indent="-228600">
              <a:buFont typeface="+mj-lt"/>
              <a:buAutoNum type="arabicPeriod"/>
            </a:pPr>
            <a:r>
              <a:rPr lang="en-US" baseline="0" dirty="0" smtClean="0"/>
              <a:t>Summary</a:t>
            </a:r>
          </a:p>
          <a:p>
            <a:pPr marL="228600" indent="-228600">
              <a:buFont typeface="+mj-lt"/>
              <a:buAutoNum type="arabicPeriod"/>
            </a:pPr>
            <a:r>
              <a:rPr lang="en-US" baseline="0" dirty="0" smtClean="0"/>
              <a:t>Outlook climate change</a:t>
            </a:r>
          </a:p>
          <a:p>
            <a:pPr marL="228600" indent="-228600">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FEF28-0A45-4456-A1AD-7202FC324E84}" type="slidenum">
              <a:rPr lang="de-DE" smtClean="0"/>
              <a:pPr/>
              <a:t>47</a:t>
            </a:fld>
            <a:endParaRPr lang="de-DE"/>
          </a:p>
        </p:txBody>
      </p:sp>
    </p:spTree>
    <p:extLst>
      <p:ext uri="{BB962C8B-B14F-4D97-AF65-F5344CB8AC3E}">
        <p14:creationId xmlns:p14="http://schemas.microsoft.com/office/powerpoint/2010/main" val="61721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DBC158F-E101-CC49-A2AF-EEB32908CC9F}" type="datetimeFigureOut">
              <a:rPr lang="en-US" smtClean="0"/>
              <a:t>22/06/2016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181585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DBC158F-E101-CC49-A2AF-EEB32908CC9F}" type="datetimeFigureOut">
              <a:rPr lang="en-US" smtClean="0"/>
              <a:t>22/06/2016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11939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DBC158F-E101-CC49-A2AF-EEB32908CC9F}" type="datetimeFigureOut">
              <a:rPr lang="en-US" smtClean="0"/>
              <a:t>22/06/2016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247572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5871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3194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694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2020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1021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3518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9077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142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DBC158F-E101-CC49-A2AF-EEB32908CC9F}" type="datetimeFigureOut">
              <a:rPr lang="en-US" smtClean="0"/>
              <a:t>22/06/2016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1372447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8872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2591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042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DBC158F-E101-CC49-A2AF-EEB32908CC9F}" type="datetimeFigureOut">
              <a:rPr lang="en-US" smtClean="0"/>
              <a:t>22/06/2016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235888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DBC158F-E101-CC49-A2AF-EEB32908CC9F}" type="datetimeFigureOut">
              <a:rPr lang="en-US" smtClean="0"/>
              <a:t>22/06/2016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124707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DBC158F-E101-CC49-A2AF-EEB32908CC9F}" type="datetimeFigureOut">
              <a:rPr lang="en-US" smtClean="0"/>
              <a:t>22/06/2016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155552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DBC158F-E101-CC49-A2AF-EEB32908CC9F}" type="datetimeFigureOut">
              <a:rPr lang="en-US" smtClean="0"/>
              <a:t>22/06/2016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279664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C158F-E101-CC49-A2AF-EEB32908CC9F}" type="datetimeFigureOut">
              <a:rPr lang="en-US" smtClean="0"/>
              <a:t>22/06/2016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285964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DBC158F-E101-CC49-A2AF-EEB32908CC9F}" type="datetimeFigureOut">
              <a:rPr lang="en-US" smtClean="0"/>
              <a:t>22/06/2016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193639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DBC158F-E101-CC49-A2AF-EEB32908CC9F}" type="datetimeFigureOut">
              <a:rPr lang="en-US" smtClean="0"/>
              <a:t>22/06/2016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381C0-7A59-C54C-8651-755221BAA9DB}" type="slidenum">
              <a:rPr lang="en-US" smtClean="0"/>
              <a:t>‹#›</a:t>
            </a:fld>
            <a:endParaRPr lang="en-US"/>
          </a:p>
        </p:txBody>
      </p:sp>
    </p:spTree>
    <p:extLst>
      <p:ext uri="{BB962C8B-B14F-4D97-AF65-F5344CB8AC3E}">
        <p14:creationId xmlns:p14="http://schemas.microsoft.com/office/powerpoint/2010/main" val="35923968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C158F-E101-CC49-A2AF-EEB32908CC9F}" type="datetimeFigureOut">
              <a:rPr lang="en-US" smtClean="0"/>
              <a:t>22/06/2016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381C0-7A59-C54C-8651-755221BAA9DB}" type="slidenum">
              <a:rPr lang="en-US" smtClean="0"/>
              <a:t>‹#›</a:t>
            </a:fld>
            <a:endParaRPr lang="en-US"/>
          </a:p>
        </p:txBody>
      </p:sp>
    </p:spTree>
    <p:extLst>
      <p:ext uri="{BB962C8B-B14F-4D97-AF65-F5344CB8AC3E}">
        <p14:creationId xmlns:p14="http://schemas.microsoft.com/office/powerpoint/2010/main" val="72045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E1477-7C7F-3641-98A7-2E9DAC1F963C}" type="datetimeFigureOut">
              <a:rPr lang="en-US" smtClean="0">
                <a:solidFill>
                  <a:prstClr val="black">
                    <a:tint val="75000"/>
                  </a:prstClr>
                </a:solidFill>
                <a:latin typeface="Calibri"/>
              </a:rPr>
              <a:pPr/>
              <a:t>22/06/2016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77E48-6232-224A-BFFE-C6A501C6745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0929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emf"/><Relationship Id="rId3" Type="http://schemas.openxmlformats.org/officeDocument/2006/relationships/image" Target="../media/image4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emf"/><Relationship Id="rId3"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66.emf"/><Relationship Id="rId5" Type="http://schemas.openxmlformats.org/officeDocument/2006/relationships/image" Target="../media/image67.emf"/><Relationship Id="rId6" Type="http://schemas.openxmlformats.org/officeDocument/2006/relationships/image" Target="../media/image68.emf"/><Relationship Id="rId7" Type="http://schemas.openxmlformats.org/officeDocument/2006/relationships/image" Target="../media/image69.emf"/><Relationship Id="rId8" Type="http://schemas.openxmlformats.org/officeDocument/2006/relationships/image" Target="../media/image70.emf"/><Relationship Id="rId9" Type="http://schemas.openxmlformats.org/officeDocument/2006/relationships/image" Target="../media/image65.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1.emf"/><Relationship Id="rId5" Type="http://schemas.openxmlformats.org/officeDocument/2006/relationships/oleObject" Target="../embeddings/oleObject3.bin"/><Relationship Id="rId6" Type="http://schemas.openxmlformats.org/officeDocument/2006/relationships/image" Target="../media/image72.emf"/><Relationship Id="rId7" Type="http://schemas.openxmlformats.org/officeDocument/2006/relationships/oleObject" Target="../embeddings/oleObject4.bin"/><Relationship Id="rId8" Type="http://schemas.openxmlformats.org/officeDocument/2006/relationships/image" Target="../media/image73.emf"/><Relationship Id="rId9" Type="http://schemas.openxmlformats.org/officeDocument/2006/relationships/oleObject" Target="../embeddings/oleObject5.bin"/><Relationship Id="rId10" Type="http://schemas.openxmlformats.org/officeDocument/2006/relationships/image" Target="../media/image7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9" Type="http://schemas.openxmlformats.org/officeDocument/2006/relationships/oleObject" Target="../embeddings/oleObject8.bin"/><Relationship Id="rId20" Type="http://schemas.openxmlformats.org/officeDocument/2006/relationships/image" Target="../media/image84.png"/><Relationship Id="rId10" Type="http://schemas.openxmlformats.org/officeDocument/2006/relationships/image" Target="../media/image77.emf"/><Relationship Id="rId11" Type="http://schemas.openxmlformats.org/officeDocument/2006/relationships/oleObject" Target="../embeddings/oleObject9.bin"/><Relationship Id="rId12" Type="http://schemas.openxmlformats.org/officeDocument/2006/relationships/image" Target="../media/image78.emf"/><Relationship Id="rId13" Type="http://schemas.openxmlformats.org/officeDocument/2006/relationships/oleObject" Target="../embeddings/oleObject10.bin"/><Relationship Id="rId14" Type="http://schemas.openxmlformats.org/officeDocument/2006/relationships/oleObject" Target="../embeddings/oleObject11.bin"/><Relationship Id="rId15" Type="http://schemas.openxmlformats.org/officeDocument/2006/relationships/image" Target="../media/image79.emf"/><Relationship Id="rId16" Type="http://schemas.openxmlformats.org/officeDocument/2006/relationships/oleObject" Target="../embeddings/oleObject12.bin"/><Relationship Id="rId17" Type="http://schemas.openxmlformats.org/officeDocument/2006/relationships/image" Target="../media/image80.emf"/><Relationship Id="rId18" Type="http://schemas.openxmlformats.org/officeDocument/2006/relationships/oleObject" Target="../embeddings/oleObject13.bin"/><Relationship Id="rId19" Type="http://schemas.openxmlformats.org/officeDocument/2006/relationships/image" Target="../media/image81.e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image" Target="../media/image82.emf"/><Relationship Id="rId4" Type="http://schemas.openxmlformats.org/officeDocument/2006/relationships/image" Target="../media/image83.emf"/><Relationship Id="rId5" Type="http://schemas.openxmlformats.org/officeDocument/2006/relationships/oleObject" Target="../embeddings/oleObject6.bin"/><Relationship Id="rId6" Type="http://schemas.openxmlformats.org/officeDocument/2006/relationships/image" Target="../media/image75.emf"/><Relationship Id="rId7" Type="http://schemas.openxmlformats.org/officeDocument/2006/relationships/oleObject" Target="../embeddings/oleObject7.bin"/><Relationship Id="rId8" Type="http://schemas.openxmlformats.org/officeDocument/2006/relationships/image" Target="../media/image7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02688" y="1766170"/>
            <a:ext cx="4559859" cy="2373012"/>
            <a:chOff x="2628900" y="2272545"/>
            <a:chExt cx="3886200" cy="2197855"/>
          </a:xfrm>
        </p:grpSpPr>
        <p:pic>
          <p:nvPicPr>
            <p:cNvPr id="6" name="Picture 5"/>
            <p:cNvPicPr>
              <a:picLocks noChangeAspect="1"/>
            </p:cNvPicPr>
            <p:nvPr/>
          </p:nvPicPr>
          <p:blipFill>
            <a:blip r:embed="rId3"/>
            <a:stretch>
              <a:fillRect/>
            </a:stretch>
          </p:blipFill>
          <p:spPr>
            <a:xfrm>
              <a:off x="2628900" y="2374900"/>
              <a:ext cx="3886200" cy="2095500"/>
            </a:xfrm>
            <a:prstGeom prst="rect">
              <a:avLst/>
            </a:prstGeom>
          </p:spPr>
        </p:pic>
        <p:pic>
          <p:nvPicPr>
            <p:cNvPr id="7" name="Picture 6"/>
            <p:cNvPicPr>
              <a:picLocks noChangeAspect="1"/>
            </p:cNvPicPr>
            <p:nvPr/>
          </p:nvPicPr>
          <p:blipFill>
            <a:blip r:embed="rId4"/>
            <a:stretch>
              <a:fillRect/>
            </a:stretch>
          </p:blipFill>
          <p:spPr>
            <a:xfrm>
              <a:off x="3072190" y="2272545"/>
              <a:ext cx="2503713" cy="1136952"/>
            </a:xfrm>
            <a:prstGeom prst="rect">
              <a:avLst/>
            </a:prstGeom>
          </p:spPr>
        </p:pic>
        <p:sp>
          <p:nvSpPr>
            <p:cNvPr id="8" name="Freeform 7"/>
            <p:cNvSpPr/>
            <p:nvPr/>
          </p:nvSpPr>
          <p:spPr>
            <a:xfrm>
              <a:off x="4904623" y="3126616"/>
              <a:ext cx="1094619" cy="495905"/>
            </a:xfrm>
            <a:custGeom>
              <a:avLst/>
              <a:gdLst>
                <a:gd name="connsiteX0" fmla="*/ 0 w 1028096"/>
                <a:gd name="connsiteY0" fmla="*/ 247953 h 495905"/>
                <a:gd name="connsiteX1" fmla="*/ 1016000 w 1028096"/>
                <a:gd name="connsiteY1" fmla="*/ 0 h 495905"/>
                <a:gd name="connsiteX2" fmla="*/ 1028096 w 1028096"/>
                <a:gd name="connsiteY2" fmla="*/ 72572 h 495905"/>
                <a:gd name="connsiteX3" fmla="*/ 12096 w 1028096"/>
                <a:gd name="connsiteY3" fmla="*/ 495905 h 495905"/>
                <a:gd name="connsiteX4" fmla="*/ 0 w 1028096"/>
                <a:gd name="connsiteY4" fmla="*/ 247953 h 49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96" h="495905">
                  <a:moveTo>
                    <a:pt x="0" y="247953"/>
                  </a:moveTo>
                  <a:lnTo>
                    <a:pt x="1016000" y="0"/>
                  </a:lnTo>
                  <a:lnTo>
                    <a:pt x="1028096" y="72572"/>
                  </a:lnTo>
                  <a:lnTo>
                    <a:pt x="12096" y="495905"/>
                  </a:lnTo>
                  <a:lnTo>
                    <a:pt x="0" y="247953"/>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2951238" y="2957286"/>
              <a:ext cx="229810" cy="272143"/>
            </a:xfrm>
            <a:custGeom>
              <a:avLst/>
              <a:gdLst>
                <a:gd name="connsiteX0" fmla="*/ 229810 w 229810"/>
                <a:gd name="connsiteY0" fmla="*/ 0 h 272143"/>
                <a:gd name="connsiteX1" fmla="*/ 0 w 229810"/>
                <a:gd name="connsiteY1" fmla="*/ 272143 h 272143"/>
                <a:gd name="connsiteX2" fmla="*/ 96762 w 229810"/>
                <a:gd name="connsiteY2" fmla="*/ 266095 h 272143"/>
                <a:gd name="connsiteX3" fmla="*/ 229810 w 229810"/>
                <a:gd name="connsiteY3" fmla="*/ 0 h 272143"/>
              </a:gdLst>
              <a:ahLst/>
              <a:cxnLst>
                <a:cxn ang="0">
                  <a:pos x="connsiteX0" y="connsiteY0"/>
                </a:cxn>
                <a:cxn ang="0">
                  <a:pos x="connsiteX1" y="connsiteY1"/>
                </a:cxn>
                <a:cxn ang="0">
                  <a:pos x="connsiteX2" y="connsiteY2"/>
                </a:cxn>
                <a:cxn ang="0">
                  <a:pos x="connsiteX3" y="connsiteY3"/>
                </a:cxn>
              </a:cxnLst>
              <a:rect l="l" t="t" r="r" b="b"/>
              <a:pathLst>
                <a:path w="229810" h="272143">
                  <a:moveTo>
                    <a:pt x="229810" y="0"/>
                  </a:moveTo>
                  <a:lnTo>
                    <a:pt x="0" y="272143"/>
                  </a:lnTo>
                  <a:lnTo>
                    <a:pt x="96762" y="266095"/>
                  </a:lnTo>
                  <a:lnTo>
                    <a:pt x="229810" y="0"/>
                  </a:lnTo>
                  <a:close/>
                </a:path>
              </a:pathLst>
            </a:cu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3230886" y="5063501"/>
            <a:ext cx="2435132" cy="461665"/>
          </a:xfrm>
          <a:prstGeom prst="rect">
            <a:avLst/>
          </a:prstGeom>
        </p:spPr>
        <p:txBody>
          <a:bodyPr wrap="none">
            <a:spAutoFit/>
          </a:bodyPr>
          <a:lstStyle/>
          <a:p>
            <a:pPr algn="ctr"/>
            <a:r>
              <a:rPr lang="en-US" sz="2400" dirty="0" smtClean="0"/>
              <a:t>Dommenget et al.</a:t>
            </a:r>
          </a:p>
        </p:txBody>
      </p:sp>
    </p:spTree>
    <p:extLst>
      <p:ext uri="{BB962C8B-B14F-4D97-AF65-F5344CB8AC3E}">
        <p14:creationId xmlns:p14="http://schemas.microsoft.com/office/powerpoint/2010/main" val="27868318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01408" y="838287"/>
            <a:ext cx="5099016" cy="4255506"/>
            <a:chOff x="1363484" y="913357"/>
            <a:chExt cx="5099016" cy="4255506"/>
          </a:xfrm>
        </p:grpSpPr>
        <p:pic>
          <p:nvPicPr>
            <p:cNvPr id="4" name="Picture 3"/>
            <p:cNvPicPr>
              <a:picLocks noChangeAspect="1"/>
            </p:cNvPicPr>
            <p:nvPr/>
          </p:nvPicPr>
          <p:blipFill>
            <a:blip r:embed="rId2"/>
            <a:stretch>
              <a:fillRect/>
            </a:stretch>
          </p:blipFill>
          <p:spPr>
            <a:xfrm>
              <a:off x="1681550" y="913357"/>
              <a:ext cx="4780950" cy="4022656"/>
            </a:xfrm>
            <a:prstGeom prst="rect">
              <a:avLst/>
            </a:prstGeom>
          </p:spPr>
        </p:pic>
        <p:sp>
          <p:nvSpPr>
            <p:cNvPr id="51" name="Oval 50"/>
            <p:cNvSpPr/>
            <p:nvPr/>
          </p:nvSpPr>
          <p:spPr>
            <a:xfrm>
              <a:off x="1363484" y="4703162"/>
              <a:ext cx="750518" cy="465701"/>
            </a:xfrm>
            <a:prstGeom prst="ellipse">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grpSp>
        <p:nvGrpSpPr>
          <p:cNvPr id="62" name="Group 61"/>
          <p:cNvGrpSpPr/>
          <p:nvPr/>
        </p:nvGrpSpPr>
        <p:grpSpPr>
          <a:xfrm>
            <a:off x="196850" y="1662976"/>
            <a:ext cx="3842618" cy="4377749"/>
            <a:chOff x="196850" y="1662976"/>
            <a:chExt cx="3842618" cy="4377749"/>
          </a:xfrm>
        </p:grpSpPr>
        <p:sp>
          <p:nvSpPr>
            <p:cNvPr id="52" name="Oval 51"/>
            <p:cNvSpPr/>
            <p:nvPr/>
          </p:nvSpPr>
          <p:spPr>
            <a:xfrm>
              <a:off x="3234378" y="1662976"/>
              <a:ext cx="762695" cy="870652"/>
            </a:xfrm>
            <a:prstGeom prst="ellipse">
              <a:avLst/>
            </a:prstGeom>
            <a:solidFill>
              <a:srgbClr val="008000">
                <a:alpha val="25000"/>
              </a:srgbClr>
            </a:solidFill>
            <a:ln w="28575" cmpd="sng">
              <a:solidFill>
                <a:srgbClr val="00F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60" name="Group 59"/>
            <p:cNvGrpSpPr/>
            <p:nvPr/>
          </p:nvGrpSpPr>
          <p:grpSpPr>
            <a:xfrm>
              <a:off x="196850" y="2095044"/>
              <a:ext cx="1711073" cy="1727200"/>
              <a:chOff x="196850" y="2095044"/>
              <a:chExt cx="1711073" cy="1727200"/>
            </a:xfrm>
          </p:grpSpPr>
          <p:sp>
            <p:nvSpPr>
              <p:cNvPr id="7" name="Rectangle 6"/>
              <p:cNvSpPr/>
              <p:nvPr/>
            </p:nvSpPr>
            <p:spPr>
              <a:xfrm>
                <a:off x="196850" y="2187422"/>
                <a:ext cx="1711073" cy="1384995"/>
              </a:xfrm>
              <a:prstGeom prst="rect">
                <a:avLst/>
              </a:prstGeom>
            </p:spPr>
            <p:txBody>
              <a:bodyPr wrap="square">
                <a:spAutoFit/>
              </a:bodyPr>
              <a:lstStyle/>
              <a:p>
                <a:pPr algn="ctr"/>
                <a:r>
                  <a:rPr lang="en-US" sz="1400" dirty="0"/>
                  <a:t>CGCM3.1(T63)</a:t>
                </a:r>
                <a:endParaRPr lang="en-AU" sz="1400" dirty="0"/>
              </a:p>
              <a:p>
                <a:pPr algn="ctr"/>
                <a:r>
                  <a:rPr lang="en-US" sz="1400" dirty="0"/>
                  <a:t>GISS−AOM</a:t>
                </a:r>
                <a:endParaRPr lang="en-AU" sz="1400" dirty="0"/>
              </a:p>
              <a:p>
                <a:pPr algn="ctr"/>
                <a:r>
                  <a:rPr lang="en-US" sz="1400" dirty="0"/>
                  <a:t>ACCESS1</a:t>
                </a:r>
                <a:endParaRPr lang="en-AU" sz="1400" dirty="0"/>
              </a:p>
              <a:p>
                <a:pPr algn="ctr"/>
                <a:r>
                  <a:rPr lang="en-US" sz="1400" dirty="0"/>
                  <a:t>CCSM4</a:t>
                </a:r>
                <a:endParaRPr lang="en-AU" sz="1400" dirty="0"/>
              </a:p>
              <a:p>
                <a:pPr algn="ctr"/>
                <a:r>
                  <a:rPr lang="en-US" sz="1400" dirty="0"/>
                  <a:t>GFDL−ESM2M</a:t>
                </a:r>
                <a:endParaRPr lang="en-AU" sz="1400" dirty="0"/>
              </a:p>
              <a:p>
                <a:pPr algn="ctr"/>
                <a:r>
                  <a:rPr lang="en-US" sz="1400" dirty="0"/>
                  <a:t>NorESM1−</a:t>
                </a:r>
                <a:r>
                  <a:rPr lang="en-US" sz="1400" dirty="0" smtClean="0"/>
                  <a:t>ME</a:t>
                </a:r>
              </a:p>
            </p:txBody>
          </p:sp>
          <p:sp>
            <p:nvSpPr>
              <p:cNvPr id="9" name="Rounded Rectangle 8"/>
              <p:cNvSpPr/>
              <p:nvPr/>
            </p:nvSpPr>
            <p:spPr>
              <a:xfrm>
                <a:off x="279400" y="2095044"/>
                <a:ext cx="1567946" cy="1727200"/>
              </a:xfrm>
              <a:prstGeom prst="roundRect">
                <a:avLst/>
              </a:prstGeom>
              <a:solidFill>
                <a:srgbClr val="008000">
                  <a:alpha val="5000"/>
                </a:srgbClr>
              </a:solidFill>
              <a:ln w="28575" cmpd="sng">
                <a:solidFill>
                  <a:srgbClr val="00FD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417964" y="5177125"/>
              <a:ext cx="3621504" cy="863600"/>
              <a:chOff x="417964" y="5177125"/>
              <a:chExt cx="3621504" cy="863600"/>
            </a:xfrm>
          </p:grpSpPr>
          <p:sp>
            <p:nvSpPr>
              <p:cNvPr id="54" name="TextBox 53"/>
              <p:cNvSpPr txBox="1"/>
              <p:nvPr/>
            </p:nvSpPr>
            <p:spPr>
              <a:xfrm>
                <a:off x="417964" y="5240625"/>
                <a:ext cx="3621504" cy="646331"/>
              </a:xfrm>
              <a:prstGeom prst="rect">
                <a:avLst/>
              </a:prstGeom>
              <a:noFill/>
            </p:spPr>
            <p:txBody>
              <a:bodyPr wrap="none" rtlCol="0">
                <a:spAutoFit/>
              </a:bodyPr>
              <a:lstStyle/>
              <a:p>
                <a:pPr marL="285750" indent="-285750">
                  <a:buFont typeface="Wingdings" charset="2"/>
                  <a:buChar char="ü"/>
                </a:pPr>
                <a:r>
                  <a:rPr lang="en-US" dirty="0" smtClean="0"/>
                  <a:t>Negative cloud/sensible feedback</a:t>
                </a:r>
              </a:p>
              <a:p>
                <a:pPr marL="285750" indent="-285750">
                  <a:buFont typeface="Wingdings" charset="2"/>
                  <a:buChar char="ü"/>
                </a:pPr>
                <a:r>
                  <a:rPr lang="en-US" dirty="0" smtClean="0"/>
                  <a:t>Weak/normal cold tongue</a:t>
                </a:r>
                <a:r>
                  <a:rPr lang="en-US" dirty="0"/>
                  <a:t> </a:t>
                </a:r>
                <a:endParaRPr lang="en-AU" dirty="0"/>
              </a:p>
            </p:txBody>
          </p:sp>
          <p:sp>
            <p:nvSpPr>
              <p:cNvPr id="55" name="Rounded Rectangle 54"/>
              <p:cNvSpPr/>
              <p:nvPr/>
            </p:nvSpPr>
            <p:spPr>
              <a:xfrm>
                <a:off x="417964" y="5177125"/>
                <a:ext cx="3621504" cy="863600"/>
              </a:xfrm>
              <a:prstGeom prst="roundRect">
                <a:avLst/>
              </a:prstGeom>
              <a:solidFill>
                <a:srgbClr val="008000">
                  <a:alpha val="5000"/>
                </a:srgbClr>
              </a:solidFill>
              <a:ln w="28575" cmpd="sng">
                <a:solidFill>
                  <a:srgbClr val="00FD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9" name="Group 58"/>
          <p:cNvGrpSpPr/>
          <p:nvPr/>
        </p:nvGrpSpPr>
        <p:grpSpPr>
          <a:xfrm>
            <a:off x="4679526" y="2095044"/>
            <a:ext cx="4307427" cy="4068931"/>
            <a:chOff x="4679526" y="2095044"/>
            <a:chExt cx="4307427" cy="4068931"/>
          </a:xfrm>
        </p:grpSpPr>
        <p:sp>
          <p:nvSpPr>
            <p:cNvPr id="53" name="Oval 52"/>
            <p:cNvSpPr/>
            <p:nvPr/>
          </p:nvSpPr>
          <p:spPr>
            <a:xfrm>
              <a:off x="4679526" y="2796375"/>
              <a:ext cx="1094809" cy="1032219"/>
            </a:xfrm>
            <a:prstGeom prst="ellipse">
              <a:avLst/>
            </a:prstGeom>
            <a:solidFill>
              <a:srgbClr val="FF0000">
                <a:alpha val="25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5" name="Group 14"/>
            <p:cNvGrpSpPr/>
            <p:nvPr/>
          </p:nvGrpSpPr>
          <p:grpSpPr>
            <a:xfrm>
              <a:off x="5179440" y="5151725"/>
              <a:ext cx="3621504" cy="1012250"/>
              <a:chOff x="5179440" y="5151725"/>
              <a:chExt cx="3621504" cy="1012250"/>
            </a:xfrm>
          </p:grpSpPr>
          <p:sp>
            <p:nvSpPr>
              <p:cNvPr id="6" name="TextBox 5"/>
              <p:cNvSpPr txBox="1"/>
              <p:nvPr/>
            </p:nvSpPr>
            <p:spPr>
              <a:xfrm>
                <a:off x="5179440" y="5177125"/>
                <a:ext cx="3531736" cy="923330"/>
              </a:xfrm>
              <a:prstGeom prst="rect">
                <a:avLst/>
              </a:prstGeom>
              <a:noFill/>
            </p:spPr>
            <p:txBody>
              <a:bodyPr wrap="none" rtlCol="0">
                <a:spAutoFit/>
              </a:bodyPr>
              <a:lstStyle/>
              <a:p>
                <a:pPr marL="285750" indent="-285750">
                  <a:buFont typeface="Wingdings" charset="2"/>
                  <a:buChar char="ü"/>
                </a:pPr>
                <a:r>
                  <a:rPr lang="en-US" dirty="0" smtClean="0"/>
                  <a:t>Positive cloud/sensible feedback</a:t>
                </a:r>
              </a:p>
              <a:p>
                <a:pPr marL="285750" indent="-285750">
                  <a:buFont typeface="Wingdings" charset="2"/>
                  <a:buChar char="ü"/>
                </a:pPr>
                <a:r>
                  <a:rPr lang="en-US" dirty="0" smtClean="0"/>
                  <a:t>Strong cold tongue</a:t>
                </a:r>
              </a:p>
              <a:p>
                <a:pPr marL="285750" indent="-285750">
                  <a:buFont typeface="Wingdings" charset="2"/>
                  <a:buChar char="ü"/>
                </a:pPr>
                <a:r>
                  <a:rPr lang="en-US" dirty="0" smtClean="0"/>
                  <a:t>East-2-West propagation</a:t>
                </a:r>
                <a:endParaRPr lang="en-US" dirty="0"/>
              </a:p>
            </p:txBody>
          </p:sp>
          <p:sp>
            <p:nvSpPr>
              <p:cNvPr id="56" name="Rounded Rectangle 55"/>
              <p:cNvSpPr/>
              <p:nvPr/>
            </p:nvSpPr>
            <p:spPr>
              <a:xfrm>
                <a:off x="5179440" y="5151725"/>
                <a:ext cx="3621504" cy="1012250"/>
              </a:xfrm>
              <a:prstGeom prst="roundRect">
                <a:avLst/>
              </a:prstGeom>
              <a:solidFill>
                <a:srgbClr val="FF0000">
                  <a:alpha val="5000"/>
                </a:srgbClr>
              </a:solid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7105650" y="2095044"/>
              <a:ext cx="1881303" cy="1727200"/>
              <a:chOff x="7105650" y="2095044"/>
              <a:chExt cx="1881303" cy="1727200"/>
            </a:xfrm>
          </p:grpSpPr>
          <p:sp>
            <p:nvSpPr>
              <p:cNvPr id="8" name="Rectangle 7"/>
              <p:cNvSpPr/>
              <p:nvPr/>
            </p:nvSpPr>
            <p:spPr>
              <a:xfrm>
                <a:off x="7275880" y="2187422"/>
                <a:ext cx="1711073" cy="1600438"/>
              </a:xfrm>
              <a:prstGeom prst="rect">
                <a:avLst/>
              </a:prstGeom>
            </p:spPr>
            <p:txBody>
              <a:bodyPr wrap="square">
                <a:spAutoFit/>
              </a:bodyPr>
              <a:lstStyle/>
              <a:p>
                <a:r>
                  <a:rPr lang="en-US" sz="1400" dirty="0" smtClean="0"/>
                  <a:t>BCCR</a:t>
                </a:r>
                <a:r>
                  <a:rPr lang="en-US" sz="1400" dirty="0"/>
                  <a:t>−BCM2.0</a:t>
                </a:r>
                <a:endParaRPr lang="en-AU" sz="1400" dirty="0"/>
              </a:p>
              <a:p>
                <a:r>
                  <a:rPr lang="en-US" sz="1400" dirty="0"/>
                  <a:t>CNRM−CM3</a:t>
                </a:r>
                <a:endParaRPr lang="en-AU" sz="1400" dirty="0"/>
              </a:p>
              <a:p>
                <a:r>
                  <a:rPr lang="en-US" sz="1400" dirty="0"/>
                  <a:t>GISS−EH</a:t>
                </a:r>
                <a:endParaRPr lang="en-AU" sz="1400" dirty="0"/>
              </a:p>
              <a:p>
                <a:r>
                  <a:rPr lang="en-US" sz="1400" dirty="0"/>
                  <a:t>INM−CM3.0</a:t>
                </a:r>
                <a:endParaRPr lang="en-AU" sz="1400" dirty="0"/>
              </a:p>
              <a:p>
                <a:r>
                  <a:rPr lang="en-US" sz="1400" dirty="0" smtClean="0"/>
                  <a:t>BCC</a:t>
                </a:r>
                <a:r>
                  <a:rPr lang="en-US" sz="1400" dirty="0"/>
                  <a:t>−CSM1−1</a:t>
                </a:r>
                <a:endParaRPr lang="en-AU" sz="1400" dirty="0"/>
              </a:p>
              <a:p>
                <a:r>
                  <a:rPr lang="en-US" sz="1400" dirty="0" smtClean="0"/>
                  <a:t>CSIRO−Mk3.6</a:t>
                </a:r>
              </a:p>
              <a:p>
                <a:r>
                  <a:rPr lang="en-US" sz="1400" dirty="0" smtClean="0"/>
                  <a:t>INMCM4</a:t>
                </a:r>
                <a:r>
                  <a:rPr lang="en-AU" sz="1400" dirty="0" smtClean="0"/>
                  <a:t> </a:t>
                </a:r>
                <a:endParaRPr lang="en-AU" sz="1400" dirty="0"/>
              </a:p>
            </p:txBody>
          </p:sp>
          <p:sp>
            <p:nvSpPr>
              <p:cNvPr id="57" name="Rounded Rectangle 56"/>
              <p:cNvSpPr/>
              <p:nvPr/>
            </p:nvSpPr>
            <p:spPr>
              <a:xfrm>
                <a:off x="7105650" y="2095044"/>
                <a:ext cx="1567946" cy="1727200"/>
              </a:xfrm>
              <a:prstGeom prst="roundRect">
                <a:avLst/>
              </a:prstGeom>
              <a:solidFill>
                <a:srgbClr val="FF0000">
                  <a:alpha val="5000"/>
                </a:srgbClr>
              </a:solid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7" name="Oval 36"/>
          <p:cNvSpPr/>
          <p:nvPr/>
        </p:nvSpPr>
        <p:spPr>
          <a:xfrm>
            <a:off x="5776272" y="1393051"/>
            <a:ext cx="98989" cy="97473"/>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862449" y="1287004"/>
            <a:ext cx="595035" cy="276999"/>
          </a:xfrm>
          <a:prstGeom prst="rect">
            <a:avLst/>
          </a:prstGeom>
        </p:spPr>
        <p:txBody>
          <a:bodyPr wrap="none">
            <a:spAutoFit/>
          </a:bodyPr>
          <a:lstStyle/>
          <a:p>
            <a:r>
              <a:rPr lang="en-US" sz="1200" dirty="0" smtClean="0">
                <a:solidFill>
                  <a:schemeClr val="bg1">
                    <a:lumMod val="50000"/>
                  </a:schemeClr>
                </a:solidFill>
              </a:rPr>
              <a:t>CMIP3 </a:t>
            </a:r>
            <a:endParaRPr lang="en-US" sz="1200" dirty="0">
              <a:solidFill>
                <a:schemeClr val="bg1">
                  <a:lumMod val="50000"/>
                </a:schemeClr>
              </a:solidFill>
            </a:endParaRPr>
          </a:p>
        </p:txBody>
      </p:sp>
      <p:sp>
        <p:nvSpPr>
          <p:cNvPr id="39" name="Oval 38"/>
          <p:cNvSpPr/>
          <p:nvPr/>
        </p:nvSpPr>
        <p:spPr>
          <a:xfrm>
            <a:off x="5774335" y="1614001"/>
            <a:ext cx="98989" cy="97473"/>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5860512" y="1507954"/>
            <a:ext cx="594559" cy="276999"/>
          </a:xfrm>
          <a:prstGeom prst="rect">
            <a:avLst/>
          </a:prstGeom>
        </p:spPr>
        <p:txBody>
          <a:bodyPr wrap="none">
            <a:spAutoFit/>
          </a:bodyPr>
          <a:lstStyle/>
          <a:p>
            <a:r>
              <a:rPr lang="en-US" sz="1200" dirty="0" smtClean="0">
                <a:solidFill>
                  <a:srgbClr val="0000FF"/>
                </a:solidFill>
              </a:rPr>
              <a:t>CMIP5 </a:t>
            </a:r>
            <a:endParaRPr lang="en-US" sz="1200" dirty="0">
              <a:solidFill>
                <a:srgbClr val="0000FF"/>
              </a:solidFill>
            </a:endParaRPr>
          </a:p>
        </p:txBody>
      </p:sp>
      <p:sp>
        <p:nvSpPr>
          <p:cNvPr id="41" name="Oval 40"/>
          <p:cNvSpPr/>
          <p:nvPr/>
        </p:nvSpPr>
        <p:spPr>
          <a:xfrm>
            <a:off x="5774335" y="1813588"/>
            <a:ext cx="98989" cy="97473"/>
          </a:xfrm>
          <a:prstGeom prst="ellipse">
            <a:avLst/>
          </a:prstGeom>
          <a:solidFill>
            <a:srgbClr val="58E4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860512" y="1707541"/>
            <a:ext cx="466794" cy="276999"/>
          </a:xfrm>
          <a:prstGeom prst="rect">
            <a:avLst/>
          </a:prstGeom>
        </p:spPr>
        <p:txBody>
          <a:bodyPr wrap="none">
            <a:spAutoFit/>
          </a:bodyPr>
          <a:lstStyle/>
          <a:p>
            <a:r>
              <a:rPr lang="en-US" sz="1200" dirty="0" smtClean="0">
                <a:solidFill>
                  <a:srgbClr val="58E40E"/>
                </a:solidFill>
              </a:rPr>
              <a:t>Obs.</a:t>
            </a:r>
            <a:endParaRPr lang="en-US" sz="1200" dirty="0">
              <a:solidFill>
                <a:srgbClr val="58E40E"/>
              </a:solidFill>
            </a:endParaRPr>
          </a:p>
        </p:txBody>
      </p:sp>
      <p:sp>
        <p:nvSpPr>
          <p:cNvPr id="43" name="Oval 42"/>
          <p:cNvSpPr/>
          <p:nvPr/>
        </p:nvSpPr>
        <p:spPr>
          <a:xfrm>
            <a:off x="5774335" y="2012553"/>
            <a:ext cx="98989" cy="9747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860512" y="1906506"/>
            <a:ext cx="878140" cy="276999"/>
          </a:xfrm>
          <a:prstGeom prst="rect">
            <a:avLst/>
          </a:prstGeom>
        </p:spPr>
        <p:txBody>
          <a:bodyPr wrap="none">
            <a:spAutoFit/>
          </a:bodyPr>
          <a:lstStyle/>
          <a:p>
            <a:r>
              <a:rPr lang="en-US" sz="1200" dirty="0" smtClean="0">
                <a:solidFill>
                  <a:srgbClr val="FF0000"/>
                </a:solidFill>
              </a:rPr>
              <a:t>Slab Ocean</a:t>
            </a:r>
            <a:endParaRPr lang="en-US" sz="1200" dirty="0">
              <a:solidFill>
                <a:srgbClr val="FF0000"/>
              </a:solidFill>
            </a:endParaRPr>
          </a:p>
        </p:txBody>
      </p:sp>
      <p:sp>
        <p:nvSpPr>
          <p:cNvPr id="45" name="Rectangle 44"/>
          <p:cNvSpPr/>
          <p:nvPr/>
        </p:nvSpPr>
        <p:spPr>
          <a:xfrm>
            <a:off x="6850382" y="6486884"/>
            <a:ext cx="2273178" cy="338554"/>
          </a:xfrm>
          <a:prstGeom prst="rect">
            <a:avLst/>
          </a:prstGeom>
        </p:spPr>
        <p:txBody>
          <a:bodyPr wrap="none">
            <a:spAutoFit/>
          </a:bodyPr>
          <a:lstStyle/>
          <a:p>
            <a:r>
              <a:rPr lang="en-US" sz="1600" dirty="0" smtClean="0">
                <a:solidFill>
                  <a:schemeClr val="tx1">
                    <a:lumMod val="75000"/>
                    <a:lumOff val="25000"/>
                  </a:schemeClr>
                </a:solidFill>
              </a:rPr>
              <a:t>[</a:t>
            </a:r>
            <a:r>
              <a:rPr lang="en-US" sz="1600" dirty="0">
                <a:solidFill>
                  <a:schemeClr val="tx1">
                    <a:lumMod val="75000"/>
                    <a:lumOff val="25000"/>
                  </a:schemeClr>
                </a:solidFill>
              </a:rPr>
              <a:t>D</a:t>
            </a:r>
            <a:r>
              <a:rPr lang="en-US" sz="1600" dirty="0" smtClean="0">
                <a:solidFill>
                  <a:schemeClr val="tx1">
                    <a:lumMod val="75000"/>
                    <a:lumOff val="25000"/>
                  </a:schemeClr>
                </a:solidFill>
              </a:rPr>
              <a:t>ommenget et al. 2014]</a:t>
            </a:r>
            <a:endParaRPr lang="en-US" sz="1600" dirty="0">
              <a:solidFill>
                <a:schemeClr val="tx1">
                  <a:lumMod val="75000"/>
                  <a:lumOff val="25000"/>
                </a:schemeClr>
              </a:solidFill>
            </a:endParaRPr>
          </a:p>
        </p:txBody>
      </p:sp>
      <p:sp>
        <p:nvSpPr>
          <p:cNvPr id="46" name="TextBox 45"/>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CMIP Models:    Simulated </a:t>
            </a:r>
            <a:r>
              <a:rPr lang="en-US" sz="2800" dirty="0"/>
              <a:t>heat flux feedbacks </a:t>
            </a:r>
          </a:p>
        </p:txBody>
      </p:sp>
    </p:spTree>
    <p:extLst>
      <p:ext uri="{BB962C8B-B14F-4D97-AF65-F5344CB8AC3E}">
        <p14:creationId xmlns:p14="http://schemas.microsoft.com/office/powerpoint/2010/main" val="3068897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7387" y="837103"/>
            <a:ext cx="7648287" cy="400110"/>
          </a:xfrm>
          <a:prstGeom prst="rect">
            <a:avLst/>
          </a:prstGeom>
          <a:solidFill>
            <a:srgbClr val="FADB7B"/>
          </a:solidFill>
        </p:spPr>
        <p:txBody>
          <a:bodyPr wrap="square" rtlCol="0">
            <a:spAutoFit/>
          </a:bodyPr>
          <a:lstStyle/>
          <a:p>
            <a:pPr>
              <a:buFont typeface="Wingdings" charset="2"/>
              <a:buChar char="²"/>
            </a:pPr>
            <a:r>
              <a:rPr lang="en-US" sz="2000" dirty="0" smtClean="0">
                <a:solidFill>
                  <a:srgbClr val="800000"/>
                </a:solidFill>
              </a:rPr>
              <a:t>El Nino SST variability can exist in models without ocean dynamics</a:t>
            </a:r>
            <a:endParaRPr lang="en-US" sz="2000" b="1" u="sng" dirty="0"/>
          </a:p>
        </p:txBody>
      </p:sp>
      <p:sp>
        <p:nvSpPr>
          <p:cNvPr id="16" name="TextBox 15"/>
          <p:cNvSpPr txBox="1"/>
          <p:nvPr/>
        </p:nvSpPr>
        <p:spPr>
          <a:xfrm>
            <a:off x="694154" y="2768634"/>
            <a:ext cx="7250703" cy="400110"/>
          </a:xfrm>
          <a:prstGeom prst="rect">
            <a:avLst/>
          </a:prstGeom>
          <a:solidFill>
            <a:srgbClr val="FADB7B"/>
          </a:solidFill>
        </p:spPr>
        <p:txBody>
          <a:bodyPr wrap="square" rtlCol="0">
            <a:spAutoFit/>
          </a:bodyPr>
          <a:lstStyle/>
          <a:p>
            <a:pPr>
              <a:buFont typeface="Wingdings" charset="2"/>
              <a:buChar char="²"/>
            </a:pPr>
            <a:r>
              <a:rPr lang="en-US" sz="2000" dirty="0"/>
              <a:t> </a:t>
            </a:r>
            <a:r>
              <a:rPr lang="en-US" sz="2000" dirty="0" smtClean="0">
                <a:solidFill>
                  <a:srgbClr val="800000"/>
                </a:solidFill>
              </a:rPr>
              <a:t>This exist in many, if not all AGCMs coupled to slab oceans</a:t>
            </a:r>
            <a:endParaRPr lang="en-US" sz="1600" dirty="0"/>
          </a:p>
        </p:txBody>
      </p:sp>
      <p:sp>
        <p:nvSpPr>
          <p:cNvPr id="17" name="TextBox 16"/>
          <p:cNvSpPr txBox="1"/>
          <p:nvPr/>
        </p:nvSpPr>
        <p:spPr>
          <a:xfrm>
            <a:off x="694153" y="4069609"/>
            <a:ext cx="7250703" cy="400110"/>
          </a:xfrm>
          <a:prstGeom prst="rect">
            <a:avLst/>
          </a:prstGeom>
          <a:solidFill>
            <a:srgbClr val="FADB7B"/>
          </a:solidFill>
        </p:spPr>
        <p:txBody>
          <a:bodyPr wrap="square" rtlCol="0">
            <a:spAutoFit/>
          </a:bodyPr>
          <a:lstStyle/>
          <a:p>
            <a:pPr>
              <a:buFont typeface="Wingdings" charset="2"/>
              <a:buChar char="²"/>
            </a:pPr>
            <a:r>
              <a:rPr lang="en-US" sz="2000" dirty="0" smtClean="0"/>
              <a:t> </a:t>
            </a:r>
            <a:r>
              <a:rPr lang="en-US" sz="2000" dirty="0" smtClean="0">
                <a:solidFill>
                  <a:srgbClr val="800000"/>
                </a:solidFill>
              </a:rPr>
              <a:t>These feedbacks exist in many CGCMs</a:t>
            </a:r>
            <a:endParaRPr lang="en-US" sz="2000" dirty="0"/>
          </a:p>
        </p:txBody>
      </p:sp>
      <p:sp>
        <p:nvSpPr>
          <p:cNvPr id="12" name="TextBox 11"/>
          <p:cNvSpPr txBox="1"/>
          <p:nvPr/>
        </p:nvSpPr>
        <p:spPr>
          <a:xfrm>
            <a:off x="694153" y="2179673"/>
            <a:ext cx="7250703" cy="400110"/>
          </a:xfrm>
          <a:prstGeom prst="rect">
            <a:avLst/>
          </a:prstGeom>
          <a:solidFill>
            <a:srgbClr val="FADB7B"/>
          </a:solidFill>
        </p:spPr>
        <p:txBody>
          <a:bodyPr wrap="square" rtlCol="0">
            <a:spAutoFit/>
          </a:bodyPr>
          <a:lstStyle/>
          <a:p>
            <a:pPr>
              <a:buFont typeface="Wingdings" charset="2"/>
              <a:buChar char="²"/>
            </a:pPr>
            <a:r>
              <a:rPr lang="en-US" sz="2000" dirty="0" smtClean="0"/>
              <a:t> </a:t>
            </a:r>
            <a:r>
              <a:rPr lang="en-US" sz="2000" dirty="0" smtClean="0">
                <a:solidFill>
                  <a:srgbClr val="800000"/>
                </a:solidFill>
              </a:rPr>
              <a:t>It exist if the eq. cold tongue is very cold  </a:t>
            </a:r>
            <a:endParaRPr lang="en-US" sz="1600" dirty="0"/>
          </a:p>
        </p:txBody>
      </p:sp>
      <p:sp>
        <p:nvSpPr>
          <p:cNvPr id="14" name="TextBox 13"/>
          <p:cNvSpPr txBox="1"/>
          <p:nvPr/>
        </p:nvSpPr>
        <p:spPr>
          <a:xfrm>
            <a:off x="702090" y="3412620"/>
            <a:ext cx="7250703" cy="400110"/>
          </a:xfrm>
          <a:prstGeom prst="rect">
            <a:avLst/>
          </a:prstGeom>
          <a:solidFill>
            <a:srgbClr val="FADB7B"/>
          </a:solidFill>
        </p:spPr>
        <p:txBody>
          <a:bodyPr wrap="square" rtlCol="0">
            <a:spAutoFit/>
          </a:bodyPr>
          <a:lstStyle/>
          <a:p>
            <a:pPr>
              <a:buFont typeface="Wingdings" charset="2"/>
              <a:buChar char="²"/>
            </a:pPr>
            <a:r>
              <a:rPr lang="en-US" sz="2000" dirty="0" smtClean="0"/>
              <a:t> </a:t>
            </a:r>
            <a:r>
              <a:rPr lang="en-US" sz="2000" dirty="0" smtClean="0">
                <a:solidFill>
                  <a:srgbClr val="800000"/>
                </a:solidFill>
              </a:rPr>
              <a:t>These feedbacks exist in observations</a:t>
            </a:r>
            <a:endParaRPr lang="en-US" sz="2000" dirty="0"/>
          </a:p>
        </p:txBody>
      </p:sp>
      <p:sp>
        <p:nvSpPr>
          <p:cNvPr id="10" name="TextBox 9"/>
          <p:cNvSpPr txBox="1"/>
          <p:nvPr/>
        </p:nvSpPr>
        <p:spPr>
          <a:xfrm>
            <a:off x="694153" y="4707022"/>
            <a:ext cx="7250703" cy="707886"/>
          </a:xfrm>
          <a:prstGeom prst="rect">
            <a:avLst/>
          </a:prstGeom>
          <a:solidFill>
            <a:srgbClr val="FADB7B"/>
          </a:solidFill>
        </p:spPr>
        <p:txBody>
          <a:bodyPr wrap="square" rtlCol="0">
            <a:spAutoFit/>
          </a:bodyPr>
          <a:lstStyle/>
          <a:p>
            <a:pPr>
              <a:buFont typeface="Wingdings" charset="2"/>
              <a:buChar char="²"/>
            </a:pPr>
            <a:r>
              <a:rPr lang="en-US" sz="2000" dirty="0" smtClean="0"/>
              <a:t> </a:t>
            </a:r>
            <a:r>
              <a:rPr lang="en-US" sz="2000" dirty="0" smtClean="0">
                <a:solidFill>
                  <a:srgbClr val="800000"/>
                </a:solidFill>
              </a:rPr>
              <a:t>The El Nino in CGCMs follows different dynamics, some are atmospherically driven (at least partly)</a:t>
            </a:r>
            <a:endParaRPr lang="en-US" sz="2000" dirty="0"/>
          </a:p>
        </p:txBody>
      </p:sp>
      <p:sp>
        <p:nvSpPr>
          <p:cNvPr id="11" name="TextBox 10"/>
          <p:cNvSpPr txBox="1"/>
          <p:nvPr/>
        </p:nvSpPr>
        <p:spPr>
          <a:xfrm>
            <a:off x="507387" y="1511153"/>
            <a:ext cx="7648287" cy="400110"/>
          </a:xfrm>
          <a:prstGeom prst="rect">
            <a:avLst/>
          </a:prstGeom>
          <a:solidFill>
            <a:srgbClr val="FADB7B"/>
          </a:solidFill>
        </p:spPr>
        <p:txBody>
          <a:bodyPr wrap="square" rtlCol="0">
            <a:spAutoFit/>
          </a:bodyPr>
          <a:lstStyle/>
          <a:p>
            <a:pPr>
              <a:buFont typeface="Wingdings" charset="2"/>
              <a:buChar char="²"/>
            </a:pPr>
            <a:r>
              <a:rPr lang="en-US" sz="2000" dirty="0">
                <a:solidFill>
                  <a:srgbClr val="800000"/>
                </a:solidFill>
              </a:rPr>
              <a:t>C</a:t>
            </a:r>
            <a:r>
              <a:rPr lang="en-US" sz="2000" dirty="0" smtClean="0">
                <a:solidFill>
                  <a:srgbClr val="800000"/>
                </a:solidFill>
              </a:rPr>
              <a:t>loud and turbulent flux feedbacks can create an </a:t>
            </a:r>
            <a:r>
              <a:rPr lang="en-US" sz="2000" b="1" i="1" dirty="0" smtClean="0">
                <a:solidFill>
                  <a:srgbClr val="800000"/>
                </a:solidFill>
              </a:rPr>
              <a:t>atmospheric</a:t>
            </a:r>
            <a:r>
              <a:rPr lang="en-US" sz="2000" dirty="0" smtClean="0">
                <a:solidFill>
                  <a:srgbClr val="800000"/>
                </a:solidFill>
              </a:rPr>
              <a:t> El Nino</a:t>
            </a:r>
            <a:endParaRPr lang="en-US" sz="2000" b="1" u="sng" dirty="0"/>
          </a:p>
        </p:txBody>
      </p:sp>
      <p:sp>
        <p:nvSpPr>
          <p:cNvPr id="15" name="TextBox 14"/>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Summary:   The Slab Ocean El Nino</a:t>
            </a:r>
            <a:endParaRPr lang="en-US" sz="2800" dirty="0"/>
          </a:p>
        </p:txBody>
      </p:sp>
      <p:grpSp>
        <p:nvGrpSpPr>
          <p:cNvPr id="18" name="Group 17"/>
          <p:cNvGrpSpPr/>
          <p:nvPr/>
        </p:nvGrpSpPr>
        <p:grpSpPr>
          <a:xfrm>
            <a:off x="3152418" y="5655326"/>
            <a:ext cx="2676155" cy="1092107"/>
            <a:chOff x="2628900" y="2272545"/>
            <a:chExt cx="3886200" cy="2197855"/>
          </a:xfrm>
        </p:grpSpPr>
        <p:pic>
          <p:nvPicPr>
            <p:cNvPr id="19" name="Picture 18"/>
            <p:cNvPicPr>
              <a:picLocks noChangeAspect="1"/>
            </p:cNvPicPr>
            <p:nvPr/>
          </p:nvPicPr>
          <p:blipFill>
            <a:blip r:embed="rId2"/>
            <a:stretch>
              <a:fillRect/>
            </a:stretch>
          </p:blipFill>
          <p:spPr>
            <a:xfrm>
              <a:off x="2628900" y="2374900"/>
              <a:ext cx="3886200" cy="2095500"/>
            </a:xfrm>
            <a:prstGeom prst="rect">
              <a:avLst/>
            </a:prstGeom>
          </p:spPr>
        </p:pic>
        <p:pic>
          <p:nvPicPr>
            <p:cNvPr id="20" name="Picture 19"/>
            <p:cNvPicPr>
              <a:picLocks noChangeAspect="1"/>
            </p:cNvPicPr>
            <p:nvPr/>
          </p:nvPicPr>
          <p:blipFill>
            <a:blip r:embed="rId3"/>
            <a:stretch>
              <a:fillRect/>
            </a:stretch>
          </p:blipFill>
          <p:spPr>
            <a:xfrm>
              <a:off x="3072190" y="2272545"/>
              <a:ext cx="2503713" cy="1136952"/>
            </a:xfrm>
            <a:prstGeom prst="rect">
              <a:avLst/>
            </a:prstGeom>
          </p:spPr>
        </p:pic>
        <p:sp>
          <p:nvSpPr>
            <p:cNvPr id="21" name="Freeform 20"/>
            <p:cNvSpPr/>
            <p:nvPr/>
          </p:nvSpPr>
          <p:spPr>
            <a:xfrm>
              <a:off x="4904623" y="3126616"/>
              <a:ext cx="1094619" cy="495905"/>
            </a:xfrm>
            <a:custGeom>
              <a:avLst/>
              <a:gdLst>
                <a:gd name="connsiteX0" fmla="*/ 0 w 1028096"/>
                <a:gd name="connsiteY0" fmla="*/ 247953 h 495905"/>
                <a:gd name="connsiteX1" fmla="*/ 1016000 w 1028096"/>
                <a:gd name="connsiteY1" fmla="*/ 0 h 495905"/>
                <a:gd name="connsiteX2" fmla="*/ 1028096 w 1028096"/>
                <a:gd name="connsiteY2" fmla="*/ 72572 h 495905"/>
                <a:gd name="connsiteX3" fmla="*/ 12096 w 1028096"/>
                <a:gd name="connsiteY3" fmla="*/ 495905 h 495905"/>
                <a:gd name="connsiteX4" fmla="*/ 0 w 1028096"/>
                <a:gd name="connsiteY4" fmla="*/ 247953 h 49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96" h="495905">
                  <a:moveTo>
                    <a:pt x="0" y="247953"/>
                  </a:moveTo>
                  <a:lnTo>
                    <a:pt x="1016000" y="0"/>
                  </a:lnTo>
                  <a:lnTo>
                    <a:pt x="1028096" y="72572"/>
                  </a:lnTo>
                  <a:lnTo>
                    <a:pt x="12096" y="495905"/>
                  </a:lnTo>
                  <a:lnTo>
                    <a:pt x="0" y="247953"/>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2951238" y="2957286"/>
              <a:ext cx="229810" cy="272143"/>
            </a:xfrm>
            <a:custGeom>
              <a:avLst/>
              <a:gdLst>
                <a:gd name="connsiteX0" fmla="*/ 229810 w 229810"/>
                <a:gd name="connsiteY0" fmla="*/ 0 h 272143"/>
                <a:gd name="connsiteX1" fmla="*/ 0 w 229810"/>
                <a:gd name="connsiteY1" fmla="*/ 272143 h 272143"/>
                <a:gd name="connsiteX2" fmla="*/ 96762 w 229810"/>
                <a:gd name="connsiteY2" fmla="*/ 266095 h 272143"/>
                <a:gd name="connsiteX3" fmla="*/ 229810 w 229810"/>
                <a:gd name="connsiteY3" fmla="*/ 0 h 272143"/>
              </a:gdLst>
              <a:ahLst/>
              <a:cxnLst>
                <a:cxn ang="0">
                  <a:pos x="connsiteX0" y="connsiteY0"/>
                </a:cxn>
                <a:cxn ang="0">
                  <a:pos x="connsiteX1" y="connsiteY1"/>
                </a:cxn>
                <a:cxn ang="0">
                  <a:pos x="connsiteX2" y="connsiteY2"/>
                </a:cxn>
                <a:cxn ang="0">
                  <a:pos x="connsiteX3" y="connsiteY3"/>
                </a:cxn>
              </a:cxnLst>
              <a:rect l="l" t="t" r="r" b="b"/>
              <a:pathLst>
                <a:path w="229810" h="272143">
                  <a:moveTo>
                    <a:pt x="229810" y="0"/>
                  </a:moveTo>
                  <a:lnTo>
                    <a:pt x="0" y="272143"/>
                  </a:lnTo>
                  <a:lnTo>
                    <a:pt x="96762" y="266095"/>
                  </a:lnTo>
                  <a:lnTo>
                    <a:pt x="229810" y="0"/>
                  </a:lnTo>
                  <a:close/>
                </a:path>
              </a:pathLst>
            </a:cu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8703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2" grpId="0" animBg="1"/>
      <p:bldP spid="14"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Overview</a:t>
            </a:r>
            <a:endParaRPr lang="en-US" sz="2800" dirty="0"/>
          </a:p>
        </p:txBody>
      </p:sp>
      <p:sp>
        <p:nvSpPr>
          <p:cNvPr id="33" name="TextBox 32"/>
          <p:cNvSpPr txBox="1"/>
          <p:nvPr/>
        </p:nvSpPr>
        <p:spPr>
          <a:xfrm>
            <a:off x="2011406" y="118530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The Slab Ocean El Nino</a:t>
            </a:r>
            <a:endParaRPr lang="en-US" sz="2400" dirty="0"/>
          </a:p>
        </p:txBody>
      </p:sp>
      <p:sp>
        <p:nvSpPr>
          <p:cNvPr id="5" name="TextBox 4"/>
          <p:cNvSpPr txBox="1"/>
          <p:nvPr/>
        </p:nvSpPr>
        <p:spPr>
          <a:xfrm>
            <a:off x="2011406" y="4703036"/>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How good are the CMIP models?</a:t>
            </a:r>
            <a:endParaRPr lang="en-US" sz="2400" dirty="0"/>
          </a:p>
        </p:txBody>
      </p:sp>
      <p:sp>
        <p:nvSpPr>
          <p:cNvPr id="8" name="TextBox 7"/>
          <p:cNvSpPr txBox="1"/>
          <p:nvPr/>
        </p:nvSpPr>
        <p:spPr>
          <a:xfrm>
            <a:off x="2011406" y="2625422"/>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Non-linearity</a:t>
            </a:r>
            <a:endParaRPr lang="en-US" sz="2400" dirty="0"/>
          </a:p>
        </p:txBody>
      </p:sp>
      <p:sp>
        <p:nvSpPr>
          <p:cNvPr id="9" name="TextBox 8"/>
          <p:cNvSpPr txBox="1"/>
          <p:nvPr/>
        </p:nvSpPr>
        <p:spPr>
          <a:xfrm>
            <a:off x="2011406" y="332169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Seasonality (spring barrier)</a:t>
            </a:r>
            <a:endParaRPr lang="en-US" sz="2400" dirty="0"/>
          </a:p>
        </p:txBody>
      </p:sp>
      <p:sp>
        <p:nvSpPr>
          <p:cNvPr id="10" name="TextBox 9"/>
          <p:cNvSpPr txBox="1"/>
          <p:nvPr/>
        </p:nvSpPr>
        <p:spPr>
          <a:xfrm>
            <a:off x="2011406" y="402854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CP vs. EP</a:t>
            </a:r>
            <a:endParaRPr lang="en-US" sz="2400" dirty="0"/>
          </a:p>
        </p:txBody>
      </p:sp>
      <p:sp>
        <p:nvSpPr>
          <p:cNvPr id="11" name="TextBox 10"/>
          <p:cNvSpPr txBox="1"/>
          <p:nvPr/>
        </p:nvSpPr>
        <p:spPr>
          <a:xfrm>
            <a:off x="2011406" y="1900301"/>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Teleconnections delayed feedback</a:t>
            </a:r>
            <a:endParaRPr lang="en-US" sz="2400" dirty="0"/>
          </a:p>
        </p:txBody>
      </p:sp>
      <p:sp>
        <p:nvSpPr>
          <p:cNvPr id="12" name="TextBox 11"/>
          <p:cNvSpPr txBox="1"/>
          <p:nvPr/>
        </p:nvSpPr>
        <p:spPr>
          <a:xfrm>
            <a:off x="2011406" y="543378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Climate Change</a:t>
            </a:r>
            <a:endParaRPr lang="en-US" sz="2400" dirty="0"/>
          </a:p>
        </p:txBody>
      </p:sp>
      <p:sp>
        <p:nvSpPr>
          <p:cNvPr id="2" name="Rectangle 1"/>
          <p:cNvSpPr/>
          <p:nvPr/>
        </p:nvSpPr>
        <p:spPr>
          <a:xfrm>
            <a:off x="1678266" y="2460828"/>
            <a:ext cx="5647140" cy="3946396"/>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011406" y="1886357"/>
            <a:ext cx="4852530" cy="461665"/>
          </a:xfrm>
          <a:prstGeom prst="rect">
            <a:avLst/>
          </a:prstGeom>
          <a:noFill/>
          <a:ln w="38100" cmpd="sng">
            <a:solidFill>
              <a:srgbClr val="FF6600"/>
            </a:solidFill>
          </a:ln>
        </p:spPr>
        <p:txBody>
          <a:bodyPr wrap="square" rtlCol="0">
            <a:spAutoFit/>
          </a:bodyPr>
          <a:lstStyle/>
          <a:p>
            <a:pPr algn="ctr"/>
            <a:endParaRPr lang="en-US" sz="2400" dirty="0"/>
          </a:p>
        </p:txBody>
      </p:sp>
      <p:sp>
        <p:nvSpPr>
          <p:cNvPr id="14" name="Rectangle 13"/>
          <p:cNvSpPr/>
          <p:nvPr/>
        </p:nvSpPr>
        <p:spPr>
          <a:xfrm flipV="1">
            <a:off x="1785306" y="1009280"/>
            <a:ext cx="5647140" cy="733386"/>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834835"/>
      </p:ext>
    </p:extLst>
  </p:cSld>
  <p:clrMapOvr>
    <a:masterClrMapping/>
  </p:clrMapOvr>
  <mc:AlternateContent xmlns:mc="http://schemas.openxmlformats.org/markup-compatibility/2006" xmlns:p14="http://schemas.microsoft.com/office/powerpoint/2010/main">
    <mc:Choice Requires="p14">
      <p:transition spd="slow" p14:dur="2000" advTm="54650"/>
    </mc:Choice>
    <mc:Fallback xmlns="">
      <p:transition xmlns:p14="http://schemas.microsoft.com/office/powerpoint/2010/main" spd="slow" advTm="5465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El Nino Delayed Negative Feedback</a:t>
            </a:r>
            <a:endParaRPr lang="en-US" sz="2800" dirty="0"/>
          </a:p>
        </p:txBody>
      </p:sp>
      <p:sp>
        <p:nvSpPr>
          <p:cNvPr id="2" name="TextBox 1"/>
          <p:cNvSpPr txBox="1"/>
          <p:nvPr/>
        </p:nvSpPr>
        <p:spPr>
          <a:xfrm>
            <a:off x="672117" y="637884"/>
            <a:ext cx="3033741" cy="400110"/>
          </a:xfrm>
          <a:prstGeom prst="rect">
            <a:avLst/>
          </a:prstGeom>
          <a:noFill/>
        </p:spPr>
        <p:txBody>
          <a:bodyPr wrap="square" rtlCol="0">
            <a:spAutoFit/>
          </a:bodyPr>
          <a:lstStyle/>
          <a:p>
            <a:r>
              <a:rPr lang="en-US" sz="2000" dirty="0" smtClean="0"/>
              <a:t>Textbook knowledge: </a:t>
            </a:r>
            <a:endParaRPr lang="en-US" sz="2000" dirty="0"/>
          </a:p>
        </p:txBody>
      </p:sp>
      <p:sp>
        <p:nvSpPr>
          <p:cNvPr id="12" name="TextBox 11"/>
          <p:cNvSpPr txBox="1"/>
          <p:nvPr/>
        </p:nvSpPr>
        <p:spPr>
          <a:xfrm>
            <a:off x="3350269" y="662375"/>
            <a:ext cx="5563602" cy="1754327"/>
          </a:xfrm>
          <a:prstGeom prst="rect">
            <a:avLst/>
          </a:prstGeom>
          <a:noFill/>
        </p:spPr>
        <p:txBody>
          <a:bodyPr wrap="square" rtlCol="0">
            <a:spAutoFit/>
          </a:bodyPr>
          <a:lstStyle/>
          <a:p>
            <a:pPr marL="342900" indent="-342900">
              <a:buFont typeface="Wingdings" charset="2"/>
              <a:buChar char="²"/>
            </a:pPr>
            <a:r>
              <a:rPr lang="en-US" dirty="0" smtClean="0"/>
              <a:t>ENSO Delayed negative feedback is due to ocean dynamics </a:t>
            </a:r>
            <a:r>
              <a:rPr lang="en-US" sz="1400" dirty="0" smtClean="0"/>
              <a:t>(</a:t>
            </a:r>
            <a:r>
              <a:rPr lang="en-US" sz="1400" dirty="0" err="1" smtClean="0"/>
              <a:t>Rossby</a:t>
            </a:r>
            <a:r>
              <a:rPr lang="en-US" sz="1400" dirty="0" smtClean="0"/>
              <a:t>/Kelvin waves) </a:t>
            </a:r>
            <a:endParaRPr lang="en-US" dirty="0" smtClean="0"/>
          </a:p>
          <a:p>
            <a:pPr marL="342900" indent="-342900">
              <a:buFont typeface="Wingdings" charset="2"/>
              <a:buChar char="²"/>
            </a:pPr>
            <a:endParaRPr lang="en-US" dirty="0" smtClean="0"/>
          </a:p>
          <a:p>
            <a:pPr marL="342900" indent="-342900">
              <a:buFont typeface="Wingdings" charset="2"/>
              <a:buChar char="²"/>
            </a:pPr>
            <a:r>
              <a:rPr lang="en-US" dirty="0" smtClean="0"/>
              <a:t>ENSO teleconnections influence remote regions</a:t>
            </a:r>
          </a:p>
          <a:p>
            <a:pPr marL="342900" indent="-342900">
              <a:buFont typeface="Wingdings" charset="2"/>
              <a:buChar char="²"/>
            </a:pPr>
            <a:endParaRPr lang="en-US" dirty="0" smtClean="0"/>
          </a:p>
          <a:p>
            <a:pPr marL="342900" indent="-342900">
              <a:buFont typeface="Wingdings" charset="2"/>
              <a:buChar char="²"/>
            </a:pPr>
            <a:r>
              <a:rPr lang="en-US" dirty="0" smtClean="0"/>
              <a:t>Remote regions do not influence ENSO dynamics</a:t>
            </a:r>
            <a:endParaRPr lang="en-US" dirty="0"/>
          </a:p>
        </p:txBody>
      </p:sp>
      <p:grpSp>
        <p:nvGrpSpPr>
          <p:cNvPr id="18" name="Gruppieren 24"/>
          <p:cNvGrpSpPr>
            <a:grpSpLocks/>
          </p:cNvGrpSpPr>
          <p:nvPr/>
        </p:nvGrpSpPr>
        <p:grpSpPr bwMode="auto">
          <a:xfrm>
            <a:off x="317600" y="3250595"/>
            <a:ext cx="8358187" cy="2958685"/>
            <a:chOff x="-64" y="2143116"/>
            <a:chExt cx="9144064" cy="3429024"/>
          </a:xfrm>
        </p:grpSpPr>
        <p:pic>
          <p:nvPicPr>
            <p:cNvPr id="19" name="Picture 2"/>
            <p:cNvPicPr>
              <a:picLocks noChangeAspect="1" noChangeArrowheads="1"/>
            </p:cNvPicPr>
            <p:nvPr/>
          </p:nvPicPr>
          <p:blipFill>
            <a:blip r:embed="rId2"/>
            <a:srcRect l="11000" t="28024" r="51601" b="19928"/>
            <a:stretch>
              <a:fillRect/>
            </a:stretch>
          </p:blipFill>
          <p:spPr bwMode="auto">
            <a:xfrm>
              <a:off x="-64" y="2143116"/>
              <a:ext cx="4071998" cy="3429024"/>
            </a:xfrm>
            <a:prstGeom prst="rect">
              <a:avLst/>
            </a:prstGeom>
            <a:noFill/>
            <a:ln w="9525">
              <a:noFill/>
              <a:miter lim="800000"/>
              <a:headEnd/>
              <a:tailEnd/>
            </a:ln>
          </p:spPr>
        </p:pic>
        <p:pic>
          <p:nvPicPr>
            <p:cNvPr id="20" name="Picture 2"/>
            <p:cNvPicPr>
              <a:picLocks noChangeAspect="1" noChangeArrowheads="1"/>
            </p:cNvPicPr>
            <p:nvPr/>
          </p:nvPicPr>
          <p:blipFill>
            <a:blip r:embed="rId2"/>
            <a:srcRect l="60770" t="28024" r="15764" b="19928"/>
            <a:stretch>
              <a:fillRect/>
            </a:stretch>
          </p:blipFill>
          <p:spPr bwMode="auto">
            <a:xfrm>
              <a:off x="4714876" y="2143116"/>
              <a:ext cx="2286016" cy="3429024"/>
            </a:xfrm>
            <a:prstGeom prst="rect">
              <a:avLst/>
            </a:prstGeom>
            <a:noFill/>
            <a:ln w="9525">
              <a:noFill/>
              <a:miter lim="800000"/>
              <a:headEnd/>
              <a:tailEnd/>
            </a:ln>
          </p:spPr>
        </p:pic>
        <p:pic>
          <p:nvPicPr>
            <p:cNvPr id="21" name="Picture 2"/>
            <p:cNvPicPr>
              <a:picLocks noChangeAspect="1" noChangeArrowheads="1"/>
            </p:cNvPicPr>
            <p:nvPr/>
          </p:nvPicPr>
          <p:blipFill>
            <a:blip r:embed="rId2"/>
            <a:srcRect l="87169" t="28024" r="1099" b="19928"/>
            <a:stretch>
              <a:fillRect/>
            </a:stretch>
          </p:blipFill>
          <p:spPr bwMode="auto">
            <a:xfrm>
              <a:off x="8000992" y="2143116"/>
              <a:ext cx="1143008" cy="3429024"/>
            </a:xfrm>
            <a:prstGeom prst="rect">
              <a:avLst/>
            </a:prstGeom>
            <a:noFill/>
            <a:ln w="9525">
              <a:noFill/>
              <a:miter lim="800000"/>
              <a:headEnd/>
              <a:tailEnd/>
            </a:ln>
          </p:spPr>
        </p:pic>
      </p:grpSp>
      <p:pic>
        <p:nvPicPr>
          <p:cNvPr id="22" name="Picture 2" descr="http://www.cotf.edu/ete/images/modules/elnino/crfig6.GIF"/>
          <p:cNvPicPr>
            <a:picLocks noChangeAspect="1" noChangeArrowheads="1"/>
          </p:cNvPicPr>
          <p:nvPr/>
        </p:nvPicPr>
        <p:blipFill>
          <a:blip r:embed="rId3"/>
          <a:srcRect t="3886" b="54778"/>
          <a:stretch>
            <a:fillRect/>
          </a:stretch>
        </p:blipFill>
        <p:spPr bwMode="auto">
          <a:xfrm>
            <a:off x="2973625" y="3756085"/>
            <a:ext cx="2416038" cy="1260984"/>
          </a:xfrm>
          <a:prstGeom prst="rect">
            <a:avLst/>
          </a:prstGeom>
          <a:noFill/>
          <a:ln w="9525">
            <a:noFill/>
            <a:miter lim="800000"/>
            <a:headEnd/>
            <a:tailEnd/>
          </a:ln>
        </p:spPr>
      </p:pic>
      <p:grpSp>
        <p:nvGrpSpPr>
          <p:cNvPr id="23" name="Gruppieren 58"/>
          <p:cNvGrpSpPr>
            <a:grpSpLocks/>
          </p:cNvGrpSpPr>
          <p:nvPr/>
        </p:nvGrpSpPr>
        <p:grpSpPr bwMode="auto">
          <a:xfrm>
            <a:off x="624559" y="5193660"/>
            <a:ext cx="3264917" cy="801315"/>
            <a:chOff x="785786" y="4714876"/>
            <a:chExt cx="3571924" cy="928702"/>
          </a:xfrm>
        </p:grpSpPr>
        <p:sp>
          <p:nvSpPr>
            <p:cNvPr id="24" name="Nach unten gekrümmter Pfeil 28"/>
            <p:cNvSpPr>
              <a:spLocks noChangeArrowheads="1"/>
            </p:cNvSpPr>
            <p:nvPr/>
          </p:nvSpPr>
          <p:spPr bwMode="auto">
            <a:xfrm flipH="1" flipV="1">
              <a:off x="785786" y="4714876"/>
              <a:ext cx="3571924" cy="928702"/>
            </a:xfrm>
            <a:prstGeom prst="curvedDownArrow">
              <a:avLst>
                <a:gd name="adj1" fmla="val 97418"/>
                <a:gd name="adj2" fmla="val 145922"/>
                <a:gd name="adj3" fmla="val 33981"/>
              </a:avLst>
            </a:prstGeom>
            <a:solidFill>
              <a:srgbClr val="FF0000"/>
            </a:solidFill>
            <a:ln w="9525">
              <a:noFill/>
              <a:round/>
              <a:headEnd/>
              <a:tailEnd/>
            </a:ln>
          </p:spPr>
          <p:txBody>
            <a:bodyPr>
              <a:prstTxWarp prst="textNoShape">
                <a:avLst/>
              </a:prstTxWarp>
            </a:bodyPr>
            <a:lstStyle/>
            <a:p>
              <a:endParaRPr lang="en-US"/>
            </a:p>
          </p:txBody>
        </p:sp>
        <p:grpSp>
          <p:nvGrpSpPr>
            <p:cNvPr id="25" name="Gruppieren 44"/>
            <p:cNvGrpSpPr>
              <a:grpSpLocks/>
            </p:cNvGrpSpPr>
            <p:nvPr/>
          </p:nvGrpSpPr>
          <p:grpSpPr bwMode="auto">
            <a:xfrm>
              <a:off x="1357290" y="4857760"/>
              <a:ext cx="500066" cy="461665"/>
              <a:chOff x="4286248" y="5929330"/>
              <a:chExt cx="500066" cy="461665"/>
            </a:xfrm>
          </p:grpSpPr>
          <p:sp>
            <p:nvSpPr>
              <p:cNvPr id="26" name="Textfeld 41"/>
              <p:cNvSpPr txBox="1">
                <a:spLocks noChangeArrowheads="1"/>
              </p:cNvSpPr>
              <p:nvPr/>
            </p:nvSpPr>
            <p:spPr bwMode="auto">
              <a:xfrm>
                <a:off x="4286248" y="5929330"/>
                <a:ext cx="452368" cy="461665"/>
              </a:xfrm>
              <a:prstGeom prst="rect">
                <a:avLst/>
              </a:prstGeom>
              <a:noFill/>
              <a:ln w="9525">
                <a:noFill/>
                <a:miter lim="800000"/>
                <a:headEnd/>
                <a:tailEnd/>
              </a:ln>
            </p:spPr>
            <p:txBody>
              <a:bodyPr wrap="none">
                <a:prstTxWarp prst="textNoShape">
                  <a:avLst/>
                </a:prstTxWarp>
                <a:spAutoFit/>
              </a:bodyPr>
              <a:lstStyle/>
              <a:p>
                <a:r>
                  <a:rPr lang="de-DE" sz="2400" b="1"/>
                  <a:t>+</a:t>
                </a:r>
              </a:p>
            </p:txBody>
          </p:sp>
          <p:sp>
            <p:nvSpPr>
              <p:cNvPr id="27" name="Ellipse 42"/>
              <p:cNvSpPr>
                <a:spLocks noChangeArrowheads="1"/>
              </p:cNvSpPr>
              <p:nvPr/>
            </p:nvSpPr>
            <p:spPr bwMode="auto">
              <a:xfrm>
                <a:off x="4286248" y="6000768"/>
                <a:ext cx="500066" cy="357190"/>
              </a:xfrm>
              <a:prstGeom prst="ellipse">
                <a:avLst/>
              </a:prstGeom>
              <a:noFill/>
              <a:ln w="9525">
                <a:noFill/>
                <a:round/>
                <a:headEnd/>
                <a:tailEnd/>
              </a:ln>
            </p:spPr>
            <p:txBody>
              <a:bodyPr>
                <a:prstTxWarp prst="textNoShape">
                  <a:avLst/>
                </a:prstTxWarp>
              </a:bodyPr>
              <a:lstStyle/>
              <a:p>
                <a:endParaRPr lang="en-US"/>
              </a:p>
            </p:txBody>
          </p:sp>
          <p:sp>
            <p:nvSpPr>
              <p:cNvPr id="28" name="Ellipse 43"/>
              <p:cNvSpPr>
                <a:spLocks noChangeArrowheads="1"/>
              </p:cNvSpPr>
              <p:nvPr/>
            </p:nvSpPr>
            <p:spPr bwMode="auto">
              <a:xfrm>
                <a:off x="4329111" y="5997593"/>
                <a:ext cx="357190" cy="357190"/>
              </a:xfrm>
              <a:prstGeom prst="ellipse">
                <a:avLst/>
              </a:prstGeom>
              <a:noFill/>
              <a:ln w="38100">
                <a:solidFill>
                  <a:schemeClr val="tx1"/>
                </a:solidFill>
                <a:round/>
                <a:headEnd/>
                <a:tailEnd/>
              </a:ln>
            </p:spPr>
            <p:txBody>
              <a:bodyPr>
                <a:prstTxWarp prst="textNoShape">
                  <a:avLst/>
                </a:prstTxWarp>
              </a:bodyPr>
              <a:lstStyle/>
              <a:p>
                <a:endParaRPr lang="en-US"/>
              </a:p>
            </p:txBody>
          </p:sp>
        </p:grpSp>
      </p:grpSp>
      <p:grpSp>
        <p:nvGrpSpPr>
          <p:cNvPr id="29" name="Gruppieren 61"/>
          <p:cNvGrpSpPr>
            <a:grpSpLocks/>
          </p:cNvGrpSpPr>
          <p:nvPr/>
        </p:nvGrpSpPr>
        <p:grpSpPr bwMode="auto">
          <a:xfrm>
            <a:off x="832745" y="3151366"/>
            <a:ext cx="3199606" cy="986228"/>
            <a:chOff x="1000125" y="2643188"/>
            <a:chExt cx="3500438" cy="1143000"/>
          </a:xfrm>
        </p:grpSpPr>
        <p:sp>
          <p:nvSpPr>
            <p:cNvPr id="30" name="Nach unten gekrümmter Pfeil 28"/>
            <p:cNvSpPr>
              <a:spLocks noChangeArrowheads="1"/>
            </p:cNvSpPr>
            <p:nvPr/>
          </p:nvSpPr>
          <p:spPr bwMode="auto">
            <a:xfrm>
              <a:off x="1000125" y="2643188"/>
              <a:ext cx="3500438" cy="1143000"/>
            </a:xfrm>
            <a:prstGeom prst="curvedDownArrow">
              <a:avLst>
                <a:gd name="adj1" fmla="val 35361"/>
                <a:gd name="adj2" fmla="val 110846"/>
                <a:gd name="adj3" fmla="val 35079"/>
              </a:avLst>
            </a:prstGeom>
            <a:solidFill>
              <a:srgbClr val="FFC000"/>
            </a:solidFill>
            <a:ln w="9525">
              <a:noFill/>
              <a:round/>
              <a:headEnd/>
              <a:tailEnd/>
            </a:ln>
          </p:spPr>
          <p:txBody>
            <a:bodyPr>
              <a:prstTxWarp prst="textNoShape">
                <a:avLst/>
              </a:prstTxWarp>
            </a:bodyPr>
            <a:lstStyle/>
            <a:p>
              <a:endParaRPr lang="en-US"/>
            </a:p>
          </p:txBody>
        </p:sp>
        <p:grpSp>
          <p:nvGrpSpPr>
            <p:cNvPr id="31" name="Gruppieren 49"/>
            <p:cNvGrpSpPr>
              <a:grpSpLocks/>
            </p:cNvGrpSpPr>
            <p:nvPr/>
          </p:nvGrpSpPr>
          <p:grpSpPr bwMode="auto">
            <a:xfrm>
              <a:off x="3643306" y="3282949"/>
              <a:ext cx="500066" cy="461665"/>
              <a:chOff x="4286248" y="5926155"/>
              <a:chExt cx="500066" cy="461665"/>
            </a:xfrm>
          </p:grpSpPr>
          <p:sp>
            <p:nvSpPr>
              <p:cNvPr id="32" name="Textfeld 50"/>
              <p:cNvSpPr txBox="1">
                <a:spLocks noChangeArrowheads="1"/>
              </p:cNvSpPr>
              <p:nvPr/>
            </p:nvSpPr>
            <p:spPr bwMode="auto">
              <a:xfrm>
                <a:off x="4337048" y="5926155"/>
                <a:ext cx="332142" cy="461665"/>
              </a:xfrm>
              <a:prstGeom prst="rect">
                <a:avLst/>
              </a:prstGeom>
              <a:noFill/>
              <a:ln w="9525">
                <a:noFill/>
                <a:miter lim="800000"/>
                <a:headEnd/>
                <a:tailEnd/>
              </a:ln>
            </p:spPr>
            <p:txBody>
              <a:bodyPr wrap="none">
                <a:prstTxWarp prst="textNoShape">
                  <a:avLst/>
                </a:prstTxWarp>
                <a:spAutoFit/>
              </a:bodyPr>
              <a:lstStyle/>
              <a:p>
                <a:r>
                  <a:rPr lang="de-DE" sz="2400" b="1"/>
                  <a:t>-</a:t>
                </a:r>
              </a:p>
            </p:txBody>
          </p:sp>
          <p:sp>
            <p:nvSpPr>
              <p:cNvPr id="33" name="Ellipse 51"/>
              <p:cNvSpPr>
                <a:spLocks noChangeArrowheads="1"/>
              </p:cNvSpPr>
              <p:nvPr/>
            </p:nvSpPr>
            <p:spPr bwMode="auto">
              <a:xfrm>
                <a:off x="4286248" y="6000768"/>
                <a:ext cx="500066" cy="357190"/>
              </a:xfrm>
              <a:prstGeom prst="ellipse">
                <a:avLst/>
              </a:prstGeom>
              <a:noFill/>
              <a:ln w="9525">
                <a:noFill/>
                <a:round/>
                <a:headEnd/>
                <a:tailEnd/>
              </a:ln>
            </p:spPr>
            <p:txBody>
              <a:bodyPr>
                <a:prstTxWarp prst="textNoShape">
                  <a:avLst/>
                </a:prstTxWarp>
              </a:bodyPr>
              <a:lstStyle/>
              <a:p>
                <a:endParaRPr lang="en-US"/>
              </a:p>
            </p:txBody>
          </p:sp>
          <p:sp>
            <p:nvSpPr>
              <p:cNvPr id="34" name="Ellipse 52"/>
              <p:cNvSpPr>
                <a:spLocks noChangeArrowheads="1"/>
              </p:cNvSpPr>
              <p:nvPr/>
            </p:nvSpPr>
            <p:spPr bwMode="auto">
              <a:xfrm>
                <a:off x="4329111" y="5997593"/>
                <a:ext cx="357190" cy="357190"/>
              </a:xfrm>
              <a:prstGeom prst="ellipse">
                <a:avLst/>
              </a:prstGeom>
              <a:noFill/>
              <a:ln w="38100">
                <a:solidFill>
                  <a:schemeClr val="tx1"/>
                </a:solidFill>
                <a:round/>
                <a:headEnd/>
                <a:tailEnd/>
              </a:ln>
            </p:spPr>
            <p:txBody>
              <a:bodyPr>
                <a:prstTxWarp prst="textNoShape">
                  <a:avLst/>
                </a:prstTxWarp>
              </a:bodyPr>
              <a:lstStyle/>
              <a:p>
                <a:endParaRPr lang="en-US"/>
              </a:p>
            </p:txBody>
          </p:sp>
        </p:grpSp>
      </p:grpSp>
      <p:grpSp>
        <p:nvGrpSpPr>
          <p:cNvPr id="35" name="Gruppieren 60"/>
          <p:cNvGrpSpPr>
            <a:grpSpLocks/>
          </p:cNvGrpSpPr>
          <p:nvPr/>
        </p:nvGrpSpPr>
        <p:grpSpPr bwMode="auto">
          <a:xfrm>
            <a:off x="4557529" y="3082023"/>
            <a:ext cx="2546643" cy="998421"/>
            <a:chOff x="4786314" y="2571738"/>
            <a:chExt cx="2786071" cy="1157001"/>
          </a:xfrm>
        </p:grpSpPr>
        <p:sp>
          <p:nvSpPr>
            <p:cNvPr id="36" name="Nach unten gekrümmter Pfeil 29"/>
            <p:cNvSpPr>
              <a:spLocks noChangeArrowheads="1"/>
            </p:cNvSpPr>
            <p:nvPr/>
          </p:nvSpPr>
          <p:spPr bwMode="auto">
            <a:xfrm flipH="1">
              <a:off x="4786314" y="2571738"/>
              <a:ext cx="2786071" cy="1142995"/>
            </a:xfrm>
            <a:prstGeom prst="curvedDownArrow">
              <a:avLst>
                <a:gd name="adj1" fmla="val 19060"/>
                <a:gd name="adj2" fmla="val 68104"/>
                <a:gd name="adj3" fmla="val 26269"/>
              </a:avLst>
            </a:prstGeom>
            <a:solidFill>
              <a:srgbClr val="00B050"/>
            </a:solidFill>
            <a:ln w="9525">
              <a:noFill/>
              <a:round/>
              <a:headEnd/>
              <a:tailEnd/>
            </a:ln>
          </p:spPr>
          <p:txBody>
            <a:bodyPr>
              <a:prstTxWarp prst="textNoShape">
                <a:avLst/>
              </a:prstTxWarp>
            </a:bodyPr>
            <a:lstStyle/>
            <a:p>
              <a:endParaRPr lang="en-US"/>
            </a:p>
          </p:txBody>
        </p:sp>
        <p:grpSp>
          <p:nvGrpSpPr>
            <p:cNvPr id="37" name="Gruppieren 53"/>
            <p:cNvGrpSpPr>
              <a:grpSpLocks/>
            </p:cNvGrpSpPr>
            <p:nvPr/>
          </p:nvGrpSpPr>
          <p:grpSpPr bwMode="auto">
            <a:xfrm>
              <a:off x="4989511" y="3267074"/>
              <a:ext cx="500066" cy="461665"/>
              <a:chOff x="4286248" y="5926155"/>
              <a:chExt cx="500066" cy="461665"/>
            </a:xfrm>
          </p:grpSpPr>
          <p:sp>
            <p:nvSpPr>
              <p:cNvPr id="38" name="Textfeld 54"/>
              <p:cNvSpPr txBox="1">
                <a:spLocks noChangeArrowheads="1"/>
              </p:cNvSpPr>
              <p:nvPr/>
            </p:nvSpPr>
            <p:spPr bwMode="auto">
              <a:xfrm>
                <a:off x="4337048" y="5926155"/>
                <a:ext cx="332142" cy="461665"/>
              </a:xfrm>
              <a:prstGeom prst="rect">
                <a:avLst/>
              </a:prstGeom>
              <a:noFill/>
              <a:ln w="9525">
                <a:noFill/>
                <a:miter lim="800000"/>
                <a:headEnd/>
                <a:tailEnd/>
              </a:ln>
            </p:spPr>
            <p:txBody>
              <a:bodyPr wrap="none">
                <a:prstTxWarp prst="textNoShape">
                  <a:avLst/>
                </a:prstTxWarp>
                <a:spAutoFit/>
              </a:bodyPr>
              <a:lstStyle/>
              <a:p>
                <a:r>
                  <a:rPr lang="de-DE" sz="2400" b="1"/>
                  <a:t>-</a:t>
                </a:r>
              </a:p>
            </p:txBody>
          </p:sp>
          <p:sp>
            <p:nvSpPr>
              <p:cNvPr id="39" name="Ellipse 55"/>
              <p:cNvSpPr>
                <a:spLocks noChangeArrowheads="1"/>
              </p:cNvSpPr>
              <p:nvPr/>
            </p:nvSpPr>
            <p:spPr bwMode="auto">
              <a:xfrm>
                <a:off x="4286248" y="6000768"/>
                <a:ext cx="500066" cy="357190"/>
              </a:xfrm>
              <a:prstGeom prst="ellipse">
                <a:avLst/>
              </a:prstGeom>
              <a:noFill/>
              <a:ln w="9525">
                <a:noFill/>
                <a:round/>
                <a:headEnd/>
                <a:tailEnd/>
              </a:ln>
            </p:spPr>
            <p:txBody>
              <a:bodyPr>
                <a:prstTxWarp prst="textNoShape">
                  <a:avLst/>
                </a:prstTxWarp>
              </a:bodyPr>
              <a:lstStyle/>
              <a:p>
                <a:endParaRPr lang="en-US"/>
              </a:p>
            </p:txBody>
          </p:sp>
          <p:sp>
            <p:nvSpPr>
              <p:cNvPr id="40" name="Ellipse 56"/>
              <p:cNvSpPr>
                <a:spLocks noChangeArrowheads="1"/>
              </p:cNvSpPr>
              <p:nvPr/>
            </p:nvSpPr>
            <p:spPr bwMode="auto">
              <a:xfrm>
                <a:off x="4329111" y="5997593"/>
                <a:ext cx="357190" cy="357190"/>
              </a:xfrm>
              <a:prstGeom prst="ellipse">
                <a:avLst/>
              </a:prstGeom>
              <a:noFill/>
              <a:ln w="38100">
                <a:solidFill>
                  <a:schemeClr val="tx1"/>
                </a:solidFill>
                <a:round/>
                <a:headEnd/>
                <a:tailEnd/>
              </a:ln>
            </p:spPr>
            <p:txBody>
              <a:bodyPr>
                <a:prstTxWarp prst="textNoShape">
                  <a:avLst/>
                </a:prstTxWarp>
              </a:bodyPr>
              <a:lstStyle/>
              <a:p>
                <a:endParaRPr lang="en-US"/>
              </a:p>
            </p:txBody>
          </p:sp>
        </p:grpSp>
      </p:grpSp>
      <p:grpSp>
        <p:nvGrpSpPr>
          <p:cNvPr id="41" name="Gruppieren 59"/>
          <p:cNvGrpSpPr>
            <a:grpSpLocks/>
          </p:cNvGrpSpPr>
          <p:nvPr/>
        </p:nvGrpSpPr>
        <p:grpSpPr bwMode="auto">
          <a:xfrm>
            <a:off x="4196434" y="5193681"/>
            <a:ext cx="3264917" cy="801477"/>
            <a:chOff x="4357686" y="4714884"/>
            <a:chExt cx="3571900" cy="928702"/>
          </a:xfrm>
        </p:grpSpPr>
        <p:sp>
          <p:nvSpPr>
            <p:cNvPr id="42" name="Nach unten gekrümmter Pfeil 28"/>
            <p:cNvSpPr>
              <a:spLocks noChangeArrowheads="1"/>
            </p:cNvSpPr>
            <p:nvPr/>
          </p:nvSpPr>
          <p:spPr bwMode="auto">
            <a:xfrm flipV="1">
              <a:off x="4357686" y="4714884"/>
              <a:ext cx="3571900" cy="928702"/>
            </a:xfrm>
            <a:prstGeom prst="curvedDownArrow">
              <a:avLst>
                <a:gd name="adj1" fmla="val 34384"/>
                <a:gd name="adj2" fmla="val 81605"/>
                <a:gd name="adj3" fmla="val 28588"/>
              </a:avLst>
            </a:prstGeom>
            <a:solidFill>
              <a:srgbClr val="FF0000"/>
            </a:solidFill>
            <a:ln w="9525">
              <a:noFill/>
              <a:round/>
              <a:headEnd/>
              <a:tailEnd/>
            </a:ln>
          </p:spPr>
          <p:txBody>
            <a:bodyPr>
              <a:prstTxWarp prst="textNoShape">
                <a:avLst/>
              </a:prstTxWarp>
            </a:bodyPr>
            <a:lstStyle/>
            <a:p>
              <a:endParaRPr lang="en-US"/>
            </a:p>
          </p:txBody>
        </p:sp>
        <p:grpSp>
          <p:nvGrpSpPr>
            <p:cNvPr id="43" name="Gruppieren 45"/>
            <p:cNvGrpSpPr>
              <a:grpSpLocks/>
            </p:cNvGrpSpPr>
            <p:nvPr/>
          </p:nvGrpSpPr>
          <p:grpSpPr bwMode="auto">
            <a:xfrm>
              <a:off x="7358082" y="4714884"/>
              <a:ext cx="357190" cy="285756"/>
              <a:chOff x="4286248" y="5929330"/>
              <a:chExt cx="500066" cy="428628"/>
            </a:xfrm>
          </p:grpSpPr>
          <p:sp>
            <p:nvSpPr>
              <p:cNvPr id="44" name="Textfeld 46"/>
              <p:cNvSpPr txBox="1">
                <a:spLocks noChangeArrowheads="1"/>
              </p:cNvSpPr>
              <p:nvPr/>
            </p:nvSpPr>
            <p:spPr bwMode="auto">
              <a:xfrm>
                <a:off x="4286248" y="5929330"/>
                <a:ext cx="396851" cy="397800"/>
              </a:xfrm>
              <a:prstGeom prst="rect">
                <a:avLst/>
              </a:prstGeom>
              <a:noFill/>
              <a:ln w="9525">
                <a:noFill/>
                <a:miter lim="800000"/>
                <a:headEnd/>
                <a:tailEnd/>
              </a:ln>
            </p:spPr>
            <p:txBody>
              <a:bodyPr wrap="none">
                <a:prstTxWarp prst="textNoShape">
                  <a:avLst/>
                </a:prstTxWarp>
                <a:spAutoFit/>
              </a:bodyPr>
              <a:lstStyle/>
              <a:p>
                <a:r>
                  <a:rPr lang="de-DE" sz="1400" b="1"/>
                  <a:t>+</a:t>
                </a:r>
              </a:p>
            </p:txBody>
          </p:sp>
          <p:sp>
            <p:nvSpPr>
              <p:cNvPr id="45" name="Ellipse 47"/>
              <p:cNvSpPr>
                <a:spLocks noChangeArrowheads="1"/>
              </p:cNvSpPr>
              <p:nvPr/>
            </p:nvSpPr>
            <p:spPr bwMode="auto">
              <a:xfrm>
                <a:off x="4286248" y="6000768"/>
                <a:ext cx="500066" cy="357190"/>
              </a:xfrm>
              <a:prstGeom prst="ellipse">
                <a:avLst/>
              </a:prstGeom>
              <a:noFill/>
              <a:ln w="9525">
                <a:noFill/>
                <a:round/>
                <a:headEnd/>
                <a:tailEnd/>
              </a:ln>
            </p:spPr>
            <p:txBody>
              <a:bodyPr>
                <a:prstTxWarp prst="textNoShape">
                  <a:avLst/>
                </a:prstTxWarp>
              </a:bodyPr>
              <a:lstStyle/>
              <a:p>
                <a:endParaRPr lang="en-US"/>
              </a:p>
            </p:txBody>
          </p:sp>
          <p:sp>
            <p:nvSpPr>
              <p:cNvPr id="46" name="Ellipse 48"/>
              <p:cNvSpPr>
                <a:spLocks noChangeArrowheads="1"/>
              </p:cNvSpPr>
              <p:nvPr/>
            </p:nvSpPr>
            <p:spPr bwMode="auto">
              <a:xfrm>
                <a:off x="4329111" y="5997593"/>
                <a:ext cx="357190" cy="357190"/>
              </a:xfrm>
              <a:prstGeom prst="ellipse">
                <a:avLst/>
              </a:prstGeom>
              <a:noFill/>
              <a:ln w="38100">
                <a:solidFill>
                  <a:schemeClr val="tx1"/>
                </a:solidFill>
                <a:round/>
                <a:headEnd/>
                <a:tailEnd/>
              </a:ln>
            </p:spPr>
            <p:txBody>
              <a:bodyPr>
                <a:prstTxWarp prst="textNoShape">
                  <a:avLst/>
                </a:prstTxWarp>
              </a:bodyPr>
              <a:lstStyle/>
              <a:p>
                <a:endParaRPr lang="en-US"/>
              </a:p>
            </p:txBody>
          </p:sp>
        </p:grpSp>
      </p:grpSp>
      <p:sp>
        <p:nvSpPr>
          <p:cNvPr id="47" name="Rectangle 46"/>
          <p:cNvSpPr/>
          <p:nvPr/>
        </p:nvSpPr>
        <p:spPr>
          <a:xfrm>
            <a:off x="7198067" y="5831803"/>
            <a:ext cx="1945278" cy="1015663"/>
          </a:xfrm>
          <a:prstGeom prst="rect">
            <a:avLst/>
          </a:prstGeom>
        </p:spPr>
        <p:txBody>
          <a:bodyPr wrap="square">
            <a:spAutoFit/>
          </a:bodyPr>
          <a:lstStyle/>
          <a:p>
            <a:r>
              <a:rPr lang="en-US" sz="1200" dirty="0" smtClean="0">
                <a:solidFill>
                  <a:schemeClr val="tx1">
                    <a:lumMod val="75000"/>
                    <a:lumOff val="25000"/>
                  </a:schemeClr>
                </a:solidFill>
              </a:rPr>
              <a:t>[</a:t>
            </a:r>
            <a:r>
              <a:rPr lang="en-US" sz="1200" dirty="0" err="1" smtClean="0">
                <a:solidFill>
                  <a:schemeClr val="tx1">
                    <a:lumMod val="75000"/>
                    <a:lumOff val="25000"/>
                  </a:schemeClr>
                </a:solidFill>
              </a:rPr>
              <a:t>Kug</a:t>
            </a:r>
            <a:r>
              <a:rPr lang="en-US" sz="1200" dirty="0" smtClean="0">
                <a:solidFill>
                  <a:schemeClr val="tx1">
                    <a:lumMod val="75000"/>
                    <a:lumOff val="25000"/>
                  </a:schemeClr>
                </a:solidFill>
              </a:rPr>
              <a:t> and Kang 2006]</a:t>
            </a:r>
          </a:p>
          <a:p>
            <a:r>
              <a:rPr lang="en-US" sz="1200" dirty="0" smtClean="0">
                <a:solidFill>
                  <a:schemeClr val="tx1">
                    <a:lumMod val="75000"/>
                    <a:lumOff val="25000"/>
                  </a:schemeClr>
                </a:solidFill>
              </a:rPr>
              <a:t>[Dommenget et al. 2006]</a:t>
            </a:r>
          </a:p>
          <a:p>
            <a:r>
              <a:rPr lang="en-US" sz="1200" dirty="0" smtClean="0">
                <a:solidFill>
                  <a:schemeClr val="tx1">
                    <a:lumMod val="75000"/>
                    <a:lumOff val="25000"/>
                  </a:schemeClr>
                </a:solidFill>
              </a:rPr>
              <a:t>[Jansen et al. 2009]</a:t>
            </a:r>
          </a:p>
          <a:p>
            <a:r>
              <a:rPr lang="en-US" sz="1200" dirty="0" smtClean="0">
                <a:solidFill>
                  <a:schemeClr val="tx1">
                    <a:lumMod val="75000"/>
                    <a:lumOff val="25000"/>
                  </a:schemeClr>
                </a:solidFill>
              </a:rPr>
              <a:t>[Ham et al. 2013]</a:t>
            </a:r>
          </a:p>
          <a:p>
            <a:r>
              <a:rPr lang="en-US" sz="1200" dirty="0" smtClean="0">
                <a:solidFill>
                  <a:schemeClr val="tx1">
                    <a:lumMod val="75000"/>
                    <a:lumOff val="25000"/>
                  </a:schemeClr>
                </a:solidFill>
              </a:rPr>
              <a:t>… many others</a:t>
            </a:r>
            <a:endParaRPr lang="en-US" sz="1200" dirty="0">
              <a:solidFill>
                <a:schemeClr val="tx1">
                  <a:lumMod val="75000"/>
                  <a:lumOff val="25000"/>
                </a:schemeClr>
              </a:solidFill>
            </a:endParaRPr>
          </a:p>
        </p:txBody>
      </p:sp>
      <p:cxnSp>
        <p:nvCxnSpPr>
          <p:cNvPr id="49" name="Straight Connector 48"/>
          <p:cNvCxnSpPr/>
          <p:nvPr/>
        </p:nvCxnSpPr>
        <p:spPr>
          <a:xfrm>
            <a:off x="454433" y="2486608"/>
            <a:ext cx="8233006"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36211" y="2596170"/>
            <a:ext cx="3033741" cy="400110"/>
          </a:xfrm>
          <a:prstGeom prst="rect">
            <a:avLst/>
          </a:prstGeom>
          <a:noFill/>
        </p:spPr>
        <p:txBody>
          <a:bodyPr wrap="square" rtlCol="0">
            <a:spAutoFit/>
          </a:bodyPr>
          <a:lstStyle/>
          <a:p>
            <a:r>
              <a:rPr lang="en-US" sz="2000" dirty="0" smtClean="0"/>
              <a:t>Recent findings: </a:t>
            </a:r>
            <a:endParaRPr lang="en-US" sz="2000" dirty="0"/>
          </a:p>
        </p:txBody>
      </p:sp>
    </p:spTree>
    <p:extLst>
      <p:ext uri="{BB962C8B-B14F-4D97-AF65-F5344CB8AC3E}">
        <p14:creationId xmlns:p14="http://schemas.microsoft.com/office/powerpoint/2010/main" val="1142158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407006" y="1210930"/>
            <a:ext cx="3826240" cy="2610642"/>
          </a:xfrm>
          <a:prstGeom prst="rect">
            <a:avLst/>
          </a:prstGeom>
        </p:spPr>
      </p:pic>
      <p:sp>
        <p:nvSpPr>
          <p:cNvPr id="10" name="TextBox 9"/>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Simulation with decoupled regions</a:t>
            </a:r>
            <a:endParaRPr lang="en-US" sz="2800" dirty="0"/>
          </a:p>
        </p:txBody>
      </p:sp>
      <p:sp>
        <p:nvSpPr>
          <p:cNvPr id="4" name="TextBox 3"/>
          <p:cNvSpPr txBox="1"/>
          <p:nvPr/>
        </p:nvSpPr>
        <p:spPr>
          <a:xfrm>
            <a:off x="1012306" y="720098"/>
            <a:ext cx="6596590" cy="400110"/>
          </a:xfrm>
          <a:prstGeom prst="rect">
            <a:avLst/>
          </a:prstGeom>
          <a:noFill/>
        </p:spPr>
        <p:txBody>
          <a:bodyPr wrap="square" rtlCol="0">
            <a:spAutoFit/>
          </a:bodyPr>
          <a:lstStyle/>
          <a:p>
            <a:pPr algn="ctr"/>
            <a:r>
              <a:rPr lang="en-US" sz="2000" dirty="0" smtClean="0"/>
              <a:t>ACCESS-</a:t>
            </a:r>
            <a:r>
              <a:rPr lang="en-US" sz="2000" dirty="0" err="1" smtClean="0"/>
              <a:t>ReOsc</a:t>
            </a:r>
            <a:r>
              <a:rPr lang="en-US" sz="2000" dirty="0" smtClean="0"/>
              <a:t>-Slab with decoupled regions  (500yrs) </a:t>
            </a:r>
            <a:endParaRPr lang="en-US" sz="2000" dirty="0"/>
          </a:p>
        </p:txBody>
      </p:sp>
      <p:grpSp>
        <p:nvGrpSpPr>
          <p:cNvPr id="5" name="Group 4"/>
          <p:cNvGrpSpPr/>
          <p:nvPr/>
        </p:nvGrpSpPr>
        <p:grpSpPr>
          <a:xfrm>
            <a:off x="264433" y="4745273"/>
            <a:ext cx="2766003" cy="1310933"/>
            <a:chOff x="2222421" y="2416946"/>
            <a:chExt cx="3482229" cy="1725636"/>
          </a:xfrm>
        </p:grpSpPr>
        <p:grpSp>
          <p:nvGrpSpPr>
            <p:cNvPr id="6" name="Group 5"/>
            <p:cNvGrpSpPr/>
            <p:nvPr/>
          </p:nvGrpSpPr>
          <p:grpSpPr>
            <a:xfrm>
              <a:off x="2222421" y="2416946"/>
              <a:ext cx="3482229" cy="1725636"/>
              <a:chOff x="2416130" y="2733444"/>
              <a:chExt cx="2971170" cy="1409137"/>
            </a:xfrm>
          </p:grpSpPr>
          <p:pic>
            <p:nvPicPr>
              <p:cNvPr id="15" name="Picture 14"/>
              <p:cNvPicPr>
                <a:picLocks noChangeAspect="1"/>
              </p:cNvPicPr>
              <p:nvPr/>
            </p:nvPicPr>
            <p:blipFill rotWithShape="1">
              <a:blip r:embed="rId3"/>
              <a:srcRect r="15915"/>
              <a:stretch/>
            </p:blipFill>
            <p:spPr>
              <a:xfrm>
                <a:off x="2416131" y="2733444"/>
                <a:ext cx="2812821" cy="1314190"/>
              </a:xfrm>
              <a:prstGeom prst="rect">
                <a:avLst/>
              </a:prstGeom>
            </p:spPr>
          </p:pic>
          <p:sp>
            <p:nvSpPr>
              <p:cNvPr id="14" name="Rounded Rectangle 13"/>
              <p:cNvSpPr/>
              <p:nvPr/>
            </p:nvSpPr>
            <p:spPr>
              <a:xfrm>
                <a:off x="2416130" y="2733444"/>
                <a:ext cx="2971170" cy="1409137"/>
              </a:xfrm>
              <a:prstGeom prst="roundRect">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p:nvPr/>
          </p:nvSpPr>
          <p:spPr>
            <a:xfrm>
              <a:off x="4543316" y="3551493"/>
              <a:ext cx="471710" cy="358627"/>
            </a:xfrm>
            <a:prstGeom prst="ellipse">
              <a:avLst/>
            </a:prstGeom>
            <a:solidFill>
              <a:schemeClr val="accent2">
                <a:lumMod val="75000"/>
                <a:alpha val="37000"/>
              </a:schemeClr>
            </a:solidFill>
            <a:ln w="1905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524186" y="2666265"/>
              <a:ext cx="490840" cy="390716"/>
            </a:xfrm>
            <a:prstGeom prst="ellipse">
              <a:avLst/>
            </a:prstGeom>
            <a:solidFill>
              <a:srgbClr val="0000FF">
                <a:alpha val="37000"/>
              </a:srgbClr>
            </a:solid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3259178" y="4128066"/>
            <a:ext cx="5325055" cy="2640681"/>
            <a:chOff x="3259178" y="4128066"/>
            <a:chExt cx="5325055" cy="2640681"/>
          </a:xfrm>
        </p:grpSpPr>
        <p:pic>
          <p:nvPicPr>
            <p:cNvPr id="18" name="Picture 17"/>
            <p:cNvPicPr>
              <a:picLocks noChangeAspect="1"/>
            </p:cNvPicPr>
            <p:nvPr/>
          </p:nvPicPr>
          <p:blipFill rotWithShape="1">
            <a:blip r:embed="rId4"/>
            <a:srcRect l="78580" t="6447" b="77285"/>
            <a:stretch/>
          </p:blipFill>
          <p:spPr>
            <a:xfrm>
              <a:off x="7053206" y="4745273"/>
              <a:ext cx="1531027" cy="1140833"/>
            </a:xfrm>
            <a:prstGeom prst="rect">
              <a:avLst/>
            </a:prstGeom>
          </p:spPr>
        </p:pic>
        <p:pic>
          <p:nvPicPr>
            <p:cNvPr id="19" name="Picture 18"/>
            <p:cNvPicPr>
              <a:picLocks noChangeAspect="1"/>
            </p:cNvPicPr>
            <p:nvPr/>
          </p:nvPicPr>
          <p:blipFill rotWithShape="1">
            <a:blip r:embed="rId4"/>
            <a:srcRect t="36240" r="59951" b="32092"/>
            <a:stretch/>
          </p:blipFill>
          <p:spPr>
            <a:xfrm>
              <a:off x="3259178" y="4128066"/>
              <a:ext cx="3374510" cy="2618001"/>
            </a:xfrm>
            <a:prstGeom prst="rect">
              <a:avLst/>
            </a:prstGeom>
          </p:spPr>
        </p:pic>
        <p:sp>
          <p:nvSpPr>
            <p:cNvPr id="20" name="Oval 19"/>
            <p:cNvSpPr/>
            <p:nvPr/>
          </p:nvSpPr>
          <p:spPr>
            <a:xfrm>
              <a:off x="4764251" y="6496305"/>
              <a:ext cx="374689" cy="272442"/>
            </a:xfrm>
            <a:prstGeom prst="ellipse">
              <a:avLst/>
            </a:prstGeom>
            <a:solidFill>
              <a:srgbClr val="0000FF">
                <a:alpha val="37000"/>
              </a:srgbClr>
            </a:solid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259178" y="5437067"/>
              <a:ext cx="389884" cy="296820"/>
            </a:xfrm>
            <a:prstGeom prst="ellipse">
              <a:avLst/>
            </a:prstGeom>
            <a:solidFill>
              <a:schemeClr val="accent2">
                <a:lumMod val="75000"/>
                <a:alpha val="37000"/>
              </a:schemeClr>
            </a:solidFill>
            <a:ln w="1905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649926" y="4177899"/>
            <a:ext cx="1274287" cy="756777"/>
            <a:chOff x="1649926" y="4177899"/>
            <a:chExt cx="1274287" cy="756777"/>
          </a:xfrm>
        </p:grpSpPr>
        <p:sp>
          <p:nvSpPr>
            <p:cNvPr id="3" name="Rectangle 2"/>
            <p:cNvSpPr/>
            <p:nvPr/>
          </p:nvSpPr>
          <p:spPr>
            <a:xfrm>
              <a:off x="1649926" y="4177899"/>
              <a:ext cx="1274287" cy="461665"/>
            </a:xfrm>
            <a:prstGeom prst="rect">
              <a:avLst/>
            </a:prstGeom>
            <a:ln>
              <a:solidFill>
                <a:srgbClr val="0000FF"/>
              </a:solidFill>
            </a:ln>
          </p:spPr>
          <p:txBody>
            <a:bodyPr wrap="square">
              <a:spAutoFit/>
            </a:bodyPr>
            <a:lstStyle/>
            <a:p>
              <a:r>
                <a:rPr lang="en-US" sz="1200" dirty="0"/>
                <a:t>Delayed Negative </a:t>
              </a:r>
              <a:r>
                <a:rPr lang="en-US" sz="1200" dirty="0" smtClean="0"/>
                <a:t>Feedback for </a:t>
              </a:r>
              <a:r>
                <a:rPr lang="en-US" sz="1200" i="1" dirty="0" smtClean="0"/>
                <a:t>T</a:t>
              </a:r>
              <a:endParaRPr lang="en-US" sz="1200" i="1" dirty="0"/>
            </a:p>
          </p:txBody>
        </p:sp>
        <p:cxnSp>
          <p:nvCxnSpPr>
            <p:cNvPr id="23" name="Straight Arrow Connector 22"/>
            <p:cNvCxnSpPr>
              <a:stCxn id="3" idx="2"/>
              <a:endCxn id="11" idx="0"/>
            </p:cNvCxnSpPr>
            <p:nvPr/>
          </p:nvCxnSpPr>
          <p:spPr>
            <a:xfrm>
              <a:off x="2287070" y="4639564"/>
              <a:ext cx="642" cy="29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4788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65391" y="1030278"/>
            <a:ext cx="6388508" cy="5210855"/>
          </a:xfrm>
          <a:prstGeom prst="rect">
            <a:avLst/>
          </a:prstGeom>
        </p:spPr>
      </p:pic>
      <p:sp>
        <p:nvSpPr>
          <p:cNvPr id="5" name="TextBox 4"/>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a:t>NINO3 SST lag-lead cross-</a:t>
            </a:r>
            <a:r>
              <a:rPr lang="en-US" sz="2800" dirty="0" err="1"/>
              <a:t>corelation</a:t>
            </a:r>
            <a:endParaRPr lang="en-US" sz="2800" dirty="0"/>
          </a:p>
        </p:txBody>
      </p:sp>
    </p:spTree>
    <p:extLst>
      <p:ext uri="{BB962C8B-B14F-4D97-AF65-F5344CB8AC3E}">
        <p14:creationId xmlns:p14="http://schemas.microsoft.com/office/powerpoint/2010/main" val="36968684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01950" y="981652"/>
            <a:ext cx="6438962" cy="5232790"/>
          </a:xfrm>
          <a:prstGeom prst="rect">
            <a:avLst/>
          </a:prstGeom>
        </p:spPr>
      </p:pic>
      <p:sp>
        <p:nvSpPr>
          <p:cNvPr id="5" name="TextBox 4"/>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a:t>NINO3 SST auto-correlation</a:t>
            </a:r>
          </a:p>
        </p:txBody>
      </p:sp>
    </p:spTree>
    <p:extLst>
      <p:ext uri="{BB962C8B-B14F-4D97-AF65-F5344CB8AC3E}">
        <p14:creationId xmlns:p14="http://schemas.microsoft.com/office/powerpoint/2010/main" val="40316397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2486" y="1534570"/>
            <a:ext cx="7908613" cy="3970318"/>
          </a:xfrm>
          <a:prstGeom prst="rect">
            <a:avLst/>
          </a:prstGeom>
          <a:noFill/>
        </p:spPr>
        <p:txBody>
          <a:bodyPr wrap="square" rtlCol="0">
            <a:spAutoFit/>
          </a:bodyPr>
          <a:lstStyle/>
          <a:p>
            <a:pPr marL="457200" indent="-457200">
              <a:buFont typeface="Wingdings" charset="2"/>
              <a:buChar char="Ø"/>
            </a:pPr>
            <a:r>
              <a:rPr lang="en-US" sz="2800" dirty="0" smtClean="0"/>
              <a:t>Remote regions influence ENSO dynamics, variability and pattern.</a:t>
            </a:r>
          </a:p>
          <a:p>
            <a:pPr marL="457200" indent="-457200">
              <a:buFont typeface="Wingdings" charset="2"/>
              <a:buChar char="Ø"/>
            </a:pPr>
            <a:endParaRPr lang="en-US" sz="2800" dirty="0"/>
          </a:p>
          <a:p>
            <a:pPr marL="457200" indent="-457200">
              <a:buFont typeface="Wingdings" charset="2"/>
              <a:buChar char="Ø"/>
            </a:pPr>
            <a:r>
              <a:rPr lang="en-US" sz="2800" dirty="0" smtClean="0"/>
              <a:t>The remote regions are a delayed negative feedback.</a:t>
            </a:r>
            <a:endParaRPr lang="en-US" sz="2800" dirty="0"/>
          </a:p>
          <a:p>
            <a:pPr marL="457200" indent="-457200">
              <a:buFont typeface="Wingdings" charset="2"/>
              <a:buChar char="Ø"/>
            </a:pPr>
            <a:endParaRPr lang="en-US" sz="2800" dirty="0" smtClean="0"/>
          </a:p>
          <a:p>
            <a:pPr marL="457200" indent="-457200">
              <a:buFont typeface="Wingdings" charset="2"/>
              <a:buChar char="Ø"/>
            </a:pPr>
            <a:r>
              <a:rPr lang="en-US" sz="2800" dirty="0" smtClean="0"/>
              <a:t>About 40% of ENSO delayed negative feedback is from the coupling to remote regions.</a:t>
            </a:r>
          </a:p>
          <a:p>
            <a:endParaRPr lang="en-US" sz="2800" dirty="0"/>
          </a:p>
        </p:txBody>
      </p:sp>
      <p:sp>
        <p:nvSpPr>
          <p:cNvPr id="5" name="TextBox 4"/>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Summary:    Teleconnections </a:t>
            </a:r>
            <a:r>
              <a:rPr lang="en-US" sz="2800" dirty="0"/>
              <a:t>delayed feedback</a:t>
            </a:r>
          </a:p>
        </p:txBody>
      </p:sp>
    </p:spTree>
    <p:extLst>
      <p:ext uri="{BB962C8B-B14F-4D97-AF65-F5344CB8AC3E}">
        <p14:creationId xmlns:p14="http://schemas.microsoft.com/office/powerpoint/2010/main" val="1099337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Overview</a:t>
            </a:r>
            <a:endParaRPr lang="en-US" sz="2800" dirty="0"/>
          </a:p>
        </p:txBody>
      </p:sp>
      <p:sp>
        <p:nvSpPr>
          <p:cNvPr id="33" name="TextBox 32"/>
          <p:cNvSpPr txBox="1"/>
          <p:nvPr/>
        </p:nvSpPr>
        <p:spPr>
          <a:xfrm>
            <a:off x="2011406" y="118530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The Slab Ocean El Nino</a:t>
            </a:r>
            <a:endParaRPr lang="en-US" sz="2400" dirty="0"/>
          </a:p>
        </p:txBody>
      </p:sp>
      <p:sp>
        <p:nvSpPr>
          <p:cNvPr id="5" name="TextBox 4"/>
          <p:cNvSpPr txBox="1"/>
          <p:nvPr/>
        </p:nvSpPr>
        <p:spPr>
          <a:xfrm>
            <a:off x="2011406" y="4703036"/>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How good are the CMIP models?</a:t>
            </a:r>
            <a:endParaRPr lang="en-US" sz="2400" dirty="0"/>
          </a:p>
        </p:txBody>
      </p:sp>
      <p:sp>
        <p:nvSpPr>
          <p:cNvPr id="8" name="TextBox 7"/>
          <p:cNvSpPr txBox="1"/>
          <p:nvPr/>
        </p:nvSpPr>
        <p:spPr>
          <a:xfrm>
            <a:off x="2011406" y="2625422"/>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Non-linearity</a:t>
            </a:r>
            <a:endParaRPr lang="en-US" sz="2400" dirty="0"/>
          </a:p>
        </p:txBody>
      </p:sp>
      <p:sp>
        <p:nvSpPr>
          <p:cNvPr id="9" name="TextBox 8"/>
          <p:cNvSpPr txBox="1"/>
          <p:nvPr/>
        </p:nvSpPr>
        <p:spPr>
          <a:xfrm>
            <a:off x="2011406" y="332169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Seasonality (spring barrier)</a:t>
            </a:r>
            <a:endParaRPr lang="en-US" sz="2400" dirty="0"/>
          </a:p>
        </p:txBody>
      </p:sp>
      <p:sp>
        <p:nvSpPr>
          <p:cNvPr id="10" name="TextBox 9"/>
          <p:cNvSpPr txBox="1"/>
          <p:nvPr/>
        </p:nvSpPr>
        <p:spPr>
          <a:xfrm>
            <a:off x="2011406" y="402854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CP vs. EP</a:t>
            </a:r>
            <a:endParaRPr lang="en-US" sz="2400" dirty="0"/>
          </a:p>
        </p:txBody>
      </p:sp>
      <p:sp>
        <p:nvSpPr>
          <p:cNvPr id="11" name="TextBox 10"/>
          <p:cNvSpPr txBox="1"/>
          <p:nvPr/>
        </p:nvSpPr>
        <p:spPr>
          <a:xfrm>
            <a:off x="2011406" y="1900301"/>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Teleconnections delayed feedback</a:t>
            </a:r>
            <a:endParaRPr lang="en-US" sz="2400" dirty="0"/>
          </a:p>
        </p:txBody>
      </p:sp>
      <p:sp>
        <p:nvSpPr>
          <p:cNvPr id="12" name="TextBox 11"/>
          <p:cNvSpPr txBox="1"/>
          <p:nvPr/>
        </p:nvSpPr>
        <p:spPr>
          <a:xfrm>
            <a:off x="2011406" y="543378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Climate Change</a:t>
            </a:r>
            <a:endParaRPr lang="en-US" sz="2400" dirty="0"/>
          </a:p>
        </p:txBody>
      </p:sp>
      <p:sp>
        <p:nvSpPr>
          <p:cNvPr id="2" name="Rectangle 1"/>
          <p:cNvSpPr/>
          <p:nvPr/>
        </p:nvSpPr>
        <p:spPr>
          <a:xfrm>
            <a:off x="1678266" y="3175262"/>
            <a:ext cx="5647140" cy="3231961"/>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011406" y="2623457"/>
            <a:ext cx="4852530" cy="461665"/>
          </a:xfrm>
          <a:prstGeom prst="rect">
            <a:avLst/>
          </a:prstGeom>
          <a:noFill/>
          <a:ln w="38100" cmpd="sng">
            <a:solidFill>
              <a:srgbClr val="FF6600"/>
            </a:solidFill>
          </a:ln>
        </p:spPr>
        <p:txBody>
          <a:bodyPr wrap="square" rtlCol="0">
            <a:spAutoFit/>
          </a:bodyPr>
          <a:lstStyle/>
          <a:p>
            <a:pPr algn="ctr"/>
            <a:endParaRPr lang="en-US" sz="2400" dirty="0"/>
          </a:p>
        </p:txBody>
      </p:sp>
      <p:sp>
        <p:nvSpPr>
          <p:cNvPr id="14" name="Rectangle 13"/>
          <p:cNvSpPr/>
          <p:nvPr/>
        </p:nvSpPr>
        <p:spPr>
          <a:xfrm flipV="1">
            <a:off x="1785306" y="1009280"/>
            <a:ext cx="5647140" cy="1451548"/>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834835"/>
      </p:ext>
    </p:extLst>
  </p:cSld>
  <p:clrMapOvr>
    <a:masterClrMapping/>
  </p:clrMapOvr>
  <mc:AlternateContent xmlns:mc="http://schemas.openxmlformats.org/markup-compatibility/2006" xmlns:p14="http://schemas.microsoft.com/office/powerpoint/2010/main">
    <mc:Choice Requires="p14">
      <p:transition spd="slow" p14:dur="2000" advTm="54650"/>
    </mc:Choice>
    <mc:Fallback xmlns="">
      <p:transition xmlns:p14="http://schemas.microsoft.com/office/powerpoint/2010/main" spd="slow" advTm="5465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8698" y="1985306"/>
            <a:ext cx="5685003" cy="4739448"/>
          </a:xfrm>
          <a:prstGeom prst="rect">
            <a:avLst/>
          </a:prstGeom>
        </p:spPr>
      </p:pic>
      <p:sp>
        <p:nvSpPr>
          <p:cNvPr id="3" name="TextBox 2"/>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El Nino non-linearity</a:t>
            </a:r>
            <a:endParaRPr lang="en-US" sz="2800" dirty="0"/>
          </a:p>
        </p:txBody>
      </p:sp>
      <p:sp>
        <p:nvSpPr>
          <p:cNvPr id="4" name="TextBox 3"/>
          <p:cNvSpPr txBox="1"/>
          <p:nvPr/>
        </p:nvSpPr>
        <p:spPr>
          <a:xfrm>
            <a:off x="2349741" y="795435"/>
            <a:ext cx="4023135" cy="400110"/>
          </a:xfrm>
          <a:prstGeom prst="rect">
            <a:avLst/>
          </a:prstGeom>
          <a:solidFill>
            <a:srgbClr val="FADB7B"/>
          </a:solidFill>
        </p:spPr>
        <p:txBody>
          <a:bodyPr wrap="square" rtlCol="0">
            <a:spAutoFit/>
          </a:bodyPr>
          <a:lstStyle/>
          <a:p>
            <a:pPr>
              <a:buFont typeface="Wingdings" charset="2"/>
              <a:buChar char="²"/>
            </a:pPr>
            <a:r>
              <a:rPr lang="en-US" sz="2000" dirty="0" smtClean="0">
                <a:solidFill>
                  <a:schemeClr val="accent6">
                    <a:lumMod val="50000"/>
                  </a:schemeClr>
                </a:solidFill>
              </a:rPr>
              <a:t>El </a:t>
            </a:r>
            <a:r>
              <a:rPr lang="en-US" sz="2000" dirty="0" err="1" smtClean="0">
                <a:solidFill>
                  <a:schemeClr val="accent6">
                    <a:lumMod val="50000"/>
                  </a:schemeClr>
                </a:solidFill>
              </a:rPr>
              <a:t>Ninos</a:t>
            </a:r>
            <a:r>
              <a:rPr lang="en-US" sz="2000" dirty="0" smtClean="0">
                <a:solidFill>
                  <a:schemeClr val="accent6">
                    <a:lumMod val="50000"/>
                  </a:schemeClr>
                </a:solidFill>
              </a:rPr>
              <a:t> are stronger than La </a:t>
            </a:r>
            <a:r>
              <a:rPr lang="en-US" sz="2000" dirty="0" err="1" smtClean="0">
                <a:solidFill>
                  <a:schemeClr val="accent6">
                    <a:lumMod val="50000"/>
                  </a:schemeClr>
                </a:solidFill>
              </a:rPr>
              <a:t>Ninas</a:t>
            </a:r>
            <a:endParaRPr lang="en-US" sz="2000" dirty="0" smtClean="0">
              <a:solidFill>
                <a:schemeClr val="accent6">
                  <a:lumMod val="50000"/>
                </a:schemeClr>
              </a:solidFill>
            </a:endParaRPr>
          </a:p>
        </p:txBody>
      </p:sp>
      <p:sp>
        <p:nvSpPr>
          <p:cNvPr id="5" name="TextBox 4"/>
          <p:cNvSpPr txBox="1"/>
          <p:nvPr/>
        </p:nvSpPr>
        <p:spPr>
          <a:xfrm>
            <a:off x="2349741" y="1347945"/>
            <a:ext cx="4023135" cy="400110"/>
          </a:xfrm>
          <a:prstGeom prst="rect">
            <a:avLst/>
          </a:prstGeom>
          <a:solidFill>
            <a:srgbClr val="FADB7B"/>
          </a:solidFill>
        </p:spPr>
        <p:txBody>
          <a:bodyPr wrap="square" rtlCol="0">
            <a:spAutoFit/>
          </a:bodyPr>
          <a:lstStyle/>
          <a:p>
            <a:pPr>
              <a:buFont typeface="Wingdings" charset="2"/>
              <a:buChar char="²"/>
            </a:pPr>
            <a:r>
              <a:rPr lang="en-US" sz="2000" dirty="0" smtClean="0">
                <a:solidFill>
                  <a:schemeClr val="accent6">
                    <a:lumMod val="50000"/>
                  </a:schemeClr>
                </a:solidFill>
              </a:rPr>
              <a:t>SST has positive skewness</a:t>
            </a:r>
          </a:p>
        </p:txBody>
      </p:sp>
      <p:sp>
        <p:nvSpPr>
          <p:cNvPr id="7" name="TextBox 6"/>
          <p:cNvSpPr txBox="1"/>
          <p:nvPr/>
        </p:nvSpPr>
        <p:spPr>
          <a:xfrm>
            <a:off x="5639510" y="5404543"/>
            <a:ext cx="854390" cy="369332"/>
          </a:xfrm>
          <a:prstGeom prst="rect">
            <a:avLst/>
          </a:prstGeom>
          <a:solidFill>
            <a:srgbClr val="FADB7B"/>
          </a:solidFill>
        </p:spPr>
        <p:txBody>
          <a:bodyPr wrap="square" rtlCol="0">
            <a:spAutoFit/>
          </a:bodyPr>
          <a:lstStyle/>
          <a:p>
            <a:r>
              <a:rPr lang="en-US" dirty="0" smtClean="0">
                <a:solidFill>
                  <a:schemeClr val="accent6">
                    <a:lumMod val="50000"/>
                  </a:schemeClr>
                </a:solidFill>
              </a:rPr>
              <a:t>El Nino</a:t>
            </a:r>
          </a:p>
        </p:txBody>
      </p:sp>
      <p:sp>
        <p:nvSpPr>
          <p:cNvPr id="8" name="TextBox 7"/>
          <p:cNvSpPr txBox="1"/>
          <p:nvPr/>
        </p:nvSpPr>
        <p:spPr>
          <a:xfrm>
            <a:off x="2219924" y="5406297"/>
            <a:ext cx="977854" cy="369332"/>
          </a:xfrm>
          <a:prstGeom prst="rect">
            <a:avLst/>
          </a:prstGeom>
          <a:solidFill>
            <a:srgbClr val="FADB7B"/>
          </a:solidFill>
        </p:spPr>
        <p:txBody>
          <a:bodyPr wrap="square" rtlCol="0">
            <a:spAutoFit/>
          </a:bodyPr>
          <a:lstStyle/>
          <a:p>
            <a:r>
              <a:rPr lang="en-US" dirty="0" smtClean="0">
                <a:solidFill>
                  <a:schemeClr val="accent6">
                    <a:lumMod val="50000"/>
                  </a:schemeClr>
                </a:solidFill>
              </a:rPr>
              <a:t>La Nina</a:t>
            </a:r>
          </a:p>
        </p:txBody>
      </p:sp>
    </p:spTree>
    <p:extLst>
      <p:ext uri="{BB962C8B-B14F-4D97-AF65-F5344CB8AC3E}">
        <p14:creationId xmlns:p14="http://schemas.microsoft.com/office/powerpoint/2010/main" val="39191446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Overview</a:t>
            </a:r>
            <a:endParaRPr lang="en-US" sz="2800" dirty="0"/>
          </a:p>
        </p:txBody>
      </p:sp>
      <p:sp>
        <p:nvSpPr>
          <p:cNvPr id="33" name="TextBox 32"/>
          <p:cNvSpPr txBox="1"/>
          <p:nvPr/>
        </p:nvSpPr>
        <p:spPr>
          <a:xfrm>
            <a:off x="2011406" y="118530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The Slab Ocean El Nino</a:t>
            </a:r>
            <a:endParaRPr lang="en-US" sz="2400" dirty="0"/>
          </a:p>
        </p:txBody>
      </p:sp>
      <p:sp>
        <p:nvSpPr>
          <p:cNvPr id="5" name="TextBox 4"/>
          <p:cNvSpPr txBox="1"/>
          <p:nvPr/>
        </p:nvSpPr>
        <p:spPr>
          <a:xfrm>
            <a:off x="2011406" y="4703036"/>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How good are the CMIP models?</a:t>
            </a:r>
            <a:endParaRPr lang="en-US" sz="2400" dirty="0"/>
          </a:p>
        </p:txBody>
      </p:sp>
      <p:sp>
        <p:nvSpPr>
          <p:cNvPr id="8" name="TextBox 7"/>
          <p:cNvSpPr txBox="1"/>
          <p:nvPr/>
        </p:nvSpPr>
        <p:spPr>
          <a:xfrm>
            <a:off x="2011406" y="2625422"/>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Non-linearity</a:t>
            </a:r>
            <a:endParaRPr lang="en-US" sz="2400" dirty="0"/>
          </a:p>
        </p:txBody>
      </p:sp>
      <p:sp>
        <p:nvSpPr>
          <p:cNvPr id="9" name="TextBox 8"/>
          <p:cNvSpPr txBox="1"/>
          <p:nvPr/>
        </p:nvSpPr>
        <p:spPr>
          <a:xfrm>
            <a:off x="2011406" y="332169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Seasonality (spring barrier)</a:t>
            </a:r>
            <a:endParaRPr lang="en-US" sz="2400" dirty="0"/>
          </a:p>
        </p:txBody>
      </p:sp>
      <p:sp>
        <p:nvSpPr>
          <p:cNvPr id="10" name="TextBox 9"/>
          <p:cNvSpPr txBox="1"/>
          <p:nvPr/>
        </p:nvSpPr>
        <p:spPr>
          <a:xfrm>
            <a:off x="2011406" y="402854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CP vs. EP</a:t>
            </a:r>
            <a:endParaRPr lang="en-US" sz="2400" dirty="0"/>
          </a:p>
        </p:txBody>
      </p:sp>
      <p:sp>
        <p:nvSpPr>
          <p:cNvPr id="11" name="TextBox 10"/>
          <p:cNvSpPr txBox="1"/>
          <p:nvPr/>
        </p:nvSpPr>
        <p:spPr>
          <a:xfrm>
            <a:off x="2011406" y="1900301"/>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Teleconnections delayed feedback</a:t>
            </a:r>
            <a:endParaRPr lang="en-US" sz="2400" dirty="0"/>
          </a:p>
        </p:txBody>
      </p:sp>
      <p:sp>
        <p:nvSpPr>
          <p:cNvPr id="12" name="TextBox 11"/>
          <p:cNvSpPr txBox="1"/>
          <p:nvPr/>
        </p:nvSpPr>
        <p:spPr>
          <a:xfrm>
            <a:off x="2011406" y="543378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Climate Change</a:t>
            </a:r>
            <a:endParaRPr lang="en-US" sz="2400" dirty="0"/>
          </a:p>
        </p:txBody>
      </p:sp>
    </p:spTree>
    <p:extLst>
      <p:ext uri="{BB962C8B-B14F-4D97-AF65-F5344CB8AC3E}">
        <p14:creationId xmlns:p14="http://schemas.microsoft.com/office/powerpoint/2010/main" val="1839150477"/>
      </p:ext>
    </p:extLst>
  </p:cSld>
  <p:clrMapOvr>
    <a:masterClrMapping/>
  </p:clrMapOvr>
  <mc:AlternateContent xmlns:mc="http://schemas.openxmlformats.org/markup-compatibility/2006" xmlns:p14="http://schemas.microsoft.com/office/powerpoint/2010/main">
    <mc:Choice Requires="p14">
      <p:transition spd="slow" p14:dur="2000" advTm="54650"/>
    </mc:Choice>
    <mc:Fallback xmlns="">
      <p:transition xmlns:p14="http://schemas.microsoft.com/office/powerpoint/2010/main" spd="slow" advTm="5465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5107" y="1291881"/>
            <a:ext cx="2751667" cy="1400402"/>
          </a:xfrm>
          <a:prstGeom prst="rect">
            <a:avLst/>
          </a:prstGeom>
        </p:spPr>
      </p:pic>
      <p:sp>
        <p:nvSpPr>
          <p:cNvPr id="6" name="Rectangle 5"/>
          <p:cNvSpPr/>
          <p:nvPr/>
        </p:nvSpPr>
        <p:spPr>
          <a:xfrm>
            <a:off x="263668" y="900686"/>
            <a:ext cx="1968207" cy="369332"/>
          </a:xfrm>
          <a:prstGeom prst="rect">
            <a:avLst/>
          </a:prstGeom>
        </p:spPr>
        <p:txBody>
          <a:bodyPr wrap="none">
            <a:spAutoFit/>
          </a:bodyPr>
          <a:lstStyle/>
          <a:p>
            <a:r>
              <a:rPr lang="en-US" b="1" dirty="0" smtClean="0">
                <a:solidFill>
                  <a:schemeClr val="tx1">
                    <a:lumMod val="75000"/>
                    <a:lumOff val="25000"/>
                  </a:schemeClr>
                </a:solidFill>
              </a:rPr>
              <a:t>A </a:t>
            </a:r>
            <a:r>
              <a:rPr lang="en-US" dirty="0" smtClean="0">
                <a:solidFill>
                  <a:schemeClr val="tx1">
                    <a:lumMod val="75000"/>
                    <a:lumOff val="25000"/>
                  </a:schemeClr>
                </a:solidFill>
              </a:rPr>
              <a:t>     Strong El Niño</a:t>
            </a:r>
            <a:endParaRPr lang="en-US" dirty="0"/>
          </a:p>
        </p:txBody>
      </p:sp>
      <p:grpSp>
        <p:nvGrpSpPr>
          <p:cNvPr id="32" name="Group 31"/>
          <p:cNvGrpSpPr/>
          <p:nvPr/>
        </p:nvGrpSpPr>
        <p:grpSpPr>
          <a:xfrm>
            <a:off x="2963722" y="916208"/>
            <a:ext cx="2717563" cy="1776075"/>
            <a:chOff x="2951510" y="1136006"/>
            <a:chExt cx="2717563" cy="1776075"/>
          </a:xfrm>
        </p:grpSpPr>
        <p:sp>
          <p:nvSpPr>
            <p:cNvPr id="7" name="Rectangle 6"/>
            <p:cNvSpPr/>
            <p:nvPr/>
          </p:nvSpPr>
          <p:spPr>
            <a:xfrm>
              <a:off x="3012860" y="1136006"/>
              <a:ext cx="2145051" cy="369332"/>
            </a:xfrm>
            <a:prstGeom prst="rect">
              <a:avLst/>
            </a:prstGeom>
          </p:spPr>
          <p:txBody>
            <a:bodyPr wrap="none">
              <a:spAutoFit/>
            </a:bodyPr>
            <a:lstStyle/>
            <a:p>
              <a:r>
                <a:rPr lang="en-US" b="1" dirty="0" smtClean="0">
                  <a:solidFill>
                    <a:schemeClr val="tx1">
                      <a:lumMod val="75000"/>
                      <a:lumOff val="25000"/>
                    </a:schemeClr>
                  </a:solidFill>
                </a:rPr>
                <a:t>B        </a:t>
              </a:r>
              <a:r>
                <a:rPr lang="en-US" dirty="0" smtClean="0">
                  <a:solidFill>
                    <a:schemeClr val="tx1">
                      <a:lumMod val="75000"/>
                      <a:lumOff val="25000"/>
                    </a:schemeClr>
                  </a:solidFill>
                </a:rPr>
                <a:t>Strong La Niña</a:t>
              </a:r>
              <a:endParaRPr lang="en-US" dirty="0"/>
            </a:p>
          </p:txBody>
        </p:sp>
        <p:pic>
          <p:nvPicPr>
            <p:cNvPr id="11" name="Picture 10"/>
            <p:cNvPicPr>
              <a:picLocks noChangeAspect="1"/>
            </p:cNvPicPr>
            <p:nvPr/>
          </p:nvPicPr>
          <p:blipFill>
            <a:blip r:embed="rId3"/>
            <a:stretch>
              <a:fillRect/>
            </a:stretch>
          </p:blipFill>
          <p:spPr>
            <a:xfrm>
              <a:off x="2951510" y="1511679"/>
              <a:ext cx="2717563" cy="1400402"/>
            </a:xfrm>
            <a:prstGeom prst="rect">
              <a:avLst/>
            </a:prstGeom>
          </p:spPr>
        </p:pic>
      </p:grpSp>
      <p:grpSp>
        <p:nvGrpSpPr>
          <p:cNvPr id="35" name="Group 34"/>
          <p:cNvGrpSpPr/>
          <p:nvPr/>
        </p:nvGrpSpPr>
        <p:grpSpPr>
          <a:xfrm>
            <a:off x="125869" y="2698853"/>
            <a:ext cx="2730151" cy="1728446"/>
            <a:chOff x="113657" y="2918651"/>
            <a:chExt cx="2730151" cy="1728446"/>
          </a:xfrm>
        </p:grpSpPr>
        <p:pic>
          <p:nvPicPr>
            <p:cNvPr id="15" name="Picture 14"/>
            <p:cNvPicPr>
              <a:picLocks noChangeAspect="1"/>
            </p:cNvPicPr>
            <p:nvPr/>
          </p:nvPicPr>
          <p:blipFill>
            <a:blip r:embed="rId4"/>
            <a:stretch>
              <a:fillRect/>
            </a:stretch>
          </p:blipFill>
          <p:spPr>
            <a:xfrm>
              <a:off x="113657" y="3237183"/>
              <a:ext cx="2730151" cy="1409914"/>
            </a:xfrm>
            <a:prstGeom prst="rect">
              <a:avLst/>
            </a:prstGeom>
          </p:spPr>
        </p:pic>
        <p:sp>
          <p:nvSpPr>
            <p:cNvPr id="16" name="Rectangle 15"/>
            <p:cNvSpPr/>
            <p:nvPr/>
          </p:nvSpPr>
          <p:spPr>
            <a:xfrm>
              <a:off x="258444" y="2918651"/>
              <a:ext cx="1922897" cy="369332"/>
            </a:xfrm>
            <a:prstGeom prst="rect">
              <a:avLst/>
            </a:prstGeom>
          </p:spPr>
          <p:txBody>
            <a:bodyPr wrap="none">
              <a:spAutoFit/>
            </a:bodyPr>
            <a:lstStyle/>
            <a:p>
              <a:r>
                <a:rPr lang="en-US" b="1" dirty="0" smtClean="0">
                  <a:solidFill>
                    <a:schemeClr val="tx1">
                      <a:lumMod val="75000"/>
                      <a:lumOff val="25000"/>
                    </a:schemeClr>
                  </a:solidFill>
                </a:rPr>
                <a:t>C       </a:t>
              </a:r>
              <a:r>
                <a:rPr lang="en-US" dirty="0" smtClean="0">
                  <a:solidFill>
                    <a:schemeClr val="tx1">
                      <a:lumMod val="75000"/>
                      <a:lumOff val="25000"/>
                    </a:schemeClr>
                  </a:solidFill>
                </a:rPr>
                <a:t>Weak El Niño</a:t>
              </a:r>
              <a:endParaRPr lang="en-US" dirty="0"/>
            </a:p>
          </p:txBody>
        </p:sp>
        <p:sp>
          <p:nvSpPr>
            <p:cNvPr id="18" name="Rounded Rectangle 17"/>
            <p:cNvSpPr/>
            <p:nvPr/>
          </p:nvSpPr>
          <p:spPr>
            <a:xfrm>
              <a:off x="1181100" y="3771900"/>
              <a:ext cx="736600" cy="266700"/>
            </a:xfrm>
            <a:prstGeom prst="round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928028" y="2692283"/>
            <a:ext cx="2728856" cy="1719723"/>
            <a:chOff x="2915816" y="2912081"/>
            <a:chExt cx="2728856" cy="1719723"/>
          </a:xfrm>
        </p:grpSpPr>
        <p:pic>
          <p:nvPicPr>
            <p:cNvPr id="14" name="Picture 13"/>
            <p:cNvPicPr>
              <a:picLocks noChangeAspect="1"/>
            </p:cNvPicPr>
            <p:nvPr/>
          </p:nvPicPr>
          <p:blipFill>
            <a:blip r:embed="rId5"/>
            <a:stretch>
              <a:fillRect/>
            </a:stretch>
          </p:blipFill>
          <p:spPr>
            <a:xfrm>
              <a:off x="2915816" y="3245008"/>
              <a:ext cx="2728856" cy="1386796"/>
            </a:xfrm>
            <a:prstGeom prst="rect">
              <a:avLst/>
            </a:prstGeom>
          </p:spPr>
        </p:pic>
        <p:sp>
          <p:nvSpPr>
            <p:cNvPr id="17" name="Rectangle 16"/>
            <p:cNvSpPr/>
            <p:nvPr/>
          </p:nvSpPr>
          <p:spPr>
            <a:xfrm>
              <a:off x="3061661" y="2912081"/>
              <a:ext cx="1924813" cy="369332"/>
            </a:xfrm>
            <a:prstGeom prst="rect">
              <a:avLst/>
            </a:prstGeom>
          </p:spPr>
          <p:txBody>
            <a:bodyPr wrap="none">
              <a:spAutoFit/>
            </a:bodyPr>
            <a:lstStyle/>
            <a:p>
              <a:r>
                <a:rPr lang="en-US" b="1" dirty="0" smtClean="0">
                  <a:solidFill>
                    <a:schemeClr val="tx1">
                      <a:lumMod val="75000"/>
                      <a:lumOff val="25000"/>
                    </a:schemeClr>
                  </a:solidFill>
                </a:rPr>
                <a:t>D</a:t>
              </a:r>
              <a:r>
                <a:rPr lang="en-US" dirty="0" smtClean="0">
                  <a:solidFill>
                    <a:schemeClr val="tx1">
                      <a:lumMod val="75000"/>
                      <a:lumOff val="25000"/>
                    </a:schemeClr>
                  </a:solidFill>
                </a:rPr>
                <a:t>      Weak La Niña</a:t>
              </a:r>
              <a:endParaRPr lang="en-US" dirty="0"/>
            </a:p>
          </p:txBody>
        </p:sp>
        <p:sp>
          <p:nvSpPr>
            <p:cNvPr id="19" name="Rounded Rectangle 18"/>
            <p:cNvSpPr/>
            <p:nvPr/>
          </p:nvSpPr>
          <p:spPr>
            <a:xfrm>
              <a:off x="3994150" y="3771900"/>
              <a:ext cx="736600" cy="266700"/>
            </a:xfrm>
            <a:prstGeom prst="round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382164" y="922549"/>
            <a:ext cx="2615704" cy="1727670"/>
            <a:chOff x="6369952" y="1142347"/>
            <a:chExt cx="2615704" cy="1727670"/>
          </a:xfrm>
        </p:grpSpPr>
        <p:pic>
          <p:nvPicPr>
            <p:cNvPr id="20" name="Picture 19"/>
            <p:cNvPicPr>
              <a:picLocks noChangeAspect="1"/>
            </p:cNvPicPr>
            <p:nvPr/>
          </p:nvPicPr>
          <p:blipFill>
            <a:blip r:embed="rId6"/>
            <a:stretch>
              <a:fillRect/>
            </a:stretch>
          </p:blipFill>
          <p:spPr>
            <a:xfrm>
              <a:off x="6369952" y="1531196"/>
              <a:ext cx="2615704" cy="1338821"/>
            </a:xfrm>
            <a:prstGeom prst="rect">
              <a:avLst/>
            </a:prstGeom>
          </p:spPr>
        </p:pic>
        <p:sp>
          <p:nvSpPr>
            <p:cNvPr id="21" name="Rectangle 20"/>
            <p:cNvSpPr/>
            <p:nvPr/>
          </p:nvSpPr>
          <p:spPr>
            <a:xfrm>
              <a:off x="6817827" y="1142347"/>
              <a:ext cx="1788996" cy="369332"/>
            </a:xfrm>
            <a:prstGeom prst="rect">
              <a:avLst/>
            </a:prstGeom>
          </p:spPr>
          <p:txBody>
            <a:bodyPr wrap="none">
              <a:spAutoFit/>
            </a:bodyPr>
            <a:lstStyle/>
            <a:p>
              <a:r>
                <a:rPr lang="en-US" dirty="0" smtClean="0">
                  <a:solidFill>
                    <a:schemeClr val="tx1">
                      <a:lumMod val="75000"/>
                      <a:lumOff val="25000"/>
                    </a:schemeClr>
                  </a:solidFill>
                </a:rPr>
                <a:t>Diff. Strong  </a:t>
              </a:r>
              <a:r>
                <a:rPr lang="en-US" b="1" dirty="0" smtClean="0">
                  <a:solidFill>
                    <a:schemeClr val="tx1">
                      <a:lumMod val="75000"/>
                      <a:lumOff val="25000"/>
                    </a:schemeClr>
                  </a:solidFill>
                </a:rPr>
                <a:t>A</a:t>
              </a:r>
              <a:r>
                <a:rPr lang="en-US" dirty="0" smtClean="0">
                  <a:solidFill>
                    <a:schemeClr val="tx1">
                      <a:lumMod val="75000"/>
                      <a:lumOff val="25000"/>
                    </a:schemeClr>
                  </a:solidFill>
                </a:rPr>
                <a:t> - </a:t>
              </a:r>
              <a:r>
                <a:rPr lang="en-US" b="1" dirty="0" smtClean="0">
                  <a:solidFill>
                    <a:schemeClr val="tx1">
                      <a:lumMod val="75000"/>
                      <a:lumOff val="25000"/>
                    </a:schemeClr>
                  </a:solidFill>
                </a:rPr>
                <a:t>B</a:t>
              </a:r>
              <a:r>
                <a:rPr lang="en-US" dirty="0" smtClean="0">
                  <a:solidFill>
                    <a:schemeClr val="tx1">
                      <a:lumMod val="75000"/>
                      <a:lumOff val="25000"/>
                    </a:schemeClr>
                  </a:solidFill>
                </a:rPr>
                <a:t> </a:t>
              </a:r>
              <a:endParaRPr lang="en-US" dirty="0"/>
            </a:p>
          </p:txBody>
        </p:sp>
      </p:grpSp>
      <p:grpSp>
        <p:nvGrpSpPr>
          <p:cNvPr id="38" name="Group 37"/>
          <p:cNvGrpSpPr/>
          <p:nvPr/>
        </p:nvGrpSpPr>
        <p:grpSpPr>
          <a:xfrm>
            <a:off x="6382164" y="2677836"/>
            <a:ext cx="2660591" cy="1704227"/>
            <a:chOff x="6369952" y="2897634"/>
            <a:chExt cx="2660591" cy="1704227"/>
          </a:xfrm>
        </p:grpSpPr>
        <p:pic>
          <p:nvPicPr>
            <p:cNvPr id="22" name="Picture 21"/>
            <p:cNvPicPr>
              <a:picLocks noChangeAspect="1"/>
            </p:cNvPicPr>
            <p:nvPr/>
          </p:nvPicPr>
          <p:blipFill>
            <a:blip r:embed="rId7"/>
            <a:stretch>
              <a:fillRect/>
            </a:stretch>
          </p:blipFill>
          <p:spPr>
            <a:xfrm>
              <a:off x="6369952" y="3245008"/>
              <a:ext cx="2660591" cy="1356853"/>
            </a:xfrm>
            <a:prstGeom prst="rect">
              <a:avLst/>
            </a:prstGeom>
          </p:spPr>
        </p:pic>
        <p:sp>
          <p:nvSpPr>
            <p:cNvPr id="23" name="Rectangle 22"/>
            <p:cNvSpPr/>
            <p:nvPr/>
          </p:nvSpPr>
          <p:spPr>
            <a:xfrm>
              <a:off x="6919427" y="2897634"/>
              <a:ext cx="1655434" cy="369332"/>
            </a:xfrm>
            <a:prstGeom prst="rect">
              <a:avLst/>
            </a:prstGeom>
          </p:spPr>
          <p:txBody>
            <a:bodyPr wrap="none">
              <a:spAutoFit/>
            </a:bodyPr>
            <a:lstStyle/>
            <a:p>
              <a:r>
                <a:rPr lang="en-US" dirty="0" smtClean="0">
                  <a:solidFill>
                    <a:schemeClr val="tx1">
                      <a:lumMod val="75000"/>
                      <a:lumOff val="25000"/>
                    </a:schemeClr>
                  </a:solidFill>
                </a:rPr>
                <a:t>Diff. Weak </a:t>
              </a:r>
              <a:r>
                <a:rPr lang="en-US" b="1" dirty="0" smtClean="0">
                  <a:solidFill>
                    <a:schemeClr val="tx1">
                      <a:lumMod val="75000"/>
                      <a:lumOff val="25000"/>
                    </a:schemeClr>
                  </a:solidFill>
                </a:rPr>
                <a:t>D</a:t>
              </a:r>
              <a:r>
                <a:rPr lang="en-US" dirty="0" smtClean="0">
                  <a:solidFill>
                    <a:schemeClr val="tx1">
                      <a:lumMod val="75000"/>
                      <a:lumOff val="25000"/>
                    </a:schemeClr>
                  </a:solidFill>
                </a:rPr>
                <a:t> </a:t>
              </a:r>
              <a:r>
                <a:rPr lang="en-US" dirty="0">
                  <a:solidFill>
                    <a:schemeClr val="tx1">
                      <a:lumMod val="75000"/>
                      <a:lumOff val="25000"/>
                    </a:schemeClr>
                  </a:solidFill>
                </a:rPr>
                <a:t>- </a:t>
              </a:r>
              <a:r>
                <a:rPr lang="en-US" b="1" dirty="0" smtClean="0">
                  <a:solidFill>
                    <a:schemeClr val="tx1">
                      <a:lumMod val="75000"/>
                      <a:lumOff val="25000"/>
                    </a:schemeClr>
                  </a:solidFill>
                </a:rPr>
                <a:t>C</a:t>
              </a:r>
              <a:r>
                <a:rPr lang="en-US" dirty="0" smtClean="0">
                  <a:solidFill>
                    <a:schemeClr val="tx1">
                      <a:lumMod val="75000"/>
                      <a:lumOff val="25000"/>
                    </a:schemeClr>
                  </a:solidFill>
                </a:rPr>
                <a:t>  </a:t>
              </a:r>
              <a:endParaRPr lang="en-US" dirty="0"/>
            </a:p>
          </p:txBody>
        </p:sp>
      </p:grpSp>
      <p:grpSp>
        <p:nvGrpSpPr>
          <p:cNvPr id="39" name="Group 38"/>
          <p:cNvGrpSpPr/>
          <p:nvPr/>
        </p:nvGrpSpPr>
        <p:grpSpPr>
          <a:xfrm>
            <a:off x="125107" y="4759899"/>
            <a:ext cx="5496227" cy="1751598"/>
            <a:chOff x="112895" y="4979697"/>
            <a:chExt cx="5496227" cy="1751598"/>
          </a:xfrm>
        </p:grpSpPr>
        <p:pic>
          <p:nvPicPr>
            <p:cNvPr id="24" name="Picture 23"/>
            <p:cNvPicPr>
              <a:picLocks noChangeAspect="1"/>
            </p:cNvPicPr>
            <p:nvPr/>
          </p:nvPicPr>
          <p:blipFill>
            <a:blip r:embed="rId8"/>
            <a:stretch>
              <a:fillRect/>
            </a:stretch>
          </p:blipFill>
          <p:spPr>
            <a:xfrm>
              <a:off x="2916344" y="5310929"/>
              <a:ext cx="2692778" cy="1420366"/>
            </a:xfrm>
            <a:prstGeom prst="rect">
              <a:avLst/>
            </a:prstGeom>
          </p:spPr>
        </p:pic>
        <p:sp>
          <p:nvSpPr>
            <p:cNvPr id="25" name="Rectangle 24"/>
            <p:cNvSpPr/>
            <p:nvPr/>
          </p:nvSpPr>
          <p:spPr>
            <a:xfrm>
              <a:off x="3346048" y="4979697"/>
              <a:ext cx="1820555" cy="369332"/>
            </a:xfrm>
            <a:prstGeom prst="rect">
              <a:avLst/>
            </a:prstGeom>
          </p:spPr>
          <p:txBody>
            <a:bodyPr wrap="none">
              <a:spAutoFit/>
            </a:bodyPr>
            <a:lstStyle/>
            <a:p>
              <a:r>
                <a:rPr lang="en-US" dirty="0" smtClean="0">
                  <a:solidFill>
                    <a:schemeClr val="tx1">
                      <a:lumMod val="75000"/>
                      <a:lumOff val="25000"/>
                    </a:schemeClr>
                  </a:solidFill>
                </a:rPr>
                <a:t>Diff. La Niña </a:t>
              </a:r>
              <a:r>
                <a:rPr lang="en-US" b="1" dirty="0" smtClean="0">
                  <a:solidFill>
                    <a:schemeClr val="tx1">
                      <a:lumMod val="75000"/>
                      <a:lumOff val="25000"/>
                    </a:schemeClr>
                  </a:solidFill>
                </a:rPr>
                <a:t>D</a:t>
              </a:r>
              <a:r>
                <a:rPr lang="en-US" dirty="0" smtClean="0">
                  <a:solidFill>
                    <a:schemeClr val="tx1">
                      <a:lumMod val="75000"/>
                      <a:lumOff val="25000"/>
                    </a:schemeClr>
                  </a:solidFill>
                </a:rPr>
                <a:t> </a:t>
              </a:r>
              <a:r>
                <a:rPr lang="en-US" dirty="0">
                  <a:solidFill>
                    <a:schemeClr val="tx1">
                      <a:lumMod val="75000"/>
                      <a:lumOff val="25000"/>
                    </a:schemeClr>
                  </a:solidFill>
                </a:rPr>
                <a:t>- </a:t>
              </a:r>
              <a:r>
                <a:rPr lang="en-US" b="1" dirty="0">
                  <a:solidFill>
                    <a:schemeClr val="tx1">
                      <a:lumMod val="75000"/>
                      <a:lumOff val="25000"/>
                    </a:schemeClr>
                  </a:solidFill>
                </a:rPr>
                <a:t>B</a:t>
              </a:r>
              <a:r>
                <a:rPr lang="en-US" dirty="0">
                  <a:solidFill>
                    <a:schemeClr val="tx1">
                      <a:lumMod val="75000"/>
                      <a:lumOff val="25000"/>
                    </a:schemeClr>
                  </a:solidFill>
                </a:rPr>
                <a:t> </a:t>
              </a:r>
              <a:endParaRPr lang="en-US" dirty="0"/>
            </a:p>
          </p:txBody>
        </p:sp>
        <p:pic>
          <p:nvPicPr>
            <p:cNvPr id="26" name="Picture 25"/>
            <p:cNvPicPr>
              <a:picLocks noChangeAspect="1"/>
            </p:cNvPicPr>
            <p:nvPr/>
          </p:nvPicPr>
          <p:blipFill>
            <a:blip r:embed="rId9"/>
            <a:stretch>
              <a:fillRect/>
            </a:stretch>
          </p:blipFill>
          <p:spPr>
            <a:xfrm>
              <a:off x="112895" y="5320181"/>
              <a:ext cx="2668124" cy="1387619"/>
            </a:xfrm>
            <a:prstGeom prst="rect">
              <a:avLst/>
            </a:prstGeom>
          </p:spPr>
        </p:pic>
        <p:sp>
          <p:nvSpPr>
            <p:cNvPr id="27" name="Rectangle 26"/>
            <p:cNvSpPr/>
            <p:nvPr/>
          </p:nvSpPr>
          <p:spPr>
            <a:xfrm>
              <a:off x="606442" y="4992302"/>
              <a:ext cx="1776936" cy="369332"/>
            </a:xfrm>
            <a:prstGeom prst="rect">
              <a:avLst/>
            </a:prstGeom>
          </p:spPr>
          <p:txBody>
            <a:bodyPr wrap="none">
              <a:spAutoFit/>
            </a:bodyPr>
            <a:lstStyle/>
            <a:p>
              <a:r>
                <a:rPr lang="en-US" dirty="0" smtClean="0">
                  <a:solidFill>
                    <a:schemeClr val="tx1">
                      <a:lumMod val="75000"/>
                      <a:lumOff val="25000"/>
                    </a:schemeClr>
                  </a:solidFill>
                </a:rPr>
                <a:t>Diff. El Niño </a:t>
              </a:r>
              <a:r>
                <a:rPr lang="en-US" b="1" dirty="0" smtClean="0">
                  <a:solidFill>
                    <a:schemeClr val="tx1">
                      <a:lumMod val="75000"/>
                      <a:lumOff val="25000"/>
                    </a:schemeClr>
                  </a:solidFill>
                </a:rPr>
                <a:t>C</a:t>
              </a:r>
              <a:r>
                <a:rPr lang="en-US" dirty="0" smtClean="0">
                  <a:solidFill>
                    <a:schemeClr val="tx1">
                      <a:lumMod val="75000"/>
                      <a:lumOff val="25000"/>
                    </a:schemeClr>
                  </a:solidFill>
                </a:rPr>
                <a:t> </a:t>
              </a:r>
              <a:r>
                <a:rPr lang="en-US" dirty="0">
                  <a:solidFill>
                    <a:schemeClr val="tx1">
                      <a:lumMod val="75000"/>
                      <a:lumOff val="25000"/>
                    </a:schemeClr>
                  </a:solidFill>
                </a:rPr>
                <a:t>- </a:t>
              </a:r>
              <a:r>
                <a:rPr lang="en-US" b="1" dirty="0" smtClean="0">
                  <a:solidFill>
                    <a:schemeClr val="tx1">
                      <a:lumMod val="75000"/>
                      <a:lumOff val="25000"/>
                    </a:schemeClr>
                  </a:solidFill>
                </a:rPr>
                <a:t>A</a:t>
              </a:r>
              <a:r>
                <a:rPr lang="en-US" dirty="0" smtClean="0">
                  <a:solidFill>
                    <a:schemeClr val="tx1">
                      <a:lumMod val="75000"/>
                      <a:lumOff val="25000"/>
                    </a:schemeClr>
                  </a:solidFill>
                </a:rPr>
                <a:t> </a:t>
              </a:r>
              <a:endParaRPr lang="en-US" dirty="0"/>
            </a:p>
          </p:txBody>
        </p:sp>
      </p:grpSp>
      <p:grpSp>
        <p:nvGrpSpPr>
          <p:cNvPr id="31" name="Group 30"/>
          <p:cNvGrpSpPr/>
          <p:nvPr/>
        </p:nvGrpSpPr>
        <p:grpSpPr>
          <a:xfrm>
            <a:off x="6213492" y="4731272"/>
            <a:ext cx="2841714" cy="1794085"/>
            <a:chOff x="6201280" y="4951070"/>
            <a:chExt cx="2841714" cy="1794085"/>
          </a:xfrm>
        </p:grpSpPr>
        <p:pic>
          <p:nvPicPr>
            <p:cNvPr id="28" name="Picture 27"/>
            <p:cNvPicPr>
              <a:picLocks noChangeAspect="1"/>
            </p:cNvPicPr>
            <p:nvPr/>
          </p:nvPicPr>
          <p:blipFill>
            <a:blip r:embed="rId10"/>
            <a:stretch>
              <a:fillRect/>
            </a:stretch>
          </p:blipFill>
          <p:spPr>
            <a:xfrm>
              <a:off x="6303307" y="5310929"/>
              <a:ext cx="2682349" cy="1409452"/>
            </a:xfrm>
            <a:prstGeom prst="rect">
              <a:avLst/>
            </a:prstGeom>
          </p:spPr>
        </p:pic>
        <p:sp>
          <p:nvSpPr>
            <p:cNvPr id="29" name="Rectangle 28"/>
            <p:cNvSpPr/>
            <p:nvPr/>
          </p:nvSpPr>
          <p:spPr>
            <a:xfrm>
              <a:off x="7272288" y="4959139"/>
              <a:ext cx="743939" cy="369332"/>
            </a:xfrm>
            <a:prstGeom prst="rect">
              <a:avLst/>
            </a:prstGeom>
          </p:spPr>
          <p:txBody>
            <a:bodyPr wrap="none">
              <a:spAutoFit/>
            </a:bodyPr>
            <a:lstStyle/>
            <a:p>
              <a:r>
                <a:rPr lang="en-US" dirty="0" smtClean="0">
                  <a:solidFill>
                    <a:schemeClr val="tx1">
                      <a:lumMod val="75000"/>
                      <a:lumOff val="25000"/>
                    </a:schemeClr>
                  </a:solidFill>
                </a:rPr>
                <a:t>EOF-2</a:t>
              </a:r>
              <a:endParaRPr lang="en-US" dirty="0"/>
            </a:p>
          </p:txBody>
        </p:sp>
        <p:sp>
          <p:nvSpPr>
            <p:cNvPr id="30" name="Rounded Rectangle 29"/>
            <p:cNvSpPr/>
            <p:nvPr/>
          </p:nvSpPr>
          <p:spPr>
            <a:xfrm>
              <a:off x="6201280" y="4951070"/>
              <a:ext cx="2841714" cy="1794085"/>
            </a:xfrm>
            <a:prstGeom prst="roundRect">
              <a:avLst>
                <a:gd name="adj" fmla="val 10421"/>
              </a:avLst>
            </a:prstGeom>
            <a:noFill/>
            <a:ln w="28575" cmpd="sng">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206012" y="1818552"/>
            <a:ext cx="3549650" cy="266700"/>
            <a:chOff x="1193800" y="2038350"/>
            <a:chExt cx="3549650" cy="266700"/>
          </a:xfrm>
        </p:grpSpPr>
        <p:sp>
          <p:nvSpPr>
            <p:cNvPr id="12" name="Rounded Rectangle 11"/>
            <p:cNvSpPr/>
            <p:nvPr/>
          </p:nvSpPr>
          <p:spPr>
            <a:xfrm>
              <a:off x="1193800" y="2038350"/>
              <a:ext cx="736600" cy="266700"/>
            </a:xfrm>
            <a:prstGeom prst="round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4006850" y="2038350"/>
              <a:ext cx="736600" cy="266700"/>
            </a:xfrm>
            <a:prstGeom prst="round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p:cNvSpPr/>
          <p:nvPr/>
        </p:nvSpPr>
        <p:spPr>
          <a:xfrm>
            <a:off x="1144640" y="6471268"/>
            <a:ext cx="5215653" cy="369332"/>
          </a:xfrm>
          <a:prstGeom prst="rect">
            <a:avLst/>
          </a:prstGeom>
        </p:spPr>
        <p:txBody>
          <a:bodyPr wrap="none">
            <a:spAutoFit/>
          </a:bodyPr>
          <a:lstStyle/>
          <a:p>
            <a:r>
              <a:rPr lang="en-US" i="1" dirty="0" smtClean="0">
                <a:solidFill>
                  <a:schemeClr val="tx1">
                    <a:lumMod val="75000"/>
                    <a:lumOff val="25000"/>
                  </a:schemeClr>
                </a:solidFill>
              </a:rPr>
              <a:t>Composites are normalized by the mean NINO3.4 SST</a:t>
            </a:r>
            <a:endParaRPr lang="en-US" i="1" dirty="0"/>
          </a:p>
        </p:txBody>
      </p:sp>
      <p:grpSp>
        <p:nvGrpSpPr>
          <p:cNvPr id="4" name="Group 3"/>
          <p:cNvGrpSpPr/>
          <p:nvPr/>
        </p:nvGrpSpPr>
        <p:grpSpPr>
          <a:xfrm>
            <a:off x="669399" y="4442399"/>
            <a:ext cx="4870618" cy="321173"/>
            <a:chOff x="657187" y="4356922"/>
            <a:chExt cx="4870618" cy="321173"/>
          </a:xfrm>
        </p:grpSpPr>
        <p:pic>
          <p:nvPicPr>
            <p:cNvPr id="3" name="Picture 2"/>
            <p:cNvPicPr>
              <a:picLocks noChangeAspect="1"/>
            </p:cNvPicPr>
            <p:nvPr/>
          </p:nvPicPr>
          <p:blipFill>
            <a:blip r:embed="rId11"/>
            <a:stretch>
              <a:fillRect/>
            </a:stretch>
          </p:blipFill>
          <p:spPr>
            <a:xfrm>
              <a:off x="657187" y="4356922"/>
              <a:ext cx="4423423" cy="321173"/>
            </a:xfrm>
            <a:prstGeom prst="rect">
              <a:avLst/>
            </a:prstGeom>
          </p:spPr>
        </p:pic>
        <p:sp>
          <p:nvSpPr>
            <p:cNvPr id="41" name="Rectangle 40"/>
            <p:cNvSpPr/>
            <p:nvPr/>
          </p:nvSpPr>
          <p:spPr>
            <a:xfrm>
              <a:off x="4892645" y="4363841"/>
              <a:ext cx="635160" cy="307777"/>
            </a:xfrm>
            <a:prstGeom prst="rect">
              <a:avLst/>
            </a:prstGeom>
          </p:spPr>
          <p:txBody>
            <a:bodyPr wrap="none">
              <a:spAutoFit/>
            </a:bodyPr>
            <a:lstStyle/>
            <a:p>
              <a:r>
                <a:rPr lang="en-US" sz="1400" i="1" dirty="0" smtClean="0">
                  <a:solidFill>
                    <a:schemeClr val="tx1">
                      <a:lumMod val="75000"/>
                      <a:lumOff val="25000"/>
                    </a:schemeClr>
                  </a:solidFill>
                </a:rPr>
                <a:t> [K/K]</a:t>
              </a:r>
              <a:endParaRPr lang="en-US" sz="1400" i="1" dirty="0"/>
            </a:p>
          </p:txBody>
        </p:sp>
      </p:grpSp>
      <p:sp>
        <p:nvSpPr>
          <p:cNvPr id="42" name="Rounded Rectangle 41"/>
          <p:cNvSpPr/>
          <p:nvPr/>
        </p:nvSpPr>
        <p:spPr>
          <a:xfrm>
            <a:off x="98526" y="927310"/>
            <a:ext cx="5787828" cy="3836262"/>
          </a:xfrm>
          <a:prstGeom prst="roundRect">
            <a:avLst>
              <a:gd name="adj" fmla="val 6839"/>
            </a:avLst>
          </a:prstGeom>
          <a:noFill/>
          <a:ln w="28575" cmpd="sng">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Pattern non-linearity</a:t>
            </a:r>
            <a:endParaRPr lang="en-US" sz="2800" dirty="0"/>
          </a:p>
        </p:txBody>
      </p:sp>
    </p:spTree>
    <p:extLst>
      <p:ext uri="{BB962C8B-B14F-4D97-AF65-F5344CB8AC3E}">
        <p14:creationId xmlns:p14="http://schemas.microsoft.com/office/powerpoint/2010/main" val="214386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649413" y="1066709"/>
            <a:ext cx="5762103" cy="4730655"/>
          </a:xfrm>
          <a:prstGeom prst="rect">
            <a:avLst/>
          </a:prstGeom>
        </p:spPr>
      </p:pic>
      <p:pic>
        <p:nvPicPr>
          <p:cNvPr id="23" name="Picture 22"/>
          <p:cNvPicPr>
            <a:picLocks noChangeAspect="1"/>
          </p:cNvPicPr>
          <p:nvPr/>
        </p:nvPicPr>
        <p:blipFill>
          <a:blip r:embed="rId3"/>
          <a:stretch>
            <a:fillRect/>
          </a:stretch>
        </p:blipFill>
        <p:spPr>
          <a:xfrm>
            <a:off x="3913378" y="5687391"/>
            <a:ext cx="1705435" cy="779505"/>
          </a:xfrm>
          <a:prstGeom prst="rect">
            <a:avLst/>
          </a:prstGeom>
        </p:spPr>
      </p:pic>
      <p:pic>
        <p:nvPicPr>
          <p:cNvPr id="24" name="Picture 23"/>
          <p:cNvPicPr>
            <a:picLocks noChangeAspect="1"/>
          </p:cNvPicPr>
          <p:nvPr/>
        </p:nvPicPr>
        <p:blipFill>
          <a:blip r:embed="rId4"/>
          <a:stretch>
            <a:fillRect/>
          </a:stretch>
        </p:blipFill>
        <p:spPr>
          <a:xfrm>
            <a:off x="1649413" y="1112909"/>
            <a:ext cx="5685299" cy="4598904"/>
          </a:xfrm>
          <a:prstGeom prst="rect">
            <a:avLst/>
          </a:prstGeom>
        </p:spPr>
      </p:pic>
      <p:pic>
        <p:nvPicPr>
          <p:cNvPr id="25" name="Picture 24"/>
          <p:cNvPicPr>
            <a:picLocks noChangeAspect="1"/>
          </p:cNvPicPr>
          <p:nvPr/>
        </p:nvPicPr>
        <p:blipFill>
          <a:blip r:embed="rId5"/>
          <a:stretch>
            <a:fillRect/>
          </a:stretch>
        </p:blipFill>
        <p:spPr>
          <a:xfrm>
            <a:off x="1707155" y="1088486"/>
            <a:ext cx="5627557" cy="4598905"/>
          </a:xfrm>
          <a:prstGeom prst="rect">
            <a:avLst/>
          </a:prstGeom>
        </p:spPr>
      </p:pic>
      <p:grpSp>
        <p:nvGrpSpPr>
          <p:cNvPr id="27" name="Group 26"/>
          <p:cNvGrpSpPr/>
          <p:nvPr/>
        </p:nvGrpSpPr>
        <p:grpSpPr>
          <a:xfrm>
            <a:off x="2389490" y="1196796"/>
            <a:ext cx="5025949" cy="3012769"/>
            <a:chOff x="3636051" y="1158442"/>
            <a:chExt cx="5025949" cy="3012769"/>
          </a:xfrm>
        </p:grpSpPr>
        <p:grpSp>
          <p:nvGrpSpPr>
            <p:cNvPr id="29" name="Group 28"/>
            <p:cNvGrpSpPr/>
            <p:nvPr/>
          </p:nvGrpSpPr>
          <p:grpSpPr>
            <a:xfrm>
              <a:off x="7161457" y="1158442"/>
              <a:ext cx="1500543" cy="1029000"/>
              <a:chOff x="662563" y="395323"/>
              <a:chExt cx="2751667" cy="1911366"/>
            </a:xfrm>
          </p:grpSpPr>
          <p:pic>
            <p:nvPicPr>
              <p:cNvPr id="42" name="Picture 41"/>
              <p:cNvPicPr>
                <a:picLocks noChangeAspect="1"/>
              </p:cNvPicPr>
              <p:nvPr/>
            </p:nvPicPr>
            <p:blipFill>
              <a:blip r:embed="rId6"/>
              <a:stretch>
                <a:fillRect/>
              </a:stretch>
            </p:blipFill>
            <p:spPr>
              <a:xfrm>
                <a:off x="662563" y="906287"/>
                <a:ext cx="2751667" cy="1400402"/>
              </a:xfrm>
              <a:prstGeom prst="rect">
                <a:avLst/>
              </a:prstGeom>
            </p:spPr>
          </p:pic>
          <p:sp>
            <p:nvSpPr>
              <p:cNvPr id="43" name="Rectangle 42"/>
              <p:cNvSpPr/>
              <p:nvPr/>
            </p:nvSpPr>
            <p:spPr>
              <a:xfrm>
                <a:off x="1017387" y="395323"/>
                <a:ext cx="1711391" cy="387344"/>
              </a:xfrm>
              <a:prstGeom prst="rect">
                <a:avLst/>
              </a:prstGeom>
            </p:spPr>
            <p:txBody>
              <a:bodyPr wrap="none">
                <a:spAutoFit/>
              </a:bodyPr>
              <a:lstStyle/>
              <a:p>
                <a:r>
                  <a:rPr lang="en-US" sz="1400" dirty="0" smtClean="0">
                    <a:solidFill>
                      <a:schemeClr val="tx1">
                        <a:lumMod val="75000"/>
                        <a:lumOff val="25000"/>
                      </a:schemeClr>
                    </a:solidFill>
                  </a:rPr>
                  <a:t>Strong El Niño</a:t>
                </a:r>
                <a:endParaRPr lang="en-US" sz="1400" dirty="0"/>
              </a:p>
            </p:txBody>
          </p:sp>
        </p:grpSp>
        <p:grpSp>
          <p:nvGrpSpPr>
            <p:cNvPr id="31" name="Group 30"/>
            <p:cNvGrpSpPr/>
            <p:nvPr/>
          </p:nvGrpSpPr>
          <p:grpSpPr>
            <a:xfrm>
              <a:off x="6081748" y="3178844"/>
              <a:ext cx="1459882" cy="992367"/>
              <a:chOff x="6081748" y="3178844"/>
              <a:chExt cx="1459882" cy="992367"/>
            </a:xfrm>
          </p:grpSpPr>
          <p:sp>
            <p:nvSpPr>
              <p:cNvPr id="40" name="Rectangle 39"/>
              <p:cNvSpPr/>
              <p:nvPr/>
            </p:nvSpPr>
            <p:spPr>
              <a:xfrm>
                <a:off x="6286119" y="3178844"/>
                <a:ext cx="1157476" cy="307777"/>
              </a:xfrm>
              <a:prstGeom prst="rect">
                <a:avLst/>
              </a:prstGeom>
            </p:spPr>
            <p:txBody>
              <a:bodyPr wrap="none">
                <a:spAutoFit/>
              </a:bodyPr>
              <a:lstStyle/>
              <a:p>
                <a:r>
                  <a:rPr lang="en-US" sz="1400" dirty="0" smtClean="0">
                    <a:solidFill>
                      <a:schemeClr val="tx1">
                        <a:lumMod val="75000"/>
                        <a:lumOff val="25000"/>
                      </a:schemeClr>
                    </a:solidFill>
                  </a:rPr>
                  <a:t>Weak El Niño</a:t>
                </a:r>
                <a:endParaRPr lang="en-US" sz="1400" dirty="0"/>
              </a:p>
            </p:txBody>
          </p:sp>
          <p:pic>
            <p:nvPicPr>
              <p:cNvPr id="41" name="Picture 40"/>
              <p:cNvPicPr>
                <a:picLocks noChangeAspect="1"/>
              </p:cNvPicPr>
              <p:nvPr/>
            </p:nvPicPr>
            <p:blipFill>
              <a:blip r:embed="rId7"/>
              <a:stretch>
                <a:fillRect/>
              </a:stretch>
            </p:blipFill>
            <p:spPr>
              <a:xfrm>
                <a:off x="6081748" y="3417293"/>
                <a:ext cx="1459882" cy="753918"/>
              </a:xfrm>
              <a:prstGeom prst="rect">
                <a:avLst/>
              </a:prstGeom>
            </p:spPr>
          </p:pic>
        </p:grpSp>
        <p:grpSp>
          <p:nvGrpSpPr>
            <p:cNvPr id="33" name="Group 32"/>
            <p:cNvGrpSpPr/>
            <p:nvPr/>
          </p:nvGrpSpPr>
          <p:grpSpPr>
            <a:xfrm>
              <a:off x="3636051" y="1243919"/>
              <a:ext cx="2264592" cy="2887208"/>
              <a:chOff x="3636051" y="1243919"/>
              <a:chExt cx="2264592" cy="2887208"/>
            </a:xfrm>
          </p:grpSpPr>
          <p:grpSp>
            <p:nvGrpSpPr>
              <p:cNvPr id="34" name="Group 33"/>
              <p:cNvGrpSpPr/>
              <p:nvPr/>
            </p:nvGrpSpPr>
            <p:grpSpPr>
              <a:xfrm>
                <a:off x="4400100" y="3178844"/>
                <a:ext cx="1500543" cy="952283"/>
                <a:chOff x="4400100" y="3178844"/>
                <a:chExt cx="1500543" cy="952283"/>
              </a:xfrm>
            </p:grpSpPr>
            <p:sp>
              <p:nvSpPr>
                <p:cNvPr id="38" name="Rectangle 37"/>
                <p:cNvSpPr/>
                <p:nvPr/>
              </p:nvSpPr>
              <p:spPr>
                <a:xfrm>
                  <a:off x="4613028" y="3178844"/>
                  <a:ext cx="1181408" cy="307777"/>
                </a:xfrm>
                <a:prstGeom prst="rect">
                  <a:avLst/>
                </a:prstGeom>
              </p:spPr>
              <p:txBody>
                <a:bodyPr wrap="none">
                  <a:spAutoFit/>
                </a:bodyPr>
                <a:lstStyle/>
                <a:p>
                  <a:r>
                    <a:rPr lang="en-US" sz="1400" dirty="0" smtClean="0">
                      <a:solidFill>
                        <a:schemeClr val="tx1">
                          <a:lumMod val="75000"/>
                          <a:lumOff val="25000"/>
                        </a:schemeClr>
                      </a:solidFill>
                    </a:rPr>
                    <a:t>Weak La Niña</a:t>
                  </a:r>
                  <a:endParaRPr lang="en-US" sz="1400" dirty="0"/>
                </a:p>
              </p:txBody>
            </p:sp>
            <p:pic>
              <p:nvPicPr>
                <p:cNvPr id="39" name="Picture 38"/>
                <p:cNvPicPr>
                  <a:picLocks noChangeAspect="1"/>
                </p:cNvPicPr>
                <p:nvPr/>
              </p:nvPicPr>
              <p:blipFill>
                <a:blip r:embed="rId8"/>
                <a:stretch>
                  <a:fillRect/>
                </a:stretch>
              </p:blipFill>
              <p:spPr>
                <a:xfrm>
                  <a:off x="4400100" y="3429504"/>
                  <a:ext cx="1500543" cy="701623"/>
                </a:xfrm>
                <a:prstGeom prst="rect">
                  <a:avLst/>
                </a:prstGeom>
              </p:spPr>
            </p:pic>
          </p:grpSp>
          <p:grpSp>
            <p:nvGrpSpPr>
              <p:cNvPr id="35" name="Group 34"/>
              <p:cNvGrpSpPr/>
              <p:nvPr/>
            </p:nvGrpSpPr>
            <p:grpSpPr>
              <a:xfrm>
                <a:off x="3636051" y="1243919"/>
                <a:ext cx="1475507" cy="1029000"/>
                <a:chOff x="3636051" y="1243919"/>
                <a:chExt cx="1475507" cy="1029000"/>
              </a:xfrm>
            </p:grpSpPr>
            <p:sp>
              <p:nvSpPr>
                <p:cNvPr id="36" name="Rectangle 35"/>
                <p:cNvSpPr/>
                <p:nvPr/>
              </p:nvSpPr>
              <p:spPr>
                <a:xfrm>
                  <a:off x="3721535" y="1243919"/>
                  <a:ext cx="1243474" cy="307777"/>
                </a:xfrm>
                <a:prstGeom prst="rect">
                  <a:avLst/>
                </a:prstGeom>
              </p:spPr>
              <p:txBody>
                <a:bodyPr wrap="none">
                  <a:spAutoFit/>
                </a:bodyPr>
                <a:lstStyle/>
                <a:p>
                  <a:r>
                    <a:rPr lang="en-US" sz="1400" dirty="0" smtClean="0">
                      <a:solidFill>
                        <a:schemeClr val="tx1">
                          <a:lumMod val="75000"/>
                          <a:lumOff val="25000"/>
                        </a:schemeClr>
                      </a:solidFill>
                    </a:rPr>
                    <a:t>Strong La Niña</a:t>
                  </a:r>
                  <a:endParaRPr lang="en-US" sz="1400" dirty="0"/>
                </a:p>
              </p:txBody>
            </p:sp>
            <p:pic>
              <p:nvPicPr>
                <p:cNvPr id="37" name="Picture 36"/>
                <p:cNvPicPr>
                  <a:picLocks noChangeAspect="1"/>
                </p:cNvPicPr>
                <p:nvPr/>
              </p:nvPicPr>
              <p:blipFill>
                <a:blip r:embed="rId9"/>
                <a:stretch>
                  <a:fillRect/>
                </a:stretch>
              </p:blipFill>
              <p:spPr>
                <a:xfrm>
                  <a:off x="3636051" y="1519001"/>
                  <a:ext cx="1475507" cy="753918"/>
                </a:xfrm>
                <a:prstGeom prst="rect">
                  <a:avLst/>
                </a:prstGeom>
              </p:spPr>
            </p:pic>
          </p:grpSp>
        </p:grpSp>
      </p:grpSp>
      <p:grpSp>
        <p:nvGrpSpPr>
          <p:cNvPr id="3" name="Group 2"/>
          <p:cNvGrpSpPr/>
          <p:nvPr/>
        </p:nvGrpSpPr>
        <p:grpSpPr>
          <a:xfrm>
            <a:off x="545483" y="2519526"/>
            <a:ext cx="1538095" cy="1031567"/>
            <a:chOff x="617650" y="2416348"/>
            <a:chExt cx="1538095" cy="1031567"/>
          </a:xfrm>
        </p:grpSpPr>
        <p:pic>
          <p:nvPicPr>
            <p:cNvPr id="44" name="Picture 43"/>
            <p:cNvPicPr>
              <a:picLocks noChangeAspect="1"/>
            </p:cNvPicPr>
            <p:nvPr/>
          </p:nvPicPr>
          <p:blipFill>
            <a:blip r:embed="rId10"/>
            <a:stretch>
              <a:fillRect/>
            </a:stretch>
          </p:blipFill>
          <p:spPr>
            <a:xfrm>
              <a:off x="617650" y="2736836"/>
              <a:ext cx="1538095" cy="711079"/>
            </a:xfrm>
            <a:prstGeom prst="rect">
              <a:avLst/>
            </a:prstGeom>
          </p:spPr>
        </p:pic>
        <p:sp>
          <p:nvSpPr>
            <p:cNvPr id="45" name="TextBox 44"/>
            <p:cNvSpPr txBox="1"/>
            <p:nvPr/>
          </p:nvSpPr>
          <p:spPr>
            <a:xfrm>
              <a:off x="1073442" y="2416348"/>
              <a:ext cx="769011" cy="400110"/>
            </a:xfrm>
            <a:prstGeom prst="rect">
              <a:avLst/>
            </a:prstGeom>
            <a:noFill/>
          </p:spPr>
          <p:txBody>
            <a:bodyPr wrap="none" rtlCol="0">
              <a:spAutoFit/>
            </a:bodyPr>
            <a:lstStyle/>
            <a:p>
              <a:r>
                <a:rPr lang="en-US" sz="2000" dirty="0" smtClean="0">
                  <a:latin typeface="Arial"/>
                  <a:cs typeface="Arial"/>
                </a:rPr>
                <a:t>PC-2</a:t>
              </a:r>
              <a:endParaRPr lang="en-US" sz="2000" dirty="0">
                <a:latin typeface="Arial"/>
                <a:cs typeface="Arial"/>
              </a:endParaRPr>
            </a:p>
          </p:txBody>
        </p:sp>
      </p:grpSp>
      <p:sp>
        <p:nvSpPr>
          <p:cNvPr id="46" name="Rectangle 45"/>
          <p:cNvSpPr/>
          <p:nvPr/>
        </p:nvSpPr>
        <p:spPr>
          <a:xfrm>
            <a:off x="6820142" y="6200801"/>
            <a:ext cx="2273178" cy="584776"/>
          </a:xfrm>
          <a:prstGeom prst="rect">
            <a:avLst/>
          </a:prstGeom>
        </p:spPr>
        <p:txBody>
          <a:bodyPr wrap="none">
            <a:spAutoFit/>
          </a:bodyPr>
          <a:lstStyle/>
          <a:p>
            <a:r>
              <a:rPr lang="en-US" sz="1600" dirty="0">
                <a:solidFill>
                  <a:schemeClr val="tx1">
                    <a:lumMod val="75000"/>
                    <a:lumOff val="25000"/>
                  </a:schemeClr>
                </a:solidFill>
              </a:rPr>
              <a:t>[</a:t>
            </a:r>
            <a:r>
              <a:rPr lang="en-US" sz="1600" dirty="0" smtClean="0">
                <a:solidFill>
                  <a:schemeClr val="tx1">
                    <a:lumMod val="75000"/>
                    <a:lumOff val="25000"/>
                  </a:schemeClr>
                </a:solidFill>
              </a:rPr>
              <a:t>Takahashi et al. 2011]</a:t>
            </a:r>
          </a:p>
          <a:p>
            <a:r>
              <a:rPr lang="en-US" sz="1600" dirty="0">
                <a:solidFill>
                  <a:schemeClr val="tx1">
                    <a:lumMod val="75000"/>
                    <a:lumOff val="25000"/>
                  </a:schemeClr>
                </a:solidFill>
              </a:rPr>
              <a:t>[</a:t>
            </a:r>
            <a:r>
              <a:rPr lang="en-US" sz="1600" dirty="0" smtClean="0">
                <a:solidFill>
                  <a:schemeClr val="tx1">
                    <a:lumMod val="75000"/>
                    <a:lumOff val="25000"/>
                  </a:schemeClr>
                </a:solidFill>
              </a:rPr>
              <a:t>Dommenget et al. 2013]</a:t>
            </a:r>
            <a:endParaRPr lang="en-US" sz="1600" dirty="0">
              <a:solidFill>
                <a:schemeClr val="tx1">
                  <a:lumMod val="75000"/>
                  <a:lumOff val="25000"/>
                </a:schemeClr>
              </a:solidFill>
            </a:endParaRPr>
          </a:p>
        </p:txBody>
      </p:sp>
      <p:sp>
        <p:nvSpPr>
          <p:cNvPr id="47" name="TextBox 4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Pattern non-linearity</a:t>
            </a:r>
            <a:endParaRPr lang="en-US" sz="2800" dirty="0"/>
          </a:p>
        </p:txBody>
      </p:sp>
    </p:spTree>
    <p:extLst>
      <p:ext uri="{BB962C8B-B14F-4D97-AF65-F5344CB8AC3E}">
        <p14:creationId xmlns:p14="http://schemas.microsoft.com/office/powerpoint/2010/main" val="3323909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1002" y="1536981"/>
            <a:ext cx="8430775" cy="2901536"/>
            <a:chOff x="346336" y="2037354"/>
            <a:chExt cx="8430775" cy="2901536"/>
          </a:xfrm>
        </p:grpSpPr>
        <p:sp>
          <p:nvSpPr>
            <p:cNvPr id="6" name="Rounded Rectangle 5"/>
            <p:cNvSpPr/>
            <p:nvPr/>
          </p:nvSpPr>
          <p:spPr>
            <a:xfrm>
              <a:off x="346336" y="2037354"/>
              <a:ext cx="8430775" cy="29015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685002" y="2502976"/>
              <a:ext cx="3626556" cy="1955896"/>
            </a:xfrm>
            <a:prstGeom prst="rect">
              <a:avLst/>
            </a:prstGeom>
          </p:spPr>
        </p:pic>
        <p:pic>
          <p:nvPicPr>
            <p:cNvPr id="4" name="Picture 3"/>
            <p:cNvPicPr>
              <a:picLocks noChangeAspect="1"/>
            </p:cNvPicPr>
            <p:nvPr/>
          </p:nvPicPr>
          <p:blipFill>
            <a:blip r:embed="rId3"/>
            <a:stretch>
              <a:fillRect/>
            </a:stretch>
          </p:blipFill>
          <p:spPr>
            <a:xfrm>
              <a:off x="4767047" y="2502976"/>
              <a:ext cx="3657070" cy="1955896"/>
            </a:xfrm>
            <a:prstGeom prst="rect">
              <a:avLst/>
            </a:prstGeom>
          </p:spPr>
        </p:pic>
        <p:sp>
          <p:nvSpPr>
            <p:cNvPr id="5" name="Rectangle 4"/>
            <p:cNvSpPr/>
            <p:nvPr/>
          </p:nvSpPr>
          <p:spPr>
            <a:xfrm>
              <a:off x="6201336" y="2167219"/>
              <a:ext cx="847520" cy="369332"/>
            </a:xfrm>
            <a:prstGeom prst="rect">
              <a:avLst/>
            </a:prstGeom>
          </p:spPr>
          <p:txBody>
            <a:bodyPr wrap="none">
              <a:spAutoFit/>
            </a:bodyPr>
            <a:lstStyle/>
            <a:p>
              <a:r>
                <a:rPr lang="en-US" dirty="0" smtClean="0">
                  <a:solidFill>
                    <a:schemeClr val="tx1">
                      <a:lumMod val="75000"/>
                      <a:lumOff val="25000"/>
                    </a:schemeClr>
                  </a:solidFill>
                </a:rPr>
                <a:t>El Niño</a:t>
              </a:r>
              <a:endParaRPr lang="en-US" dirty="0"/>
            </a:p>
          </p:txBody>
        </p:sp>
        <p:sp>
          <p:nvSpPr>
            <p:cNvPr id="21" name="Rectangle 20"/>
            <p:cNvSpPr/>
            <p:nvPr/>
          </p:nvSpPr>
          <p:spPr>
            <a:xfrm>
              <a:off x="2056881" y="2164353"/>
              <a:ext cx="878290" cy="369332"/>
            </a:xfrm>
            <a:prstGeom prst="rect">
              <a:avLst/>
            </a:prstGeom>
          </p:spPr>
          <p:txBody>
            <a:bodyPr wrap="none">
              <a:spAutoFit/>
            </a:bodyPr>
            <a:lstStyle/>
            <a:p>
              <a:r>
                <a:rPr lang="en-US" dirty="0" smtClean="0">
                  <a:solidFill>
                    <a:schemeClr val="tx1">
                      <a:lumMod val="75000"/>
                      <a:lumOff val="25000"/>
                    </a:schemeClr>
                  </a:solidFill>
                </a:rPr>
                <a:t>La Niña</a:t>
              </a:r>
              <a:endParaRPr lang="en-US" dirty="0"/>
            </a:p>
          </p:txBody>
        </p:sp>
      </p:grpSp>
      <p:sp>
        <p:nvSpPr>
          <p:cNvPr id="9" name="TextBox 8"/>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Idealized ENSO patterns</a:t>
            </a:r>
            <a:endParaRPr lang="en-US" sz="2800" dirty="0"/>
          </a:p>
        </p:txBody>
      </p:sp>
    </p:spTree>
    <p:extLst>
      <p:ext uri="{BB962C8B-B14F-4D97-AF65-F5344CB8AC3E}">
        <p14:creationId xmlns:p14="http://schemas.microsoft.com/office/powerpoint/2010/main" val="14559694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889462" y="1160147"/>
            <a:ext cx="2283710" cy="4335286"/>
            <a:chOff x="5886356" y="1338290"/>
            <a:chExt cx="2283710" cy="5185597"/>
          </a:xfrm>
        </p:grpSpPr>
        <p:pic>
          <p:nvPicPr>
            <p:cNvPr id="16" name="Picture 15"/>
            <p:cNvPicPr>
              <a:picLocks noChangeAspect="1"/>
            </p:cNvPicPr>
            <p:nvPr/>
          </p:nvPicPr>
          <p:blipFill rotWithShape="1">
            <a:blip r:embed="rId2"/>
            <a:srcRect r="29897"/>
            <a:stretch/>
          </p:blipFill>
          <p:spPr>
            <a:xfrm>
              <a:off x="5886356" y="1624062"/>
              <a:ext cx="2283710" cy="4899825"/>
            </a:xfrm>
            <a:prstGeom prst="rect">
              <a:avLst/>
            </a:prstGeom>
          </p:spPr>
        </p:pic>
        <p:sp>
          <p:nvSpPr>
            <p:cNvPr id="17" name="Rectangle 16"/>
            <p:cNvSpPr/>
            <p:nvPr/>
          </p:nvSpPr>
          <p:spPr>
            <a:xfrm>
              <a:off x="6541127" y="1338290"/>
              <a:ext cx="1137526" cy="369332"/>
            </a:xfrm>
            <a:prstGeom prst="rect">
              <a:avLst/>
            </a:prstGeom>
          </p:spPr>
          <p:txBody>
            <a:bodyPr wrap="none">
              <a:spAutoFit/>
            </a:bodyPr>
            <a:lstStyle/>
            <a:p>
              <a:r>
                <a:rPr lang="en-US" dirty="0" smtClean="0">
                  <a:solidFill>
                    <a:schemeClr val="tx1">
                      <a:lumMod val="75000"/>
                      <a:lumOff val="25000"/>
                    </a:schemeClr>
                  </a:solidFill>
                </a:rPr>
                <a:t>difference</a:t>
              </a:r>
              <a:endParaRPr lang="en-US" dirty="0"/>
            </a:p>
          </p:txBody>
        </p:sp>
      </p:grpSp>
      <p:grpSp>
        <p:nvGrpSpPr>
          <p:cNvPr id="6" name="Group 5"/>
          <p:cNvGrpSpPr/>
          <p:nvPr/>
        </p:nvGrpSpPr>
        <p:grpSpPr>
          <a:xfrm>
            <a:off x="3107" y="1158500"/>
            <a:ext cx="9143999" cy="4653646"/>
            <a:chOff x="3107" y="1158500"/>
            <a:chExt cx="9143999" cy="4653646"/>
          </a:xfrm>
        </p:grpSpPr>
        <p:grpSp>
          <p:nvGrpSpPr>
            <p:cNvPr id="5" name="Group 4"/>
            <p:cNvGrpSpPr/>
            <p:nvPr/>
          </p:nvGrpSpPr>
          <p:grpSpPr>
            <a:xfrm>
              <a:off x="3107" y="1158500"/>
              <a:ext cx="9143999" cy="4653646"/>
              <a:chOff x="3107" y="1158500"/>
              <a:chExt cx="9143999" cy="4653646"/>
            </a:xfrm>
          </p:grpSpPr>
          <p:pic>
            <p:nvPicPr>
              <p:cNvPr id="12" name="Picture 11"/>
              <p:cNvPicPr>
                <a:picLocks noChangeAspect="1"/>
              </p:cNvPicPr>
              <p:nvPr/>
            </p:nvPicPr>
            <p:blipFill rotWithShape="1">
              <a:blip r:embed="rId2"/>
              <a:srcRect l="73291" r="1305"/>
              <a:stretch/>
            </p:blipFill>
            <p:spPr>
              <a:xfrm>
                <a:off x="8319522" y="1417138"/>
                <a:ext cx="827584" cy="4096374"/>
              </a:xfrm>
              <a:prstGeom prst="rect">
                <a:avLst/>
              </a:prstGeom>
            </p:spPr>
          </p:pic>
          <p:pic>
            <p:nvPicPr>
              <p:cNvPr id="3" name="Picture 2"/>
              <p:cNvPicPr>
                <a:picLocks noChangeAspect="1"/>
              </p:cNvPicPr>
              <p:nvPr/>
            </p:nvPicPr>
            <p:blipFill>
              <a:blip r:embed="rId3"/>
              <a:stretch>
                <a:fillRect/>
              </a:stretch>
            </p:blipFill>
            <p:spPr>
              <a:xfrm>
                <a:off x="3107" y="1399059"/>
                <a:ext cx="5507771" cy="4096374"/>
              </a:xfrm>
              <a:prstGeom prst="rect">
                <a:avLst/>
              </a:prstGeom>
            </p:spPr>
          </p:pic>
          <p:sp>
            <p:nvSpPr>
              <p:cNvPr id="11" name="Rectangle 10"/>
              <p:cNvSpPr/>
              <p:nvPr/>
            </p:nvSpPr>
            <p:spPr>
              <a:xfrm>
                <a:off x="995740" y="1158500"/>
                <a:ext cx="1515221" cy="369332"/>
              </a:xfrm>
              <a:prstGeom prst="rect">
                <a:avLst/>
              </a:prstGeom>
            </p:spPr>
            <p:txBody>
              <a:bodyPr wrap="none">
                <a:spAutoFit/>
              </a:bodyPr>
              <a:lstStyle/>
              <a:p>
                <a:r>
                  <a:rPr lang="en-US" dirty="0" smtClean="0">
                    <a:solidFill>
                      <a:schemeClr val="tx1">
                        <a:lumMod val="75000"/>
                        <a:lumOff val="25000"/>
                      </a:schemeClr>
                    </a:solidFill>
                  </a:rPr>
                  <a:t>Strong El Niño</a:t>
                </a:r>
                <a:endParaRPr lang="en-US" dirty="0"/>
              </a:p>
            </p:txBody>
          </p:sp>
          <p:sp>
            <p:nvSpPr>
              <p:cNvPr id="15" name="Rectangle 14"/>
              <p:cNvSpPr/>
              <p:nvPr/>
            </p:nvSpPr>
            <p:spPr>
              <a:xfrm>
                <a:off x="3592237" y="1161424"/>
                <a:ext cx="1545991" cy="369332"/>
              </a:xfrm>
              <a:prstGeom prst="rect">
                <a:avLst/>
              </a:prstGeom>
            </p:spPr>
            <p:txBody>
              <a:bodyPr wrap="none">
                <a:spAutoFit/>
              </a:bodyPr>
              <a:lstStyle/>
              <a:p>
                <a:r>
                  <a:rPr lang="en-US" dirty="0" smtClean="0">
                    <a:solidFill>
                      <a:schemeClr val="tx1">
                        <a:lumMod val="75000"/>
                        <a:lumOff val="25000"/>
                      </a:schemeClr>
                    </a:solidFill>
                  </a:rPr>
                  <a:t>Strong La Niña</a:t>
                </a:r>
                <a:endParaRPr lang="en-US" dirty="0"/>
              </a:p>
            </p:txBody>
          </p:sp>
          <p:sp>
            <p:nvSpPr>
              <p:cNvPr id="9" name="Rectangle 8"/>
              <p:cNvSpPr/>
              <p:nvPr/>
            </p:nvSpPr>
            <p:spPr>
              <a:xfrm>
                <a:off x="1147746" y="5442814"/>
                <a:ext cx="5975552" cy="369332"/>
              </a:xfrm>
              <a:prstGeom prst="rect">
                <a:avLst/>
              </a:prstGeom>
            </p:spPr>
            <p:txBody>
              <a:bodyPr wrap="none">
                <a:spAutoFit/>
              </a:bodyPr>
              <a:lstStyle/>
              <a:p>
                <a:r>
                  <a:rPr lang="en-US" i="1" dirty="0" smtClean="0">
                    <a:solidFill>
                      <a:schemeClr val="tx1">
                        <a:lumMod val="75000"/>
                        <a:lumOff val="25000"/>
                      </a:schemeClr>
                    </a:solidFill>
                  </a:rPr>
                  <a:t>Composites are normalized by the mean NINO3.4 SST at lag 0</a:t>
                </a:r>
                <a:endParaRPr lang="en-US" i="1" dirty="0"/>
              </a:p>
            </p:txBody>
          </p:sp>
        </p:grpSp>
        <p:sp>
          <p:nvSpPr>
            <p:cNvPr id="10" name="Rectangle 9"/>
            <p:cNvSpPr/>
            <p:nvPr/>
          </p:nvSpPr>
          <p:spPr>
            <a:xfrm>
              <a:off x="8364059" y="5139553"/>
              <a:ext cx="698416" cy="338554"/>
            </a:xfrm>
            <a:prstGeom prst="rect">
              <a:avLst/>
            </a:prstGeom>
          </p:spPr>
          <p:txBody>
            <a:bodyPr wrap="none">
              <a:spAutoFit/>
            </a:bodyPr>
            <a:lstStyle/>
            <a:p>
              <a:r>
                <a:rPr lang="en-US" sz="1600" i="1" dirty="0" smtClean="0">
                  <a:solidFill>
                    <a:schemeClr val="tx1">
                      <a:lumMod val="75000"/>
                      <a:lumOff val="25000"/>
                    </a:schemeClr>
                  </a:solidFill>
                </a:rPr>
                <a:t> [K/K]</a:t>
              </a:r>
              <a:endParaRPr lang="en-US" sz="1600" i="1" dirty="0"/>
            </a:p>
          </p:txBody>
        </p:sp>
      </p:grpSp>
      <p:sp>
        <p:nvSpPr>
          <p:cNvPr id="14" name="TextBox 13"/>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Time Evolution non-linearity</a:t>
            </a:r>
            <a:endParaRPr lang="en-US" sz="2800" dirty="0"/>
          </a:p>
        </p:txBody>
      </p:sp>
    </p:spTree>
    <p:extLst>
      <p:ext uri="{BB962C8B-B14F-4D97-AF65-F5344CB8AC3E}">
        <p14:creationId xmlns:p14="http://schemas.microsoft.com/office/powerpoint/2010/main" val="186950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2" name="Group 271"/>
          <p:cNvGrpSpPr/>
          <p:nvPr/>
        </p:nvGrpSpPr>
        <p:grpSpPr>
          <a:xfrm>
            <a:off x="453000" y="1166333"/>
            <a:ext cx="1695721" cy="3518556"/>
            <a:chOff x="-110260" y="458286"/>
            <a:chExt cx="1948797" cy="4486075"/>
          </a:xfrm>
        </p:grpSpPr>
        <p:grpSp>
          <p:nvGrpSpPr>
            <p:cNvPr id="4" name="Group 3"/>
            <p:cNvGrpSpPr/>
            <p:nvPr/>
          </p:nvGrpSpPr>
          <p:grpSpPr>
            <a:xfrm>
              <a:off x="-110260" y="458286"/>
              <a:ext cx="1948797" cy="4486075"/>
              <a:chOff x="5736945" y="643997"/>
              <a:chExt cx="2640764" cy="5879890"/>
            </a:xfrm>
          </p:grpSpPr>
          <p:pic>
            <p:nvPicPr>
              <p:cNvPr id="5" name="Picture 4"/>
              <p:cNvPicPr>
                <a:picLocks noChangeAspect="1"/>
              </p:cNvPicPr>
              <p:nvPr/>
            </p:nvPicPr>
            <p:blipFill rotWithShape="1">
              <a:blip r:embed="rId2"/>
              <a:srcRect r="29897"/>
              <a:stretch/>
            </p:blipFill>
            <p:spPr>
              <a:xfrm>
                <a:off x="5886356" y="1624062"/>
                <a:ext cx="2283710" cy="4899825"/>
              </a:xfrm>
              <a:prstGeom prst="rect">
                <a:avLst/>
              </a:prstGeom>
            </p:spPr>
          </p:pic>
          <p:sp>
            <p:nvSpPr>
              <p:cNvPr id="6" name="Rectangle 5"/>
              <p:cNvSpPr/>
              <p:nvPr/>
            </p:nvSpPr>
            <p:spPr>
              <a:xfrm>
                <a:off x="5736945" y="643997"/>
                <a:ext cx="2640764" cy="977224"/>
              </a:xfrm>
              <a:prstGeom prst="rect">
                <a:avLst/>
              </a:prstGeom>
            </p:spPr>
            <p:txBody>
              <a:bodyPr wrap="square">
                <a:spAutoFit/>
              </a:bodyPr>
              <a:lstStyle/>
              <a:p>
                <a:pPr algn="ctr"/>
                <a:r>
                  <a:rPr lang="en-US" sz="1600" dirty="0">
                    <a:solidFill>
                      <a:schemeClr val="tx1">
                        <a:lumMod val="75000"/>
                        <a:lumOff val="25000"/>
                      </a:schemeClr>
                    </a:solidFill>
                  </a:rPr>
                  <a:t>t</a:t>
                </a:r>
                <a:r>
                  <a:rPr lang="en-US" sz="1600" dirty="0" smtClean="0">
                    <a:solidFill>
                      <a:schemeClr val="tx1">
                        <a:lumMod val="75000"/>
                        <a:lumOff val="25000"/>
                      </a:schemeClr>
                    </a:solidFill>
                  </a:rPr>
                  <a:t>ime evolution difference</a:t>
                </a:r>
                <a:endParaRPr lang="en-US" sz="1600" dirty="0"/>
              </a:p>
            </p:txBody>
          </p:sp>
        </p:grpSp>
        <p:sp>
          <p:nvSpPr>
            <p:cNvPr id="10" name="Rounded Rectangle 9"/>
            <p:cNvSpPr/>
            <p:nvPr/>
          </p:nvSpPr>
          <p:spPr>
            <a:xfrm>
              <a:off x="549422" y="1549023"/>
              <a:ext cx="736600" cy="624533"/>
            </a:xfrm>
            <a:prstGeom prst="round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549422" y="3704026"/>
              <a:ext cx="736600" cy="62453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445588" y="4822360"/>
            <a:ext cx="2276021" cy="1171401"/>
            <a:chOff x="3745347" y="5364491"/>
            <a:chExt cx="2615704" cy="1493508"/>
          </a:xfrm>
        </p:grpSpPr>
        <p:grpSp>
          <p:nvGrpSpPr>
            <p:cNvPr id="7" name="Group 6"/>
            <p:cNvGrpSpPr/>
            <p:nvPr/>
          </p:nvGrpSpPr>
          <p:grpSpPr>
            <a:xfrm>
              <a:off x="3745347" y="5364491"/>
              <a:ext cx="2615704" cy="1493508"/>
              <a:chOff x="6369952" y="1118657"/>
              <a:chExt cx="2615704" cy="1751360"/>
            </a:xfrm>
          </p:grpSpPr>
          <p:pic>
            <p:nvPicPr>
              <p:cNvPr id="8" name="Picture 7"/>
              <p:cNvPicPr>
                <a:picLocks noChangeAspect="1"/>
              </p:cNvPicPr>
              <p:nvPr/>
            </p:nvPicPr>
            <p:blipFill>
              <a:blip r:embed="rId3"/>
              <a:stretch>
                <a:fillRect/>
              </a:stretch>
            </p:blipFill>
            <p:spPr>
              <a:xfrm>
                <a:off x="6369952" y="1531196"/>
                <a:ext cx="2615704" cy="1338821"/>
              </a:xfrm>
              <a:prstGeom prst="rect">
                <a:avLst/>
              </a:prstGeom>
            </p:spPr>
          </p:pic>
          <p:sp>
            <p:nvSpPr>
              <p:cNvPr id="9" name="Rectangle 8"/>
              <p:cNvSpPr/>
              <p:nvPr/>
            </p:nvSpPr>
            <p:spPr>
              <a:xfrm>
                <a:off x="6703780" y="1118657"/>
                <a:ext cx="1948769" cy="506172"/>
              </a:xfrm>
              <a:prstGeom prst="rect">
                <a:avLst/>
              </a:prstGeom>
            </p:spPr>
            <p:txBody>
              <a:bodyPr wrap="none">
                <a:spAutoFit/>
              </a:bodyPr>
              <a:lstStyle/>
              <a:p>
                <a:r>
                  <a:rPr lang="en-US" sz="1600" dirty="0" smtClean="0">
                    <a:solidFill>
                      <a:schemeClr val="tx1">
                        <a:lumMod val="75000"/>
                        <a:lumOff val="25000"/>
                      </a:schemeClr>
                    </a:solidFill>
                  </a:rPr>
                  <a:t>Pattern difference</a:t>
                </a:r>
                <a:endParaRPr lang="en-US" sz="1600" dirty="0"/>
              </a:p>
            </p:txBody>
          </p:sp>
        </p:grpSp>
        <p:sp>
          <p:nvSpPr>
            <p:cNvPr id="12" name="Rounded Rectangle 11"/>
            <p:cNvSpPr/>
            <p:nvPr/>
          </p:nvSpPr>
          <p:spPr>
            <a:xfrm>
              <a:off x="4298750" y="6162106"/>
              <a:ext cx="620194" cy="233906"/>
            </a:xfrm>
            <a:prstGeom prst="round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5356470" y="6162106"/>
              <a:ext cx="559132" cy="236455"/>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4"/>
          <a:stretch>
            <a:fillRect/>
          </a:stretch>
        </p:blipFill>
        <p:spPr>
          <a:xfrm>
            <a:off x="2009842" y="1370284"/>
            <a:ext cx="6183070" cy="3538738"/>
          </a:xfrm>
          <a:prstGeom prst="rect">
            <a:avLst/>
          </a:prstGeom>
        </p:spPr>
      </p:pic>
      <p:sp>
        <p:nvSpPr>
          <p:cNvPr id="269" name="TextBox 268"/>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CMIP model non-linearity: pattern vs. time evolution</a:t>
            </a:r>
            <a:endParaRPr lang="en-US" sz="2800" dirty="0"/>
          </a:p>
        </p:txBody>
      </p:sp>
    </p:spTree>
    <p:extLst>
      <p:ext uri="{BB962C8B-B14F-4D97-AF65-F5344CB8AC3E}">
        <p14:creationId xmlns:p14="http://schemas.microsoft.com/office/powerpoint/2010/main" val="382175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347305" y="824724"/>
            <a:ext cx="4364555" cy="2713425"/>
            <a:chOff x="5946154" y="940044"/>
            <a:chExt cx="2965595" cy="2206464"/>
          </a:xfrm>
        </p:grpSpPr>
        <p:pic>
          <p:nvPicPr>
            <p:cNvPr id="16" name="Picture 15"/>
            <p:cNvPicPr>
              <a:picLocks noChangeAspect="1"/>
            </p:cNvPicPr>
            <p:nvPr/>
          </p:nvPicPr>
          <p:blipFill rotWithShape="1">
            <a:blip r:embed="rId2"/>
            <a:srcRect t="4636"/>
            <a:stretch/>
          </p:blipFill>
          <p:spPr>
            <a:xfrm>
              <a:off x="5958367" y="1306576"/>
              <a:ext cx="2768683" cy="1749875"/>
            </a:xfrm>
            <a:prstGeom prst="rect">
              <a:avLst/>
            </a:prstGeom>
          </p:spPr>
        </p:pic>
        <p:sp>
          <p:nvSpPr>
            <p:cNvPr id="26" name="Rectangle 25"/>
            <p:cNvSpPr/>
            <p:nvPr/>
          </p:nvSpPr>
          <p:spPr>
            <a:xfrm>
              <a:off x="6588223" y="940044"/>
              <a:ext cx="1620969" cy="369332"/>
            </a:xfrm>
            <a:prstGeom prst="rect">
              <a:avLst/>
            </a:prstGeom>
          </p:spPr>
          <p:txBody>
            <a:bodyPr wrap="none">
              <a:spAutoFit/>
            </a:bodyPr>
            <a:lstStyle/>
            <a:p>
              <a:r>
                <a:rPr lang="en-US" b="1" i="1" dirty="0" smtClean="0">
                  <a:solidFill>
                    <a:schemeClr val="tx1">
                      <a:lumMod val="75000"/>
                      <a:lumOff val="25000"/>
                    </a:schemeClr>
                  </a:solidFill>
                </a:rPr>
                <a:t>Wind response</a:t>
              </a:r>
              <a:endParaRPr lang="en-US" dirty="0"/>
            </a:p>
          </p:txBody>
        </p:sp>
        <p:sp>
          <p:nvSpPr>
            <p:cNvPr id="27" name="Rounded Rectangle 26"/>
            <p:cNvSpPr/>
            <p:nvPr/>
          </p:nvSpPr>
          <p:spPr>
            <a:xfrm>
              <a:off x="5946154" y="940044"/>
              <a:ext cx="2965595" cy="2206464"/>
            </a:xfrm>
            <a:prstGeom prst="roundRect">
              <a:avLst>
                <a:gd name="adj" fmla="val 9320"/>
              </a:avLst>
            </a:prstGeom>
            <a:noFill/>
            <a:ln w="28575" cmpd="sng">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Wind-SST non-linearity</a:t>
            </a:r>
            <a:endParaRPr lang="en-US" sz="2800" dirty="0"/>
          </a:p>
        </p:txBody>
      </p:sp>
      <p:grpSp>
        <p:nvGrpSpPr>
          <p:cNvPr id="4" name="Group 3"/>
          <p:cNvGrpSpPr/>
          <p:nvPr/>
        </p:nvGrpSpPr>
        <p:grpSpPr>
          <a:xfrm>
            <a:off x="283491" y="3640211"/>
            <a:ext cx="8050945" cy="3144521"/>
            <a:chOff x="283491" y="3640211"/>
            <a:chExt cx="8050945" cy="3144521"/>
          </a:xfrm>
        </p:grpSpPr>
        <p:grpSp>
          <p:nvGrpSpPr>
            <p:cNvPr id="29" name="Group 28"/>
            <p:cNvGrpSpPr/>
            <p:nvPr/>
          </p:nvGrpSpPr>
          <p:grpSpPr>
            <a:xfrm>
              <a:off x="2365279" y="3640211"/>
              <a:ext cx="5969157" cy="3144521"/>
              <a:chOff x="2088942" y="3284757"/>
              <a:chExt cx="6250800" cy="3561031"/>
            </a:xfrm>
          </p:grpSpPr>
          <p:grpSp>
            <p:nvGrpSpPr>
              <p:cNvPr id="7" name="Group 6"/>
              <p:cNvGrpSpPr/>
              <p:nvPr/>
            </p:nvGrpSpPr>
            <p:grpSpPr>
              <a:xfrm>
                <a:off x="2088942" y="3284757"/>
                <a:ext cx="4438221" cy="3561031"/>
                <a:chOff x="2101154" y="3190150"/>
                <a:chExt cx="4438221" cy="3667850"/>
              </a:xfrm>
            </p:grpSpPr>
            <p:grpSp>
              <p:nvGrpSpPr>
                <p:cNvPr id="5" name="Group 4"/>
                <p:cNvGrpSpPr/>
                <p:nvPr/>
              </p:nvGrpSpPr>
              <p:grpSpPr>
                <a:xfrm>
                  <a:off x="2101154" y="3190150"/>
                  <a:ext cx="4438221" cy="3667850"/>
                  <a:chOff x="4299378" y="2898049"/>
                  <a:chExt cx="4438221" cy="3667850"/>
                </a:xfrm>
              </p:grpSpPr>
              <p:sp>
                <p:nvSpPr>
                  <p:cNvPr id="14" name="Rectangle 13"/>
                  <p:cNvSpPr/>
                  <p:nvPr/>
                </p:nvSpPr>
                <p:spPr>
                  <a:xfrm>
                    <a:off x="5170365" y="2898049"/>
                    <a:ext cx="2986226" cy="369332"/>
                  </a:xfrm>
                  <a:prstGeom prst="rect">
                    <a:avLst/>
                  </a:prstGeom>
                </p:spPr>
                <p:txBody>
                  <a:bodyPr wrap="none">
                    <a:spAutoFit/>
                  </a:bodyPr>
                  <a:lstStyle/>
                  <a:p>
                    <a:r>
                      <a:rPr lang="en-US" b="1" i="1" dirty="0" smtClean="0">
                        <a:solidFill>
                          <a:schemeClr val="tx1">
                            <a:lumMod val="75000"/>
                            <a:lumOff val="25000"/>
                          </a:schemeClr>
                        </a:solidFill>
                      </a:rPr>
                      <a:t>Thermocline depth evolution</a:t>
                    </a:r>
                    <a:endParaRPr lang="en-US" b="1" i="1" dirty="0"/>
                  </a:p>
                </p:txBody>
              </p:sp>
              <p:pic>
                <p:nvPicPr>
                  <p:cNvPr id="3" name="Picture 2"/>
                  <p:cNvPicPr>
                    <a:picLocks noChangeAspect="1"/>
                  </p:cNvPicPr>
                  <p:nvPr/>
                </p:nvPicPr>
                <p:blipFill>
                  <a:blip r:embed="rId3"/>
                  <a:stretch>
                    <a:fillRect/>
                  </a:stretch>
                </p:blipFill>
                <p:spPr>
                  <a:xfrm>
                    <a:off x="4299378" y="3223702"/>
                    <a:ext cx="4438221" cy="3342197"/>
                  </a:xfrm>
                  <a:prstGeom prst="rect">
                    <a:avLst/>
                  </a:prstGeom>
                </p:spPr>
              </p:pic>
            </p:grpSp>
            <p:pic>
              <p:nvPicPr>
                <p:cNvPr id="6" name="Picture 5"/>
                <p:cNvPicPr>
                  <a:picLocks noChangeAspect="1"/>
                </p:cNvPicPr>
                <p:nvPr/>
              </p:nvPicPr>
              <p:blipFill>
                <a:blip r:embed="rId4"/>
                <a:stretch>
                  <a:fillRect/>
                </a:stretch>
              </p:blipFill>
              <p:spPr>
                <a:xfrm>
                  <a:off x="5226886" y="3633149"/>
                  <a:ext cx="1145651" cy="596111"/>
                </a:xfrm>
                <a:prstGeom prst="rect">
                  <a:avLst/>
                </a:prstGeom>
              </p:spPr>
            </p:pic>
          </p:grpSp>
          <p:sp>
            <p:nvSpPr>
              <p:cNvPr id="10" name="TextBox 9"/>
              <p:cNvSpPr txBox="1"/>
              <p:nvPr/>
            </p:nvSpPr>
            <p:spPr>
              <a:xfrm>
                <a:off x="6372537" y="5763590"/>
                <a:ext cx="1967205" cy="646331"/>
              </a:xfrm>
              <a:prstGeom prst="rect">
                <a:avLst/>
              </a:prstGeom>
              <a:noFill/>
            </p:spPr>
            <p:txBody>
              <a:bodyPr wrap="none" rtlCol="0">
                <a:spAutoFit/>
              </a:bodyPr>
              <a:lstStyle/>
              <a:p>
                <a:r>
                  <a:rPr lang="en-US" dirty="0" smtClean="0"/>
                  <a:t>dashed: linear</a:t>
                </a:r>
              </a:p>
              <a:p>
                <a:r>
                  <a:rPr lang="en-US" dirty="0" smtClean="0"/>
                  <a:t>     solid: non-linear</a:t>
                </a:r>
                <a:endParaRPr lang="en-US" dirty="0"/>
              </a:p>
            </p:txBody>
          </p:sp>
        </p:grpSp>
        <p:sp>
          <p:nvSpPr>
            <p:cNvPr id="2" name="TextBox 1"/>
            <p:cNvSpPr txBox="1"/>
            <p:nvPr/>
          </p:nvSpPr>
          <p:spPr>
            <a:xfrm>
              <a:off x="283491" y="4020003"/>
              <a:ext cx="1927738" cy="646331"/>
            </a:xfrm>
            <a:prstGeom prst="rect">
              <a:avLst/>
            </a:prstGeom>
            <a:noFill/>
          </p:spPr>
          <p:txBody>
            <a:bodyPr wrap="square" rtlCol="0">
              <a:spAutoFit/>
            </a:bodyPr>
            <a:lstStyle/>
            <a:p>
              <a:r>
                <a:rPr lang="en-US" dirty="0" smtClean="0"/>
                <a:t>Model simulation with linear ocean</a:t>
              </a:r>
              <a:endParaRPr lang="en-US" dirty="0"/>
            </a:p>
          </p:txBody>
        </p:sp>
      </p:grpSp>
    </p:spTree>
    <p:extLst>
      <p:ext uri="{BB962C8B-B14F-4D97-AF65-F5344CB8AC3E}">
        <p14:creationId xmlns:p14="http://schemas.microsoft.com/office/powerpoint/2010/main" val="3729503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59878" y="1618192"/>
            <a:ext cx="2803071" cy="711990"/>
          </a:xfrm>
          <a:prstGeom prst="rect">
            <a:avLst/>
          </a:prstGeom>
        </p:spPr>
        <p:txBody>
          <a:bodyPr wrap="none">
            <a:spAutoFit/>
          </a:bodyPr>
          <a:lstStyle/>
          <a:p>
            <a:pPr algn="ctr">
              <a:lnSpc>
                <a:spcPct val="120000"/>
              </a:lnSpc>
            </a:pPr>
            <a:r>
              <a:rPr lang="en-US" b="1" i="1" dirty="0" smtClean="0">
                <a:solidFill>
                  <a:schemeClr val="tx1">
                    <a:lumMod val="75000"/>
                    <a:lumOff val="25000"/>
                  </a:schemeClr>
                </a:solidFill>
              </a:rPr>
              <a:t>100 perfect model forecast</a:t>
            </a:r>
          </a:p>
          <a:p>
            <a:pPr algn="ctr">
              <a:lnSpc>
                <a:spcPct val="120000"/>
              </a:lnSpc>
            </a:pPr>
            <a:r>
              <a:rPr lang="en-US" sz="1600" b="1" i="1" dirty="0" smtClean="0">
                <a:solidFill>
                  <a:schemeClr val="tx1">
                    <a:lumMod val="75000"/>
                    <a:lumOff val="25000"/>
                  </a:schemeClr>
                </a:solidFill>
              </a:rPr>
              <a:t>Anomaly correlation skill</a:t>
            </a:r>
            <a:endParaRPr lang="en-US" sz="1600" b="1" i="1" dirty="0"/>
          </a:p>
        </p:txBody>
      </p:sp>
      <p:grpSp>
        <p:nvGrpSpPr>
          <p:cNvPr id="4" name="Group 3"/>
          <p:cNvGrpSpPr/>
          <p:nvPr/>
        </p:nvGrpSpPr>
        <p:grpSpPr>
          <a:xfrm>
            <a:off x="1742760" y="2250619"/>
            <a:ext cx="4918707" cy="3756942"/>
            <a:chOff x="2201301" y="1811272"/>
            <a:chExt cx="4500410" cy="3371736"/>
          </a:xfrm>
        </p:grpSpPr>
        <p:pic>
          <p:nvPicPr>
            <p:cNvPr id="8" name="Picture 7"/>
            <p:cNvPicPr>
              <a:picLocks noChangeAspect="1"/>
            </p:cNvPicPr>
            <p:nvPr/>
          </p:nvPicPr>
          <p:blipFill rotWithShape="1">
            <a:blip r:embed="rId2"/>
            <a:srcRect t="5992"/>
            <a:stretch/>
          </p:blipFill>
          <p:spPr>
            <a:xfrm>
              <a:off x="2201301" y="1811272"/>
              <a:ext cx="4426957" cy="3320611"/>
            </a:xfrm>
            <a:prstGeom prst="rect">
              <a:avLst/>
            </a:prstGeom>
          </p:spPr>
        </p:pic>
        <p:sp>
          <p:nvSpPr>
            <p:cNvPr id="10" name="TextBox 9"/>
            <p:cNvSpPr txBox="1"/>
            <p:nvPr/>
          </p:nvSpPr>
          <p:spPr>
            <a:xfrm>
              <a:off x="2527957" y="4813676"/>
              <a:ext cx="548385" cy="369332"/>
            </a:xfrm>
            <a:prstGeom prst="rect">
              <a:avLst/>
            </a:prstGeom>
            <a:noFill/>
          </p:spPr>
          <p:txBody>
            <a:bodyPr wrap="none" rtlCol="0">
              <a:spAutoFit/>
            </a:bodyPr>
            <a:lstStyle/>
            <a:p>
              <a:r>
                <a:rPr lang="en-US" dirty="0" smtClean="0"/>
                <a:t>Jan.</a:t>
              </a:r>
              <a:endParaRPr lang="en-US" dirty="0"/>
            </a:p>
          </p:txBody>
        </p:sp>
        <p:sp>
          <p:nvSpPr>
            <p:cNvPr id="16" name="TextBox 15"/>
            <p:cNvSpPr txBox="1"/>
            <p:nvPr/>
          </p:nvSpPr>
          <p:spPr>
            <a:xfrm>
              <a:off x="6104297" y="4813676"/>
              <a:ext cx="597414" cy="369332"/>
            </a:xfrm>
            <a:prstGeom prst="rect">
              <a:avLst/>
            </a:prstGeom>
            <a:noFill/>
          </p:spPr>
          <p:txBody>
            <a:bodyPr wrap="none" rtlCol="0">
              <a:spAutoFit/>
            </a:bodyPr>
            <a:lstStyle/>
            <a:p>
              <a:r>
                <a:rPr lang="en-US" dirty="0" smtClean="0"/>
                <a:t>Dec.</a:t>
              </a:r>
              <a:endParaRPr lang="en-US" dirty="0"/>
            </a:p>
          </p:txBody>
        </p:sp>
      </p:grpSp>
      <p:sp>
        <p:nvSpPr>
          <p:cNvPr id="137" name="Title 1"/>
          <p:cNvSpPr>
            <a:spLocks noGrp="1"/>
          </p:cNvSpPr>
          <p:nvPr>
            <p:ph type="ctrTitle"/>
          </p:nvPr>
        </p:nvSpPr>
        <p:spPr>
          <a:xfrm>
            <a:off x="1327510" y="858165"/>
            <a:ext cx="6162065" cy="530699"/>
          </a:xfrm>
          <a:solidFill>
            <a:schemeClr val="accent6">
              <a:lumMod val="40000"/>
              <a:lumOff val="60000"/>
            </a:schemeClr>
          </a:solidFill>
        </p:spPr>
        <p:txBody>
          <a:bodyPr>
            <a:normAutofit/>
          </a:bodyPr>
          <a:lstStyle/>
          <a:p>
            <a:r>
              <a:rPr lang="en-US" sz="2400" dirty="0" smtClean="0">
                <a:solidFill>
                  <a:schemeClr val="tx1">
                    <a:lumMod val="75000"/>
                    <a:lumOff val="25000"/>
                  </a:schemeClr>
                </a:solidFill>
              </a:rPr>
              <a:t>    RECHOZ Model Forecasts</a:t>
            </a:r>
            <a:endParaRPr lang="en-US" sz="2400" dirty="0">
              <a:solidFill>
                <a:schemeClr val="tx1">
                  <a:lumMod val="75000"/>
                  <a:lumOff val="25000"/>
                </a:schemeClr>
              </a:solidFill>
            </a:endParaRPr>
          </a:p>
        </p:txBody>
      </p:sp>
      <p:sp>
        <p:nvSpPr>
          <p:cNvPr id="138" name="TextBox 137"/>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Wind-SST non-linearity</a:t>
            </a:r>
            <a:endParaRPr lang="en-US" sz="2800" dirty="0"/>
          </a:p>
        </p:txBody>
      </p:sp>
    </p:spTree>
    <p:extLst>
      <p:ext uri="{BB962C8B-B14F-4D97-AF65-F5344CB8AC3E}">
        <p14:creationId xmlns:p14="http://schemas.microsoft.com/office/powerpoint/2010/main" val="428545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23393" y="931503"/>
            <a:ext cx="8170065" cy="1384995"/>
            <a:chOff x="500713" y="1086779"/>
            <a:chExt cx="8170065" cy="1983914"/>
          </a:xfrm>
        </p:grpSpPr>
        <p:sp>
          <p:nvSpPr>
            <p:cNvPr id="4" name="Rounded Rectangle 3"/>
            <p:cNvSpPr/>
            <p:nvPr/>
          </p:nvSpPr>
          <p:spPr>
            <a:xfrm>
              <a:off x="500713" y="1086779"/>
              <a:ext cx="8170065" cy="19839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TextBox 2"/>
            <p:cNvSpPr txBox="1"/>
            <p:nvPr/>
          </p:nvSpPr>
          <p:spPr>
            <a:xfrm>
              <a:off x="1062476" y="1086779"/>
              <a:ext cx="3608680" cy="1631217"/>
            </a:xfrm>
            <a:prstGeom prst="rect">
              <a:avLst/>
            </a:prstGeom>
            <a:noFill/>
          </p:spPr>
          <p:txBody>
            <a:bodyPr wrap="none" rtlCol="0">
              <a:spAutoFit/>
            </a:bodyPr>
            <a:lstStyle/>
            <a:p>
              <a:pPr marL="285750" indent="-285750">
                <a:buFont typeface="Wingdings" charset="2"/>
                <a:buChar char="Ø"/>
              </a:pPr>
              <a:r>
                <a:rPr lang="en-US" sz="2000" b="1" i="1" dirty="0" smtClean="0"/>
                <a:t>Pattern non-linearity: </a:t>
              </a:r>
            </a:p>
            <a:p>
              <a:pPr marL="742950" lvl="1" indent="-285750">
                <a:buFont typeface="Wingdings" charset="2"/>
                <a:buChar char="²"/>
              </a:pPr>
              <a:r>
                <a:rPr lang="en-US" sz="1600" dirty="0" smtClean="0"/>
                <a:t>strong El </a:t>
              </a:r>
              <a:r>
                <a:rPr lang="en-US" sz="1600" dirty="0" err="1" smtClean="0"/>
                <a:t>Ninos</a:t>
              </a:r>
              <a:r>
                <a:rPr lang="en-US" sz="1600" dirty="0" smtClean="0"/>
                <a:t> are to the east </a:t>
              </a:r>
            </a:p>
            <a:p>
              <a:pPr marL="742950" lvl="1" indent="-285750">
                <a:buFont typeface="Wingdings" charset="2"/>
                <a:buChar char="²"/>
              </a:pPr>
              <a:r>
                <a:rPr lang="en-US" sz="1600" dirty="0" smtClean="0"/>
                <a:t>strong La </a:t>
              </a:r>
              <a:r>
                <a:rPr lang="en-US" sz="1600" dirty="0" err="1" smtClean="0"/>
                <a:t>Ninas</a:t>
              </a:r>
              <a:r>
                <a:rPr lang="en-US" sz="1600" dirty="0" smtClean="0"/>
                <a:t> are further west</a:t>
              </a:r>
            </a:p>
            <a:p>
              <a:pPr marL="742950" lvl="1" indent="-285750">
                <a:buFont typeface="Wingdings" charset="2"/>
                <a:buChar char="²"/>
              </a:pPr>
              <a:r>
                <a:rPr lang="en-US" sz="1600" dirty="0"/>
                <a:t>Vice versa </a:t>
              </a:r>
              <a:r>
                <a:rPr lang="en-US" sz="1600" dirty="0" smtClean="0"/>
                <a:t>for weak events</a:t>
              </a:r>
            </a:p>
          </p:txBody>
        </p:sp>
      </p:grpSp>
      <p:grpSp>
        <p:nvGrpSpPr>
          <p:cNvPr id="17" name="Group 16"/>
          <p:cNvGrpSpPr/>
          <p:nvPr/>
        </p:nvGrpSpPr>
        <p:grpSpPr>
          <a:xfrm>
            <a:off x="523393" y="2576346"/>
            <a:ext cx="8170065" cy="1169551"/>
            <a:chOff x="500713" y="2878154"/>
            <a:chExt cx="8170065" cy="1169551"/>
          </a:xfrm>
        </p:grpSpPr>
        <p:sp>
          <p:nvSpPr>
            <p:cNvPr id="14" name="Rounded Rectangle 13"/>
            <p:cNvSpPr/>
            <p:nvPr/>
          </p:nvSpPr>
          <p:spPr>
            <a:xfrm>
              <a:off x="500713" y="2902577"/>
              <a:ext cx="8170065" cy="11392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TextBox 10"/>
            <p:cNvSpPr txBox="1"/>
            <p:nvPr/>
          </p:nvSpPr>
          <p:spPr>
            <a:xfrm>
              <a:off x="1031688" y="2878154"/>
              <a:ext cx="4326826" cy="1169551"/>
            </a:xfrm>
            <a:prstGeom prst="rect">
              <a:avLst/>
            </a:prstGeom>
            <a:noFill/>
          </p:spPr>
          <p:txBody>
            <a:bodyPr wrap="none" rtlCol="0">
              <a:spAutoFit/>
            </a:bodyPr>
            <a:lstStyle/>
            <a:p>
              <a:pPr marL="285750" indent="-285750">
                <a:buFont typeface="Wingdings" charset="2"/>
                <a:buChar char="Ø"/>
              </a:pPr>
              <a:r>
                <a:rPr lang="en-US" sz="2000" b="1" i="1" dirty="0" smtClean="0"/>
                <a:t>Time evolution non-linearity: </a:t>
              </a:r>
            </a:p>
            <a:p>
              <a:pPr marL="742950" lvl="1" indent="-285750">
                <a:buFont typeface="Wingdings" charset="2"/>
                <a:buChar char="²"/>
              </a:pPr>
              <a:r>
                <a:rPr lang="en-US" sz="1600" dirty="0" smtClean="0"/>
                <a:t>strong El </a:t>
              </a:r>
              <a:r>
                <a:rPr lang="en-US" sz="1600" dirty="0" err="1" smtClean="0"/>
                <a:t>Ninos</a:t>
              </a:r>
              <a:r>
                <a:rPr lang="en-US" sz="1600" dirty="0" smtClean="0"/>
                <a:t> are followed by La </a:t>
              </a:r>
              <a:r>
                <a:rPr lang="en-US" sz="1600" dirty="0" err="1" smtClean="0"/>
                <a:t>Ninas</a:t>
              </a:r>
              <a:endParaRPr lang="en-US" sz="1600" dirty="0" smtClean="0"/>
            </a:p>
            <a:p>
              <a:pPr marL="742950" lvl="1" indent="-285750">
                <a:buFont typeface="Wingdings" charset="2"/>
                <a:buChar char="²"/>
              </a:pPr>
              <a:r>
                <a:rPr lang="en-US" sz="1600" dirty="0" smtClean="0"/>
                <a:t>strong La </a:t>
              </a:r>
              <a:r>
                <a:rPr lang="en-US" sz="1600" dirty="0" err="1" smtClean="0"/>
                <a:t>Ninas</a:t>
              </a:r>
              <a:r>
                <a:rPr lang="en-US" sz="1600" dirty="0" smtClean="0"/>
                <a:t> are preceded by El </a:t>
              </a:r>
              <a:r>
                <a:rPr lang="en-US" sz="1600" dirty="0" err="1" smtClean="0"/>
                <a:t>Ninos</a:t>
              </a:r>
              <a:endParaRPr lang="en-US" sz="1600" dirty="0" smtClean="0"/>
            </a:p>
            <a:p>
              <a:pPr marL="742950" lvl="1" indent="-285750">
                <a:buFont typeface="Wingdings" charset="2"/>
                <a:buChar char="²"/>
              </a:pPr>
              <a:r>
                <a:rPr lang="en-US" sz="1600" dirty="0" smtClean="0"/>
                <a:t>Vice versa </a:t>
              </a:r>
              <a:r>
                <a:rPr lang="en-US" sz="1600" dirty="0"/>
                <a:t>for weak </a:t>
              </a:r>
              <a:r>
                <a:rPr lang="en-US" sz="1600" dirty="0" smtClean="0"/>
                <a:t>events</a:t>
              </a:r>
            </a:p>
          </p:txBody>
        </p:sp>
      </p:grpSp>
      <p:grpSp>
        <p:nvGrpSpPr>
          <p:cNvPr id="6" name="Group 5"/>
          <p:cNvGrpSpPr/>
          <p:nvPr/>
        </p:nvGrpSpPr>
        <p:grpSpPr>
          <a:xfrm>
            <a:off x="523393" y="4027238"/>
            <a:ext cx="8170065" cy="1151011"/>
            <a:chOff x="500713" y="4182514"/>
            <a:chExt cx="8170065" cy="1151011"/>
          </a:xfrm>
        </p:grpSpPr>
        <p:sp>
          <p:nvSpPr>
            <p:cNvPr id="15" name="Rounded Rectangle 14"/>
            <p:cNvSpPr/>
            <p:nvPr/>
          </p:nvSpPr>
          <p:spPr>
            <a:xfrm>
              <a:off x="500713" y="4194251"/>
              <a:ext cx="8170065" cy="11392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TextBox 11"/>
            <p:cNvSpPr txBox="1"/>
            <p:nvPr/>
          </p:nvSpPr>
          <p:spPr>
            <a:xfrm>
              <a:off x="1007264" y="4182514"/>
              <a:ext cx="6801862" cy="1138773"/>
            </a:xfrm>
            <a:prstGeom prst="rect">
              <a:avLst/>
            </a:prstGeom>
            <a:noFill/>
          </p:spPr>
          <p:txBody>
            <a:bodyPr wrap="none" rtlCol="0">
              <a:spAutoFit/>
            </a:bodyPr>
            <a:lstStyle/>
            <a:p>
              <a:pPr marL="285750" indent="-285750">
                <a:buFont typeface="Wingdings" charset="2"/>
                <a:buChar char="Ø"/>
              </a:pPr>
              <a:r>
                <a:rPr lang="en-US" sz="2000" b="1" i="1" dirty="0" smtClean="0"/>
                <a:t>Wind Feedback non-linearity: </a:t>
              </a:r>
            </a:p>
            <a:p>
              <a:pPr marL="742950" lvl="1" indent="-285750">
                <a:buFont typeface="Wingdings" charset="2"/>
                <a:buChar char="²"/>
              </a:pPr>
              <a:r>
                <a:rPr lang="en-US" sz="1600" dirty="0" smtClean="0"/>
                <a:t>strong El </a:t>
              </a:r>
              <a:r>
                <a:rPr lang="en-US" sz="1600" dirty="0" err="1" smtClean="0"/>
                <a:t>Ninos</a:t>
              </a:r>
              <a:r>
                <a:rPr lang="en-US" sz="1600" dirty="0" smtClean="0"/>
                <a:t> are forced by stronger zonal winds</a:t>
              </a:r>
            </a:p>
            <a:p>
              <a:pPr marL="742950" lvl="1" indent="-285750">
                <a:buFont typeface="Wingdings" charset="2"/>
                <a:buChar char="²"/>
              </a:pPr>
              <a:r>
                <a:rPr lang="en-US" sz="1600" dirty="0" smtClean="0"/>
                <a:t>Strong La </a:t>
              </a:r>
              <a:r>
                <a:rPr lang="en-US" sz="1600" dirty="0" err="1" smtClean="0"/>
                <a:t>Ninas</a:t>
              </a:r>
              <a:r>
                <a:rPr lang="en-US" sz="1600" dirty="0" smtClean="0"/>
                <a:t> are forced by stronger thermocline depth anomalies</a:t>
              </a:r>
            </a:p>
            <a:p>
              <a:pPr marL="742950" lvl="1" indent="-285750">
                <a:buFont typeface="Wingdings" charset="2"/>
                <a:buChar char="²"/>
              </a:pPr>
              <a:r>
                <a:rPr lang="en-US" sz="1600" dirty="0" smtClean="0"/>
                <a:t>The stronger thermocline depth is caused by the non-linear zonal wind</a:t>
              </a:r>
            </a:p>
          </p:txBody>
        </p:sp>
      </p:grpSp>
      <p:grpSp>
        <p:nvGrpSpPr>
          <p:cNvPr id="5" name="Group 4"/>
          <p:cNvGrpSpPr/>
          <p:nvPr/>
        </p:nvGrpSpPr>
        <p:grpSpPr>
          <a:xfrm>
            <a:off x="523393" y="5471078"/>
            <a:ext cx="8170065" cy="759996"/>
            <a:chOff x="500713" y="5467611"/>
            <a:chExt cx="8170065" cy="759996"/>
          </a:xfrm>
        </p:grpSpPr>
        <p:sp>
          <p:nvSpPr>
            <p:cNvPr id="16" name="Rounded Rectangle 15"/>
            <p:cNvSpPr/>
            <p:nvPr/>
          </p:nvSpPr>
          <p:spPr>
            <a:xfrm>
              <a:off x="500713" y="5467611"/>
              <a:ext cx="8170065" cy="7599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TextBox 12"/>
            <p:cNvSpPr txBox="1"/>
            <p:nvPr/>
          </p:nvSpPr>
          <p:spPr>
            <a:xfrm>
              <a:off x="982840" y="5476394"/>
              <a:ext cx="5801588" cy="646331"/>
            </a:xfrm>
            <a:prstGeom prst="rect">
              <a:avLst/>
            </a:prstGeom>
            <a:noFill/>
          </p:spPr>
          <p:txBody>
            <a:bodyPr wrap="none" rtlCol="0">
              <a:spAutoFit/>
            </a:bodyPr>
            <a:lstStyle/>
            <a:p>
              <a:pPr marL="285750" indent="-285750">
                <a:buFont typeface="Wingdings" charset="2"/>
                <a:buChar char="Ø"/>
              </a:pPr>
              <a:r>
                <a:rPr lang="en-US" sz="2000" b="1" i="1" dirty="0" smtClean="0"/>
                <a:t>Predictability non-linearity: </a:t>
              </a:r>
            </a:p>
            <a:p>
              <a:pPr marL="742950" lvl="1" indent="-285750">
                <a:buFont typeface="Wingdings" charset="2"/>
                <a:buChar char="²"/>
              </a:pPr>
              <a:r>
                <a:rPr lang="en-US" sz="1600" dirty="0" smtClean="0"/>
                <a:t>strong La </a:t>
              </a:r>
              <a:r>
                <a:rPr lang="en-US" sz="1600" dirty="0" err="1" smtClean="0"/>
                <a:t>Ninas</a:t>
              </a:r>
              <a:r>
                <a:rPr lang="en-US" sz="1600" dirty="0" smtClean="0"/>
                <a:t> are better predictable than strong El </a:t>
              </a:r>
              <a:r>
                <a:rPr lang="en-US" sz="1600" dirty="0" err="1" smtClean="0"/>
                <a:t>Ninos</a:t>
              </a:r>
              <a:endParaRPr lang="en-US" sz="1600" dirty="0" smtClean="0"/>
            </a:p>
          </p:txBody>
        </p:sp>
      </p:grpSp>
      <p:sp>
        <p:nvSpPr>
          <p:cNvPr id="20" name="TextBox 19"/>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Summary:   non-linearity</a:t>
            </a:r>
            <a:endParaRPr lang="en-US" sz="2800" dirty="0"/>
          </a:p>
        </p:txBody>
      </p:sp>
    </p:spTree>
    <p:extLst>
      <p:ext uri="{BB962C8B-B14F-4D97-AF65-F5344CB8AC3E}">
        <p14:creationId xmlns:p14="http://schemas.microsoft.com/office/powerpoint/2010/main" val="3473414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Overview</a:t>
            </a:r>
            <a:endParaRPr lang="en-US" sz="2800" dirty="0"/>
          </a:p>
        </p:txBody>
      </p:sp>
      <p:sp>
        <p:nvSpPr>
          <p:cNvPr id="33" name="TextBox 32"/>
          <p:cNvSpPr txBox="1"/>
          <p:nvPr/>
        </p:nvSpPr>
        <p:spPr>
          <a:xfrm>
            <a:off x="2011406" y="118530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The Slab Ocean El Nino</a:t>
            </a:r>
            <a:endParaRPr lang="en-US" sz="2400" dirty="0"/>
          </a:p>
        </p:txBody>
      </p:sp>
      <p:sp>
        <p:nvSpPr>
          <p:cNvPr id="5" name="TextBox 4"/>
          <p:cNvSpPr txBox="1"/>
          <p:nvPr/>
        </p:nvSpPr>
        <p:spPr>
          <a:xfrm>
            <a:off x="2011406" y="4703036"/>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How good are the CMIP models?</a:t>
            </a:r>
            <a:endParaRPr lang="en-US" sz="2400" dirty="0"/>
          </a:p>
        </p:txBody>
      </p:sp>
      <p:sp>
        <p:nvSpPr>
          <p:cNvPr id="8" name="TextBox 7"/>
          <p:cNvSpPr txBox="1"/>
          <p:nvPr/>
        </p:nvSpPr>
        <p:spPr>
          <a:xfrm>
            <a:off x="2011406" y="2625422"/>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Non-linearity</a:t>
            </a:r>
            <a:endParaRPr lang="en-US" sz="2400" dirty="0"/>
          </a:p>
        </p:txBody>
      </p:sp>
      <p:sp>
        <p:nvSpPr>
          <p:cNvPr id="9" name="TextBox 8"/>
          <p:cNvSpPr txBox="1"/>
          <p:nvPr/>
        </p:nvSpPr>
        <p:spPr>
          <a:xfrm>
            <a:off x="2011406" y="332169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Seasonality (spring barrier)</a:t>
            </a:r>
            <a:endParaRPr lang="en-US" sz="2400" dirty="0"/>
          </a:p>
        </p:txBody>
      </p:sp>
      <p:sp>
        <p:nvSpPr>
          <p:cNvPr id="10" name="TextBox 9"/>
          <p:cNvSpPr txBox="1"/>
          <p:nvPr/>
        </p:nvSpPr>
        <p:spPr>
          <a:xfrm>
            <a:off x="2011406" y="402854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CP vs. EP</a:t>
            </a:r>
            <a:endParaRPr lang="en-US" sz="2400" dirty="0"/>
          </a:p>
        </p:txBody>
      </p:sp>
      <p:sp>
        <p:nvSpPr>
          <p:cNvPr id="11" name="TextBox 10"/>
          <p:cNvSpPr txBox="1"/>
          <p:nvPr/>
        </p:nvSpPr>
        <p:spPr>
          <a:xfrm>
            <a:off x="2011406" y="1900301"/>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Teleconnections delayed feedback</a:t>
            </a:r>
            <a:endParaRPr lang="en-US" sz="2400" dirty="0"/>
          </a:p>
        </p:txBody>
      </p:sp>
      <p:sp>
        <p:nvSpPr>
          <p:cNvPr id="12" name="TextBox 11"/>
          <p:cNvSpPr txBox="1"/>
          <p:nvPr/>
        </p:nvSpPr>
        <p:spPr>
          <a:xfrm>
            <a:off x="2011406" y="543378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Climate Change</a:t>
            </a:r>
            <a:endParaRPr lang="en-US" sz="2400" dirty="0"/>
          </a:p>
        </p:txBody>
      </p:sp>
      <p:sp>
        <p:nvSpPr>
          <p:cNvPr id="2" name="Rectangle 1"/>
          <p:cNvSpPr/>
          <p:nvPr/>
        </p:nvSpPr>
        <p:spPr>
          <a:xfrm>
            <a:off x="1678266" y="3923716"/>
            <a:ext cx="5647140" cy="2483507"/>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011406" y="3321698"/>
            <a:ext cx="4852530" cy="461665"/>
          </a:xfrm>
          <a:prstGeom prst="rect">
            <a:avLst/>
          </a:prstGeom>
          <a:noFill/>
          <a:ln w="38100" cmpd="sng">
            <a:solidFill>
              <a:srgbClr val="FF6600"/>
            </a:solidFill>
          </a:ln>
        </p:spPr>
        <p:txBody>
          <a:bodyPr wrap="square" rtlCol="0">
            <a:spAutoFit/>
          </a:bodyPr>
          <a:lstStyle/>
          <a:p>
            <a:pPr algn="ctr"/>
            <a:endParaRPr lang="en-US" sz="2400" dirty="0"/>
          </a:p>
        </p:txBody>
      </p:sp>
      <p:sp>
        <p:nvSpPr>
          <p:cNvPr id="14" name="Rectangle 13"/>
          <p:cNvSpPr/>
          <p:nvPr/>
        </p:nvSpPr>
        <p:spPr>
          <a:xfrm flipV="1">
            <a:off x="1785306" y="1009279"/>
            <a:ext cx="5647140" cy="2177323"/>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834835"/>
      </p:ext>
    </p:extLst>
  </p:cSld>
  <p:clrMapOvr>
    <a:masterClrMapping/>
  </p:clrMapOvr>
  <mc:AlternateContent xmlns:mc="http://schemas.openxmlformats.org/markup-compatibility/2006" xmlns:p14="http://schemas.microsoft.com/office/powerpoint/2010/main">
    <mc:Choice Requires="p14">
      <p:transition spd="slow" p14:dur="2000" advTm="54650"/>
    </mc:Choice>
    <mc:Fallback xmlns="">
      <p:transition xmlns:p14="http://schemas.microsoft.com/office/powerpoint/2010/main" spd="slow" advTm="5465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disst.nino3.stdv.vs.calendar.month.eps"/>
          <p:cNvPicPr>
            <a:picLocks noChangeAspect="1"/>
          </p:cNvPicPr>
          <p:nvPr/>
        </p:nvPicPr>
        <p:blipFill rotWithShape="1">
          <a:blip r:embed="rId2">
            <a:extLst>
              <a:ext uri="{28A0092B-C50C-407E-A947-70E740481C1C}">
                <a14:useLocalDpi xmlns:a14="http://schemas.microsoft.com/office/drawing/2010/main" val="0"/>
              </a:ext>
            </a:extLst>
          </a:blip>
          <a:srcRect t="3878"/>
          <a:stretch/>
        </p:blipFill>
        <p:spPr>
          <a:xfrm>
            <a:off x="1368451" y="1241396"/>
            <a:ext cx="5994400" cy="4919630"/>
          </a:xfrm>
          <a:prstGeom prst="rect">
            <a:avLst/>
          </a:prstGeom>
        </p:spPr>
      </p:pic>
      <p:sp>
        <p:nvSpPr>
          <p:cNvPr id="4" name="TextBox 3"/>
          <p:cNvSpPr txBox="1"/>
          <p:nvPr/>
        </p:nvSpPr>
        <p:spPr>
          <a:xfrm>
            <a:off x="3076056" y="1008938"/>
            <a:ext cx="2736647"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Observed STDV  NINO3 SST</a:t>
            </a:r>
            <a:endParaRPr lang="en-US" dirty="0"/>
          </a:p>
        </p:txBody>
      </p:sp>
      <p:sp>
        <p:nvSpPr>
          <p:cNvPr id="2" name="TextBox 1"/>
          <p:cNvSpPr txBox="1"/>
          <p:nvPr/>
        </p:nvSpPr>
        <p:spPr>
          <a:xfrm>
            <a:off x="3574476" y="5993783"/>
            <a:ext cx="1697926" cy="369332"/>
          </a:xfrm>
          <a:prstGeom prst="rect">
            <a:avLst/>
          </a:prstGeom>
          <a:solidFill>
            <a:srgbClr val="FFFFFF"/>
          </a:solidFill>
        </p:spPr>
        <p:txBody>
          <a:bodyPr wrap="none" rtlCol="0">
            <a:spAutoFit/>
          </a:bodyPr>
          <a:lstStyle/>
          <a:p>
            <a:r>
              <a:rPr lang="en-US" dirty="0" smtClean="0"/>
              <a:t>Calendar month</a:t>
            </a:r>
            <a:endParaRPr lang="en-US" dirty="0"/>
          </a:p>
        </p:txBody>
      </p:sp>
      <p:sp>
        <p:nvSpPr>
          <p:cNvPr id="5" name="TextBox 4"/>
          <p:cNvSpPr txBox="1"/>
          <p:nvPr/>
        </p:nvSpPr>
        <p:spPr>
          <a:xfrm rot="16200000">
            <a:off x="118354" y="3285265"/>
            <a:ext cx="2278050" cy="369332"/>
          </a:xfrm>
          <a:prstGeom prst="rect">
            <a:avLst/>
          </a:prstGeom>
          <a:solidFill>
            <a:srgbClr val="FFFFFF"/>
          </a:solidFill>
        </p:spPr>
        <p:txBody>
          <a:bodyPr wrap="none" rtlCol="0">
            <a:spAutoFit/>
          </a:bodyPr>
          <a:lstStyle/>
          <a:p>
            <a:r>
              <a:rPr lang="en-US" dirty="0" smtClean="0"/>
              <a:t>Standard deviation [C]</a:t>
            </a:r>
            <a:endParaRPr lang="en-US" dirty="0"/>
          </a:p>
        </p:txBody>
      </p:sp>
      <p:sp>
        <p:nvSpPr>
          <p:cNvPr id="7" name="TextBox 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a:t>Seasonality (spring barrier)</a:t>
            </a:r>
          </a:p>
        </p:txBody>
      </p:sp>
    </p:spTree>
    <p:extLst>
      <p:ext uri="{BB962C8B-B14F-4D97-AF65-F5344CB8AC3E}">
        <p14:creationId xmlns:p14="http://schemas.microsoft.com/office/powerpoint/2010/main" val="20964264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Overview</a:t>
            </a:r>
            <a:endParaRPr lang="en-US" sz="2800" dirty="0"/>
          </a:p>
        </p:txBody>
      </p:sp>
      <p:sp>
        <p:nvSpPr>
          <p:cNvPr id="33" name="TextBox 32"/>
          <p:cNvSpPr txBox="1"/>
          <p:nvPr/>
        </p:nvSpPr>
        <p:spPr>
          <a:xfrm>
            <a:off x="2011406" y="118530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The Slab Ocean El Nino</a:t>
            </a:r>
            <a:endParaRPr lang="en-US" sz="2400" dirty="0"/>
          </a:p>
        </p:txBody>
      </p:sp>
      <p:sp>
        <p:nvSpPr>
          <p:cNvPr id="5" name="TextBox 4"/>
          <p:cNvSpPr txBox="1"/>
          <p:nvPr/>
        </p:nvSpPr>
        <p:spPr>
          <a:xfrm>
            <a:off x="2011406" y="4703036"/>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How good are the CMIP models?</a:t>
            </a:r>
            <a:endParaRPr lang="en-US" sz="2400" dirty="0"/>
          </a:p>
        </p:txBody>
      </p:sp>
      <p:sp>
        <p:nvSpPr>
          <p:cNvPr id="8" name="TextBox 7"/>
          <p:cNvSpPr txBox="1"/>
          <p:nvPr/>
        </p:nvSpPr>
        <p:spPr>
          <a:xfrm>
            <a:off x="2011406" y="2625422"/>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Non-linearity</a:t>
            </a:r>
            <a:endParaRPr lang="en-US" sz="2400" dirty="0"/>
          </a:p>
        </p:txBody>
      </p:sp>
      <p:sp>
        <p:nvSpPr>
          <p:cNvPr id="9" name="TextBox 8"/>
          <p:cNvSpPr txBox="1"/>
          <p:nvPr/>
        </p:nvSpPr>
        <p:spPr>
          <a:xfrm>
            <a:off x="2011406" y="332169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Seasonality (spring barrier)</a:t>
            </a:r>
            <a:endParaRPr lang="en-US" sz="2400" dirty="0"/>
          </a:p>
        </p:txBody>
      </p:sp>
      <p:sp>
        <p:nvSpPr>
          <p:cNvPr id="10" name="TextBox 9"/>
          <p:cNvSpPr txBox="1"/>
          <p:nvPr/>
        </p:nvSpPr>
        <p:spPr>
          <a:xfrm>
            <a:off x="2011406" y="402854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CP vs. EP</a:t>
            </a:r>
            <a:endParaRPr lang="en-US" sz="2400" dirty="0"/>
          </a:p>
        </p:txBody>
      </p:sp>
      <p:sp>
        <p:nvSpPr>
          <p:cNvPr id="11" name="TextBox 10"/>
          <p:cNvSpPr txBox="1"/>
          <p:nvPr/>
        </p:nvSpPr>
        <p:spPr>
          <a:xfrm>
            <a:off x="2011406" y="1900301"/>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Teleconnections delayed feedback</a:t>
            </a:r>
            <a:endParaRPr lang="en-US" sz="2400" dirty="0"/>
          </a:p>
        </p:txBody>
      </p:sp>
      <p:sp>
        <p:nvSpPr>
          <p:cNvPr id="12" name="TextBox 11"/>
          <p:cNvSpPr txBox="1"/>
          <p:nvPr/>
        </p:nvSpPr>
        <p:spPr>
          <a:xfrm>
            <a:off x="2011406" y="543378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Climate Change</a:t>
            </a:r>
            <a:endParaRPr lang="en-US" sz="2400" dirty="0"/>
          </a:p>
        </p:txBody>
      </p:sp>
      <p:sp>
        <p:nvSpPr>
          <p:cNvPr id="2" name="Rectangle 1"/>
          <p:cNvSpPr/>
          <p:nvPr/>
        </p:nvSpPr>
        <p:spPr>
          <a:xfrm>
            <a:off x="1678266" y="1771705"/>
            <a:ext cx="5647140" cy="4635519"/>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005046" y="1201620"/>
            <a:ext cx="4852530" cy="461665"/>
          </a:xfrm>
          <a:prstGeom prst="rect">
            <a:avLst/>
          </a:prstGeom>
          <a:noFill/>
          <a:ln w="38100" cmpd="sng">
            <a:solidFill>
              <a:srgbClr val="FF6600"/>
            </a:solidFill>
          </a:ln>
        </p:spPr>
        <p:txBody>
          <a:bodyPr wrap="square" rtlCol="0">
            <a:spAutoFit/>
          </a:bodyPr>
          <a:lstStyle/>
          <a:p>
            <a:pPr algn="ctr"/>
            <a:endParaRPr lang="en-US" sz="2400" dirty="0"/>
          </a:p>
        </p:txBody>
      </p:sp>
    </p:spTree>
    <p:extLst>
      <p:ext uri="{BB962C8B-B14F-4D97-AF65-F5344CB8AC3E}">
        <p14:creationId xmlns:p14="http://schemas.microsoft.com/office/powerpoint/2010/main" val="3557261518"/>
      </p:ext>
    </p:extLst>
  </p:cSld>
  <p:clrMapOvr>
    <a:masterClrMapping/>
  </p:clrMapOvr>
  <mc:AlternateContent xmlns:mc="http://schemas.openxmlformats.org/markup-compatibility/2006" xmlns:p14="http://schemas.microsoft.com/office/powerpoint/2010/main">
    <mc:Choice Requires="p14">
      <p:transition spd="slow" p14:dur="2000" advTm="54650"/>
    </mc:Choice>
    <mc:Fallback xmlns="">
      <p:transition xmlns:p14="http://schemas.microsoft.com/office/powerpoint/2010/main" spd="slow" advTm="5465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627529" y="1114502"/>
            <a:ext cx="6217387" cy="5164929"/>
            <a:chOff x="2627529" y="1114502"/>
            <a:chExt cx="6217387" cy="5164929"/>
          </a:xfrm>
        </p:grpSpPr>
        <p:pic>
          <p:nvPicPr>
            <p:cNvPr id="5" name="Picture 4" descr="hadisst.cross-correl.sst.vs.dsstdt.eps"/>
            <p:cNvPicPr>
              <a:picLocks noChangeAspect="1"/>
            </p:cNvPicPr>
            <p:nvPr/>
          </p:nvPicPr>
          <p:blipFill rotWithShape="1">
            <a:blip r:embed="rId2">
              <a:extLst>
                <a:ext uri="{28A0092B-C50C-407E-A947-70E740481C1C}">
                  <a14:useLocalDpi xmlns:a14="http://schemas.microsoft.com/office/drawing/2010/main" val="0"/>
                </a:ext>
              </a:extLst>
            </a:blip>
            <a:srcRect r="51012"/>
            <a:stretch/>
          </p:blipFill>
          <p:spPr>
            <a:xfrm>
              <a:off x="2627529" y="1114502"/>
              <a:ext cx="6217387" cy="5164929"/>
            </a:xfrm>
            <a:prstGeom prst="rect">
              <a:avLst/>
            </a:prstGeom>
          </p:spPr>
        </p:pic>
        <p:sp>
          <p:nvSpPr>
            <p:cNvPr id="2" name="Freeform 1"/>
            <p:cNvSpPr/>
            <p:nvPr/>
          </p:nvSpPr>
          <p:spPr>
            <a:xfrm>
              <a:off x="3210513" y="1726528"/>
              <a:ext cx="5022069" cy="2328796"/>
            </a:xfrm>
            <a:custGeom>
              <a:avLst/>
              <a:gdLst>
                <a:gd name="connsiteX0" fmla="*/ 0 w 5022069"/>
                <a:gd name="connsiteY0" fmla="*/ 2322190 h 2328796"/>
                <a:gd name="connsiteX1" fmla="*/ 541533 w 5022069"/>
                <a:gd name="connsiteY1" fmla="*/ 2309296 h 2328796"/>
                <a:gd name="connsiteX2" fmla="*/ 979916 w 5022069"/>
                <a:gd name="connsiteY2" fmla="*/ 2219038 h 2328796"/>
                <a:gd name="connsiteX3" fmla="*/ 1347385 w 5022069"/>
                <a:gd name="connsiteY3" fmla="*/ 1896688 h 2328796"/>
                <a:gd name="connsiteX4" fmla="*/ 1695513 w 5022069"/>
                <a:gd name="connsiteY4" fmla="*/ 1348693 h 2328796"/>
                <a:gd name="connsiteX5" fmla="*/ 2011406 w 5022069"/>
                <a:gd name="connsiteY5" fmla="*/ 716886 h 2328796"/>
                <a:gd name="connsiteX6" fmla="*/ 2282173 w 5022069"/>
                <a:gd name="connsiteY6" fmla="*/ 246255 h 2328796"/>
                <a:gd name="connsiteX7" fmla="*/ 2482024 w 5022069"/>
                <a:gd name="connsiteY7" fmla="*/ 27057 h 2328796"/>
                <a:gd name="connsiteX8" fmla="*/ 2520705 w 5022069"/>
                <a:gd name="connsiteY8" fmla="*/ 7716 h 2328796"/>
                <a:gd name="connsiteX9" fmla="*/ 2604513 w 5022069"/>
                <a:gd name="connsiteY9" fmla="*/ 65739 h 2328796"/>
                <a:gd name="connsiteX10" fmla="*/ 2759237 w 5022069"/>
                <a:gd name="connsiteY10" fmla="*/ 246255 h 2328796"/>
                <a:gd name="connsiteX11" fmla="*/ 3120258 w 5022069"/>
                <a:gd name="connsiteY11" fmla="*/ 884508 h 2328796"/>
                <a:gd name="connsiteX12" fmla="*/ 3352344 w 5022069"/>
                <a:gd name="connsiteY12" fmla="*/ 1374481 h 2328796"/>
                <a:gd name="connsiteX13" fmla="*/ 3752046 w 5022069"/>
                <a:gd name="connsiteY13" fmla="*/ 1974052 h 2328796"/>
                <a:gd name="connsiteX14" fmla="*/ 4042153 w 5022069"/>
                <a:gd name="connsiteY14" fmla="*/ 2193250 h 2328796"/>
                <a:gd name="connsiteX15" fmla="*/ 4583685 w 5022069"/>
                <a:gd name="connsiteY15" fmla="*/ 2309296 h 2328796"/>
                <a:gd name="connsiteX16" fmla="*/ 5022069 w 5022069"/>
                <a:gd name="connsiteY16" fmla="*/ 2328637 h 232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22069" h="2328796">
                  <a:moveTo>
                    <a:pt x="0" y="2322190"/>
                  </a:moveTo>
                  <a:cubicBezTo>
                    <a:pt x="189107" y="2324339"/>
                    <a:pt x="378214" y="2326488"/>
                    <a:pt x="541533" y="2309296"/>
                  </a:cubicBezTo>
                  <a:cubicBezTo>
                    <a:pt x="704852" y="2292104"/>
                    <a:pt x="845607" y="2287806"/>
                    <a:pt x="979916" y="2219038"/>
                  </a:cubicBezTo>
                  <a:cubicBezTo>
                    <a:pt x="1114225" y="2150270"/>
                    <a:pt x="1228119" y="2041745"/>
                    <a:pt x="1347385" y="1896688"/>
                  </a:cubicBezTo>
                  <a:cubicBezTo>
                    <a:pt x="1466651" y="1751630"/>
                    <a:pt x="1584843" y="1545327"/>
                    <a:pt x="1695513" y="1348693"/>
                  </a:cubicBezTo>
                  <a:cubicBezTo>
                    <a:pt x="1806183" y="1152059"/>
                    <a:pt x="1913629" y="900625"/>
                    <a:pt x="2011406" y="716886"/>
                  </a:cubicBezTo>
                  <a:cubicBezTo>
                    <a:pt x="2109183" y="533147"/>
                    <a:pt x="2203737" y="361226"/>
                    <a:pt x="2282173" y="246255"/>
                  </a:cubicBezTo>
                  <a:cubicBezTo>
                    <a:pt x="2360609" y="131283"/>
                    <a:pt x="2442269" y="66813"/>
                    <a:pt x="2482024" y="27057"/>
                  </a:cubicBezTo>
                  <a:cubicBezTo>
                    <a:pt x="2521779" y="-12700"/>
                    <a:pt x="2500290" y="1269"/>
                    <a:pt x="2520705" y="7716"/>
                  </a:cubicBezTo>
                  <a:cubicBezTo>
                    <a:pt x="2541120" y="14163"/>
                    <a:pt x="2564758" y="25982"/>
                    <a:pt x="2604513" y="65739"/>
                  </a:cubicBezTo>
                  <a:cubicBezTo>
                    <a:pt x="2644268" y="105495"/>
                    <a:pt x="2673280" y="109793"/>
                    <a:pt x="2759237" y="246255"/>
                  </a:cubicBezTo>
                  <a:cubicBezTo>
                    <a:pt x="2845195" y="382716"/>
                    <a:pt x="3021407" y="696470"/>
                    <a:pt x="3120258" y="884508"/>
                  </a:cubicBezTo>
                  <a:cubicBezTo>
                    <a:pt x="3219109" y="1072546"/>
                    <a:pt x="3247046" y="1192890"/>
                    <a:pt x="3352344" y="1374481"/>
                  </a:cubicBezTo>
                  <a:cubicBezTo>
                    <a:pt x="3457642" y="1556072"/>
                    <a:pt x="3637078" y="1837591"/>
                    <a:pt x="3752046" y="1974052"/>
                  </a:cubicBezTo>
                  <a:cubicBezTo>
                    <a:pt x="3867014" y="2110513"/>
                    <a:pt x="3903547" y="2137376"/>
                    <a:pt x="4042153" y="2193250"/>
                  </a:cubicBezTo>
                  <a:cubicBezTo>
                    <a:pt x="4180759" y="2249124"/>
                    <a:pt x="4420366" y="2286731"/>
                    <a:pt x="4583685" y="2309296"/>
                  </a:cubicBezTo>
                  <a:cubicBezTo>
                    <a:pt x="4747004" y="2331861"/>
                    <a:pt x="5022069" y="2328637"/>
                    <a:pt x="5022069" y="2328637"/>
                  </a:cubicBezTo>
                </a:path>
              </a:pathLst>
            </a:custGeom>
            <a:ln>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6659559" y="4242128"/>
              <a:ext cx="702703" cy="0"/>
            </a:xfrm>
            <a:prstGeom prst="line">
              <a:avLst/>
            </a:prstGeom>
            <a:ln>
              <a:solidFill>
                <a:srgbClr val="7F7F7F"/>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26" name="Rectangle 25"/>
          <p:cNvSpPr/>
          <p:nvPr/>
        </p:nvSpPr>
        <p:spPr>
          <a:xfrm>
            <a:off x="3236984" y="3174835"/>
            <a:ext cx="151996" cy="12842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3274537" y="1726528"/>
            <a:ext cx="4943775" cy="3724200"/>
            <a:chOff x="3274537" y="1726528"/>
            <a:chExt cx="4943775" cy="3724200"/>
          </a:xfrm>
        </p:grpSpPr>
        <p:sp>
          <p:nvSpPr>
            <p:cNvPr id="10" name="Rectangle 9"/>
            <p:cNvSpPr/>
            <p:nvPr/>
          </p:nvSpPr>
          <p:spPr>
            <a:xfrm>
              <a:off x="3274537" y="1726528"/>
              <a:ext cx="4894685" cy="37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854443" y="3067817"/>
              <a:ext cx="363869" cy="5707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hadisst.nino3.stdv.vs.calendar.month.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5" y="884537"/>
            <a:ext cx="1872134" cy="1598453"/>
          </a:xfrm>
          <a:prstGeom prst="rect">
            <a:avLst/>
          </a:prstGeom>
        </p:spPr>
      </p:pic>
      <p:sp>
        <p:nvSpPr>
          <p:cNvPr id="6" name="Freeform 5"/>
          <p:cNvSpPr/>
          <p:nvPr/>
        </p:nvSpPr>
        <p:spPr>
          <a:xfrm flipH="1">
            <a:off x="3253228" y="1751807"/>
            <a:ext cx="4979449" cy="2321968"/>
          </a:xfrm>
          <a:custGeom>
            <a:avLst/>
            <a:gdLst>
              <a:gd name="connsiteX0" fmla="*/ 0 w 5001419"/>
              <a:gd name="connsiteY0" fmla="*/ 2321968 h 2321968"/>
              <a:gd name="connsiteX1" fmla="*/ 513698 w 5001419"/>
              <a:gd name="connsiteY1" fmla="*/ 2307700 h 2321968"/>
              <a:gd name="connsiteX2" fmla="*/ 863298 w 5001419"/>
              <a:gd name="connsiteY2" fmla="*/ 2257758 h 2321968"/>
              <a:gd name="connsiteX3" fmla="*/ 1220032 w 5001419"/>
              <a:gd name="connsiteY3" fmla="*/ 2022321 h 2321968"/>
              <a:gd name="connsiteX4" fmla="*/ 1676653 w 5001419"/>
              <a:gd name="connsiteY4" fmla="*/ 1358816 h 2321968"/>
              <a:gd name="connsiteX5" fmla="*/ 1983444 w 5001419"/>
              <a:gd name="connsiteY5" fmla="*/ 723849 h 2321968"/>
              <a:gd name="connsiteX6" fmla="*/ 2233159 w 5001419"/>
              <a:gd name="connsiteY6" fmla="*/ 281513 h 2321968"/>
              <a:gd name="connsiteX7" fmla="*/ 2504277 w 5001419"/>
              <a:gd name="connsiteY7" fmla="*/ 3269 h 2321968"/>
              <a:gd name="connsiteX8" fmla="*/ 2675510 w 5001419"/>
              <a:gd name="connsiteY8" fmla="*/ 160227 h 2321968"/>
              <a:gd name="connsiteX9" fmla="*/ 2960897 w 5001419"/>
              <a:gd name="connsiteY9" fmla="*/ 609698 h 2321968"/>
              <a:gd name="connsiteX10" fmla="*/ 3353305 w 5001419"/>
              <a:gd name="connsiteY10" fmla="*/ 1408758 h 2321968"/>
              <a:gd name="connsiteX11" fmla="*/ 3759983 w 5001419"/>
              <a:gd name="connsiteY11" fmla="*/ 1993783 h 2321968"/>
              <a:gd name="connsiteX12" fmla="*/ 3995428 w 5001419"/>
              <a:gd name="connsiteY12" fmla="*/ 2172145 h 2321968"/>
              <a:gd name="connsiteX13" fmla="*/ 4480587 w 5001419"/>
              <a:gd name="connsiteY13" fmla="*/ 2300565 h 2321968"/>
              <a:gd name="connsiteX14" fmla="*/ 5001419 w 5001419"/>
              <a:gd name="connsiteY14" fmla="*/ 2314834 h 23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01419" h="2321968">
                <a:moveTo>
                  <a:pt x="0" y="2321968"/>
                </a:moveTo>
                <a:cubicBezTo>
                  <a:pt x="184907" y="2320185"/>
                  <a:pt x="369815" y="2318402"/>
                  <a:pt x="513698" y="2307700"/>
                </a:cubicBezTo>
                <a:cubicBezTo>
                  <a:pt x="657581" y="2296998"/>
                  <a:pt x="745576" y="2305321"/>
                  <a:pt x="863298" y="2257758"/>
                </a:cubicBezTo>
                <a:cubicBezTo>
                  <a:pt x="981020" y="2210195"/>
                  <a:pt x="1084473" y="2172145"/>
                  <a:pt x="1220032" y="2022321"/>
                </a:cubicBezTo>
                <a:cubicBezTo>
                  <a:pt x="1355591" y="1872497"/>
                  <a:pt x="1549418" y="1575228"/>
                  <a:pt x="1676653" y="1358816"/>
                </a:cubicBezTo>
                <a:cubicBezTo>
                  <a:pt x="1803888" y="1142404"/>
                  <a:pt x="1890693" y="903399"/>
                  <a:pt x="1983444" y="723849"/>
                </a:cubicBezTo>
                <a:cubicBezTo>
                  <a:pt x="2076195" y="544299"/>
                  <a:pt x="2146354" y="401610"/>
                  <a:pt x="2233159" y="281513"/>
                </a:cubicBezTo>
                <a:cubicBezTo>
                  <a:pt x="2319964" y="161416"/>
                  <a:pt x="2430552" y="23483"/>
                  <a:pt x="2504277" y="3269"/>
                </a:cubicBezTo>
                <a:cubicBezTo>
                  <a:pt x="2578002" y="-16945"/>
                  <a:pt x="2599407" y="59155"/>
                  <a:pt x="2675510" y="160227"/>
                </a:cubicBezTo>
                <a:cubicBezTo>
                  <a:pt x="2751613" y="261298"/>
                  <a:pt x="2847931" y="401609"/>
                  <a:pt x="2960897" y="609698"/>
                </a:cubicBezTo>
                <a:cubicBezTo>
                  <a:pt x="3073863" y="817786"/>
                  <a:pt x="3220124" y="1178077"/>
                  <a:pt x="3353305" y="1408758"/>
                </a:cubicBezTo>
                <a:cubicBezTo>
                  <a:pt x="3486486" y="1639439"/>
                  <a:pt x="3652963" y="1866552"/>
                  <a:pt x="3759983" y="1993783"/>
                </a:cubicBezTo>
                <a:cubicBezTo>
                  <a:pt x="3867003" y="2121014"/>
                  <a:pt x="3875327" y="2121015"/>
                  <a:pt x="3995428" y="2172145"/>
                </a:cubicBezTo>
                <a:cubicBezTo>
                  <a:pt x="4115529" y="2223275"/>
                  <a:pt x="4312922" y="2276784"/>
                  <a:pt x="4480587" y="2300565"/>
                </a:cubicBezTo>
                <a:cubicBezTo>
                  <a:pt x="4648252" y="2324346"/>
                  <a:pt x="5001419" y="2314834"/>
                  <a:pt x="5001419" y="2314834"/>
                </a:cubicBezTo>
              </a:path>
            </a:pathLst>
          </a:custGeom>
          <a:ln>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flipH="1">
            <a:off x="3239021" y="2347236"/>
            <a:ext cx="5014966" cy="1954842"/>
          </a:xfrm>
          <a:custGeom>
            <a:avLst/>
            <a:gdLst>
              <a:gd name="connsiteX0" fmla="*/ 0 w 5037093"/>
              <a:gd name="connsiteY0" fmla="*/ 1954842 h 1954842"/>
              <a:gd name="connsiteX1" fmla="*/ 149828 w 5037093"/>
              <a:gd name="connsiteY1" fmla="*/ 1733674 h 1954842"/>
              <a:gd name="connsiteX2" fmla="*/ 278253 w 5037093"/>
              <a:gd name="connsiteY2" fmla="*/ 1662329 h 1954842"/>
              <a:gd name="connsiteX3" fmla="*/ 399543 w 5037093"/>
              <a:gd name="connsiteY3" fmla="*/ 1526775 h 1954842"/>
              <a:gd name="connsiteX4" fmla="*/ 542236 w 5037093"/>
              <a:gd name="connsiteY4" fmla="*/ 1419758 h 1954842"/>
              <a:gd name="connsiteX5" fmla="*/ 642122 w 5037093"/>
              <a:gd name="connsiteY5" fmla="*/ 1369816 h 1954842"/>
              <a:gd name="connsiteX6" fmla="*/ 742008 w 5037093"/>
              <a:gd name="connsiteY6" fmla="*/ 1462564 h 1954842"/>
              <a:gd name="connsiteX7" fmla="*/ 934645 w 5037093"/>
              <a:gd name="connsiteY7" fmla="*/ 1512506 h 1954842"/>
              <a:gd name="connsiteX8" fmla="*/ 934645 w 5037093"/>
              <a:gd name="connsiteY8" fmla="*/ 1512506 h 1954842"/>
              <a:gd name="connsiteX9" fmla="*/ 1162955 w 5037093"/>
              <a:gd name="connsiteY9" fmla="*/ 1526775 h 1954842"/>
              <a:gd name="connsiteX10" fmla="*/ 1262840 w 5037093"/>
              <a:gd name="connsiteY10" fmla="*/ 1576716 h 1954842"/>
              <a:gd name="connsiteX11" fmla="*/ 1419804 w 5037093"/>
              <a:gd name="connsiteY11" fmla="*/ 1533909 h 1954842"/>
              <a:gd name="connsiteX12" fmla="*/ 1526824 w 5037093"/>
              <a:gd name="connsiteY12" fmla="*/ 1441161 h 1954842"/>
              <a:gd name="connsiteX13" fmla="*/ 1640979 w 5037093"/>
              <a:gd name="connsiteY13" fmla="*/ 1455430 h 1954842"/>
              <a:gd name="connsiteX14" fmla="*/ 1776538 w 5037093"/>
              <a:gd name="connsiteY14" fmla="*/ 1362682 h 1954842"/>
              <a:gd name="connsiteX15" fmla="*/ 2019118 w 5037093"/>
              <a:gd name="connsiteY15" fmla="*/ 720581 h 1954842"/>
              <a:gd name="connsiteX16" fmla="*/ 2147542 w 5037093"/>
              <a:gd name="connsiteY16" fmla="*/ 692043 h 1954842"/>
              <a:gd name="connsiteX17" fmla="*/ 2297371 w 5037093"/>
              <a:gd name="connsiteY17" fmla="*/ 727715 h 1954842"/>
              <a:gd name="connsiteX18" fmla="*/ 2411526 w 5037093"/>
              <a:gd name="connsiteY18" fmla="*/ 599295 h 1954842"/>
              <a:gd name="connsiteX19" fmla="*/ 2539950 w 5037093"/>
              <a:gd name="connsiteY19" fmla="*/ 185496 h 1954842"/>
              <a:gd name="connsiteX20" fmla="*/ 2632701 w 5037093"/>
              <a:gd name="connsiteY20" fmla="*/ 7135 h 1954842"/>
              <a:gd name="connsiteX21" fmla="*/ 2875281 w 5037093"/>
              <a:gd name="connsiteY21" fmla="*/ 0 h 1954842"/>
              <a:gd name="connsiteX22" fmla="*/ 3053648 w 5037093"/>
              <a:gd name="connsiteY22" fmla="*/ 128420 h 1954842"/>
              <a:gd name="connsiteX23" fmla="*/ 3160669 w 5037093"/>
              <a:gd name="connsiteY23" fmla="*/ 249706 h 1954842"/>
              <a:gd name="connsiteX24" fmla="*/ 3388979 w 5037093"/>
              <a:gd name="connsiteY24" fmla="*/ 734849 h 1954842"/>
              <a:gd name="connsiteX25" fmla="*/ 3781387 w 5037093"/>
              <a:gd name="connsiteY25" fmla="*/ 1212858 h 1954842"/>
              <a:gd name="connsiteX26" fmla="*/ 3909811 w 5037093"/>
              <a:gd name="connsiteY26" fmla="*/ 1219993 h 1954842"/>
              <a:gd name="connsiteX27" fmla="*/ 4038236 w 5037093"/>
              <a:gd name="connsiteY27" fmla="*/ 1241396 h 1954842"/>
              <a:gd name="connsiteX28" fmla="*/ 4152391 w 5037093"/>
              <a:gd name="connsiteY28" fmla="*/ 1305606 h 1954842"/>
              <a:gd name="connsiteX29" fmla="*/ 4266546 w 5037093"/>
              <a:gd name="connsiteY29" fmla="*/ 1298472 h 1954842"/>
              <a:gd name="connsiteX30" fmla="*/ 4387836 w 5037093"/>
              <a:gd name="connsiteY30" fmla="*/ 1227127 h 1954842"/>
              <a:gd name="connsiteX31" fmla="*/ 4537664 w 5037093"/>
              <a:gd name="connsiteY31" fmla="*/ 1269934 h 1954842"/>
              <a:gd name="connsiteX32" fmla="*/ 4644685 w 5037093"/>
              <a:gd name="connsiteY32" fmla="*/ 1127245 h 1954842"/>
              <a:gd name="connsiteX33" fmla="*/ 4773109 w 5037093"/>
              <a:gd name="connsiteY33" fmla="*/ 1091573 h 1954842"/>
              <a:gd name="connsiteX34" fmla="*/ 4908668 w 5037093"/>
              <a:gd name="connsiteY34" fmla="*/ 1084438 h 1954842"/>
              <a:gd name="connsiteX35" fmla="*/ 5037093 w 5037093"/>
              <a:gd name="connsiteY35" fmla="*/ 1277068 h 195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37093" h="1954842">
                <a:moveTo>
                  <a:pt x="0" y="1954842"/>
                </a:moveTo>
                <a:lnTo>
                  <a:pt x="149828" y="1733674"/>
                </a:lnTo>
                <a:lnTo>
                  <a:pt x="278253" y="1662329"/>
                </a:lnTo>
                <a:lnTo>
                  <a:pt x="399543" y="1526775"/>
                </a:lnTo>
                <a:lnTo>
                  <a:pt x="542236" y="1419758"/>
                </a:lnTo>
                <a:lnTo>
                  <a:pt x="642122" y="1369816"/>
                </a:lnTo>
                <a:lnTo>
                  <a:pt x="742008" y="1462564"/>
                </a:lnTo>
                <a:lnTo>
                  <a:pt x="934645" y="1512506"/>
                </a:lnTo>
                <a:lnTo>
                  <a:pt x="934645" y="1512506"/>
                </a:lnTo>
                <a:lnTo>
                  <a:pt x="1162955" y="1526775"/>
                </a:lnTo>
                <a:lnTo>
                  <a:pt x="1262840" y="1576716"/>
                </a:lnTo>
                <a:lnTo>
                  <a:pt x="1419804" y="1533909"/>
                </a:lnTo>
                <a:lnTo>
                  <a:pt x="1526824" y="1441161"/>
                </a:lnTo>
                <a:lnTo>
                  <a:pt x="1640979" y="1455430"/>
                </a:lnTo>
                <a:lnTo>
                  <a:pt x="1776538" y="1362682"/>
                </a:lnTo>
                <a:lnTo>
                  <a:pt x="2019118" y="720581"/>
                </a:lnTo>
                <a:lnTo>
                  <a:pt x="2147542" y="692043"/>
                </a:lnTo>
                <a:lnTo>
                  <a:pt x="2297371" y="727715"/>
                </a:lnTo>
                <a:lnTo>
                  <a:pt x="2411526" y="599295"/>
                </a:lnTo>
                <a:lnTo>
                  <a:pt x="2539950" y="185496"/>
                </a:lnTo>
                <a:lnTo>
                  <a:pt x="2632701" y="7135"/>
                </a:lnTo>
                <a:lnTo>
                  <a:pt x="2875281" y="0"/>
                </a:lnTo>
                <a:lnTo>
                  <a:pt x="3053648" y="128420"/>
                </a:lnTo>
                <a:lnTo>
                  <a:pt x="3160669" y="249706"/>
                </a:lnTo>
                <a:lnTo>
                  <a:pt x="3388979" y="734849"/>
                </a:lnTo>
                <a:lnTo>
                  <a:pt x="3781387" y="1212858"/>
                </a:lnTo>
                <a:lnTo>
                  <a:pt x="3909811" y="1219993"/>
                </a:lnTo>
                <a:lnTo>
                  <a:pt x="4038236" y="1241396"/>
                </a:lnTo>
                <a:lnTo>
                  <a:pt x="4152391" y="1305606"/>
                </a:lnTo>
                <a:lnTo>
                  <a:pt x="4266546" y="1298472"/>
                </a:lnTo>
                <a:lnTo>
                  <a:pt x="4387836" y="1227127"/>
                </a:lnTo>
                <a:lnTo>
                  <a:pt x="4537664" y="1269934"/>
                </a:lnTo>
                <a:lnTo>
                  <a:pt x="4644685" y="1127245"/>
                </a:lnTo>
                <a:lnTo>
                  <a:pt x="4773109" y="1091573"/>
                </a:lnTo>
                <a:lnTo>
                  <a:pt x="4908668" y="1084438"/>
                </a:lnTo>
                <a:lnTo>
                  <a:pt x="5037093" y="1277068"/>
                </a:ln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flipH="1">
            <a:off x="3274538" y="2782438"/>
            <a:ext cx="4958139" cy="1676598"/>
          </a:xfrm>
          <a:custGeom>
            <a:avLst/>
            <a:gdLst>
              <a:gd name="connsiteX0" fmla="*/ 0 w 4980015"/>
              <a:gd name="connsiteY0" fmla="*/ 884673 h 1676598"/>
              <a:gd name="connsiteX1" fmla="*/ 85616 w 4980015"/>
              <a:gd name="connsiteY1" fmla="*/ 898942 h 1676598"/>
              <a:gd name="connsiteX2" fmla="*/ 306792 w 4980015"/>
              <a:gd name="connsiteY2" fmla="*/ 884673 h 1676598"/>
              <a:gd name="connsiteX3" fmla="*/ 478024 w 4980015"/>
              <a:gd name="connsiteY3" fmla="*/ 870404 h 1676598"/>
              <a:gd name="connsiteX4" fmla="*/ 692065 w 4980015"/>
              <a:gd name="connsiteY4" fmla="*/ 927480 h 1676598"/>
              <a:gd name="connsiteX5" fmla="*/ 927510 w 4980015"/>
              <a:gd name="connsiteY5" fmla="*/ 1063035 h 1676598"/>
              <a:gd name="connsiteX6" fmla="*/ 1277110 w 4980015"/>
              <a:gd name="connsiteY6" fmla="*/ 1369817 h 1676598"/>
              <a:gd name="connsiteX7" fmla="*/ 1555363 w 4980015"/>
              <a:gd name="connsiteY7" fmla="*/ 1633792 h 1676598"/>
              <a:gd name="connsiteX8" fmla="*/ 1740865 w 4980015"/>
              <a:gd name="connsiteY8" fmla="*/ 1676598 h 1676598"/>
              <a:gd name="connsiteX9" fmla="*/ 1876424 w 4980015"/>
              <a:gd name="connsiteY9" fmla="*/ 1676598 h 1676598"/>
              <a:gd name="connsiteX10" fmla="*/ 1976310 w 4980015"/>
              <a:gd name="connsiteY10" fmla="*/ 1669464 h 1676598"/>
              <a:gd name="connsiteX11" fmla="*/ 2154677 w 4980015"/>
              <a:gd name="connsiteY11" fmla="*/ 1605254 h 1676598"/>
              <a:gd name="connsiteX12" fmla="*/ 2275967 w 4980015"/>
              <a:gd name="connsiteY12" fmla="*/ 1526775 h 1676598"/>
              <a:gd name="connsiteX13" fmla="*/ 2382987 w 4980015"/>
              <a:gd name="connsiteY13" fmla="*/ 1369817 h 1676598"/>
              <a:gd name="connsiteX14" fmla="*/ 2554220 w 4980015"/>
              <a:gd name="connsiteY14" fmla="*/ 613564 h 1676598"/>
              <a:gd name="connsiteX15" fmla="*/ 2625567 w 4980015"/>
              <a:gd name="connsiteY15" fmla="*/ 321051 h 1676598"/>
              <a:gd name="connsiteX16" fmla="*/ 2768261 w 4980015"/>
              <a:gd name="connsiteY16" fmla="*/ 128420 h 1676598"/>
              <a:gd name="connsiteX17" fmla="*/ 3003705 w 4980015"/>
              <a:gd name="connsiteY17" fmla="*/ 0 h 1676598"/>
              <a:gd name="connsiteX18" fmla="*/ 3174938 w 4980015"/>
              <a:gd name="connsiteY18" fmla="*/ 0 h 1676598"/>
              <a:gd name="connsiteX19" fmla="*/ 3438922 w 4980015"/>
              <a:gd name="connsiteY19" fmla="*/ 78479 h 1676598"/>
              <a:gd name="connsiteX20" fmla="*/ 3574481 w 4980015"/>
              <a:gd name="connsiteY20" fmla="*/ 206900 h 1676598"/>
              <a:gd name="connsiteX21" fmla="*/ 3831330 w 4980015"/>
              <a:gd name="connsiteY21" fmla="*/ 463740 h 1676598"/>
              <a:gd name="connsiteX22" fmla="*/ 4073909 w 4980015"/>
              <a:gd name="connsiteY22" fmla="*/ 663505 h 1676598"/>
              <a:gd name="connsiteX23" fmla="*/ 4245142 w 4980015"/>
              <a:gd name="connsiteY23" fmla="*/ 763387 h 1676598"/>
              <a:gd name="connsiteX24" fmla="*/ 4452048 w 4980015"/>
              <a:gd name="connsiteY24" fmla="*/ 813329 h 1676598"/>
              <a:gd name="connsiteX25" fmla="*/ 4566203 w 4980015"/>
              <a:gd name="connsiteY25" fmla="*/ 827598 h 1676598"/>
              <a:gd name="connsiteX26" fmla="*/ 4773109 w 4980015"/>
              <a:gd name="connsiteY26" fmla="*/ 820463 h 1676598"/>
              <a:gd name="connsiteX27" fmla="*/ 4980015 w 4980015"/>
              <a:gd name="connsiteY27" fmla="*/ 791925 h 167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80015" h="1676598">
                <a:moveTo>
                  <a:pt x="0" y="884673"/>
                </a:moveTo>
                <a:lnTo>
                  <a:pt x="85616" y="898942"/>
                </a:lnTo>
                <a:lnTo>
                  <a:pt x="306792" y="884673"/>
                </a:lnTo>
                <a:lnTo>
                  <a:pt x="478024" y="870404"/>
                </a:lnTo>
                <a:lnTo>
                  <a:pt x="692065" y="927480"/>
                </a:lnTo>
                <a:lnTo>
                  <a:pt x="927510" y="1063035"/>
                </a:lnTo>
                <a:lnTo>
                  <a:pt x="1277110" y="1369817"/>
                </a:lnTo>
                <a:lnTo>
                  <a:pt x="1555363" y="1633792"/>
                </a:lnTo>
                <a:lnTo>
                  <a:pt x="1740865" y="1676598"/>
                </a:lnTo>
                <a:lnTo>
                  <a:pt x="1876424" y="1676598"/>
                </a:lnTo>
                <a:lnTo>
                  <a:pt x="1976310" y="1669464"/>
                </a:lnTo>
                <a:lnTo>
                  <a:pt x="2154677" y="1605254"/>
                </a:lnTo>
                <a:lnTo>
                  <a:pt x="2275967" y="1526775"/>
                </a:lnTo>
                <a:lnTo>
                  <a:pt x="2382987" y="1369817"/>
                </a:lnTo>
                <a:lnTo>
                  <a:pt x="2554220" y="613564"/>
                </a:lnTo>
                <a:lnTo>
                  <a:pt x="2625567" y="321051"/>
                </a:lnTo>
                <a:lnTo>
                  <a:pt x="2768261" y="128420"/>
                </a:lnTo>
                <a:lnTo>
                  <a:pt x="3003705" y="0"/>
                </a:lnTo>
                <a:lnTo>
                  <a:pt x="3174938" y="0"/>
                </a:lnTo>
                <a:lnTo>
                  <a:pt x="3438922" y="78479"/>
                </a:lnTo>
                <a:lnTo>
                  <a:pt x="3574481" y="206900"/>
                </a:lnTo>
                <a:lnTo>
                  <a:pt x="3831330" y="463740"/>
                </a:lnTo>
                <a:lnTo>
                  <a:pt x="4073909" y="663505"/>
                </a:lnTo>
                <a:lnTo>
                  <a:pt x="4245142" y="763387"/>
                </a:lnTo>
                <a:lnTo>
                  <a:pt x="4452048" y="813329"/>
                </a:lnTo>
                <a:lnTo>
                  <a:pt x="4566203" y="827598"/>
                </a:lnTo>
                <a:lnTo>
                  <a:pt x="4773109" y="820463"/>
                </a:lnTo>
                <a:lnTo>
                  <a:pt x="4980015" y="791925"/>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flipH="1">
            <a:off x="3231918" y="2860917"/>
            <a:ext cx="5000759" cy="2375776"/>
          </a:xfrm>
          <a:custGeom>
            <a:avLst/>
            <a:gdLst>
              <a:gd name="connsiteX0" fmla="*/ 0 w 5022823"/>
              <a:gd name="connsiteY0" fmla="*/ 570757 h 2375776"/>
              <a:gd name="connsiteX1" fmla="*/ 135559 w 5022823"/>
              <a:gd name="connsiteY1" fmla="*/ 642102 h 2375776"/>
              <a:gd name="connsiteX2" fmla="*/ 256849 w 5022823"/>
              <a:gd name="connsiteY2" fmla="*/ 478009 h 2375776"/>
              <a:gd name="connsiteX3" fmla="*/ 492294 w 5022823"/>
              <a:gd name="connsiteY3" fmla="*/ 563623 h 2375776"/>
              <a:gd name="connsiteX4" fmla="*/ 642122 w 5022823"/>
              <a:gd name="connsiteY4" fmla="*/ 556488 h 2375776"/>
              <a:gd name="connsiteX5" fmla="*/ 727739 w 5022823"/>
              <a:gd name="connsiteY5" fmla="*/ 470875 h 2375776"/>
              <a:gd name="connsiteX6" fmla="*/ 898971 w 5022823"/>
              <a:gd name="connsiteY6" fmla="*/ 570757 h 2375776"/>
              <a:gd name="connsiteX7" fmla="*/ 977453 w 5022823"/>
              <a:gd name="connsiteY7" fmla="*/ 741984 h 2375776"/>
              <a:gd name="connsiteX8" fmla="*/ 1141551 w 5022823"/>
              <a:gd name="connsiteY8" fmla="*/ 891808 h 2375776"/>
              <a:gd name="connsiteX9" fmla="*/ 1498285 w 5022823"/>
              <a:gd name="connsiteY9" fmla="*/ 1926305 h 2375776"/>
              <a:gd name="connsiteX10" fmla="*/ 1640979 w 5022823"/>
              <a:gd name="connsiteY10" fmla="*/ 1969111 h 2375776"/>
              <a:gd name="connsiteX11" fmla="*/ 1883559 w 5022823"/>
              <a:gd name="connsiteY11" fmla="*/ 2240221 h 2375776"/>
              <a:gd name="connsiteX12" fmla="*/ 2019118 w 5022823"/>
              <a:gd name="connsiteY12" fmla="*/ 2340103 h 2375776"/>
              <a:gd name="connsiteX13" fmla="*/ 2168946 w 5022823"/>
              <a:gd name="connsiteY13" fmla="*/ 2375776 h 2375776"/>
              <a:gd name="connsiteX14" fmla="*/ 2375852 w 5022823"/>
              <a:gd name="connsiteY14" fmla="*/ 2332969 h 2375776"/>
              <a:gd name="connsiteX15" fmla="*/ 2511412 w 5022823"/>
              <a:gd name="connsiteY15" fmla="*/ 2011918 h 2375776"/>
              <a:gd name="connsiteX16" fmla="*/ 2768261 w 5022823"/>
              <a:gd name="connsiteY16" fmla="*/ 941749 h 2375776"/>
              <a:gd name="connsiteX17" fmla="*/ 2882416 w 5022823"/>
              <a:gd name="connsiteY17" fmla="*/ 563623 h 2375776"/>
              <a:gd name="connsiteX18" fmla="*/ 3132130 w 5022823"/>
              <a:gd name="connsiteY18" fmla="*/ 114152 h 2375776"/>
              <a:gd name="connsiteX19" fmla="*/ 3260554 w 5022823"/>
              <a:gd name="connsiteY19" fmla="*/ 0 h 2375776"/>
              <a:gd name="connsiteX20" fmla="*/ 3431787 w 5022823"/>
              <a:gd name="connsiteY20" fmla="*/ 71345 h 2375776"/>
              <a:gd name="connsiteX21" fmla="*/ 3617289 w 5022823"/>
              <a:gd name="connsiteY21" fmla="*/ 92748 h 2375776"/>
              <a:gd name="connsiteX22" fmla="*/ 3759983 w 5022823"/>
              <a:gd name="connsiteY22" fmla="*/ 164093 h 2375776"/>
              <a:gd name="connsiteX23" fmla="*/ 4009697 w 5022823"/>
              <a:gd name="connsiteY23" fmla="*/ 171227 h 2375776"/>
              <a:gd name="connsiteX24" fmla="*/ 4130987 w 5022823"/>
              <a:gd name="connsiteY24" fmla="*/ 278244 h 2375776"/>
              <a:gd name="connsiteX25" fmla="*/ 4266546 w 5022823"/>
              <a:gd name="connsiteY25" fmla="*/ 520816 h 2375776"/>
              <a:gd name="connsiteX26" fmla="*/ 4402105 w 5022823"/>
              <a:gd name="connsiteY26" fmla="*/ 642102 h 2375776"/>
              <a:gd name="connsiteX27" fmla="*/ 4637550 w 5022823"/>
              <a:gd name="connsiteY27" fmla="*/ 570757 h 2375776"/>
              <a:gd name="connsiteX28" fmla="*/ 4723166 w 5022823"/>
              <a:gd name="connsiteY28" fmla="*/ 620698 h 2375776"/>
              <a:gd name="connsiteX29" fmla="*/ 4894399 w 5022823"/>
              <a:gd name="connsiteY29" fmla="*/ 613564 h 2375776"/>
              <a:gd name="connsiteX30" fmla="*/ 5022823 w 5022823"/>
              <a:gd name="connsiteY30" fmla="*/ 478009 h 237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22823" h="2375776">
                <a:moveTo>
                  <a:pt x="0" y="570757"/>
                </a:moveTo>
                <a:lnTo>
                  <a:pt x="135559" y="642102"/>
                </a:lnTo>
                <a:lnTo>
                  <a:pt x="256849" y="478009"/>
                </a:lnTo>
                <a:lnTo>
                  <a:pt x="492294" y="563623"/>
                </a:lnTo>
                <a:lnTo>
                  <a:pt x="642122" y="556488"/>
                </a:lnTo>
                <a:lnTo>
                  <a:pt x="727739" y="470875"/>
                </a:lnTo>
                <a:lnTo>
                  <a:pt x="898971" y="570757"/>
                </a:lnTo>
                <a:lnTo>
                  <a:pt x="977453" y="741984"/>
                </a:lnTo>
                <a:lnTo>
                  <a:pt x="1141551" y="891808"/>
                </a:lnTo>
                <a:lnTo>
                  <a:pt x="1498285" y="1926305"/>
                </a:lnTo>
                <a:lnTo>
                  <a:pt x="1640979" y="1969111"/>
                </a:lnTo>
                <a:lnTo>
                  <a:pt x="1883559" y="2240221"/>
                </a:lnTo>
                <a:lnTo>
                  <a:pt x="2019118" y="2340103"/>
                </a:lnTo>
                <a:lnTo>
                  <a:pt x="2168946" y="2375776"/>
                </a:lnTo>
                <a:lnTo>
                  <a:pt x="2375852" y="2332969"/>
                </a:lnTo>
                <a:lnTo>
                  <a:pt x="2511412" y="2011918"/>
                </a:lnTo>
                <a:lnTo>
                  <a:pt x="2768261" y="941749"/>
                </a:lnTo>
                <a:lnTo>
                  <a:pt x="2882416" y="563623"/>
                </a:lnTo>
                <a:lnTo>
                  <a:pt x="3132130" y="114152"/>
                </a:lnTo>
                <a:lnTo>
                  <a:pt x="3260554" y="0"/>
                </a:lnTo>
                <a:lnTo>
                  <a:pt x="3431787" y="71345"/>
                </a:lnTo>
                <a:lnTo>
                  <a:pt x="3617289" y="92748"/>
                </a:lnTo>
                <a:lnTo>
                  <a:pt x="3759983" y="164093"/>
                </a:lnTo>
                <a:lnTo>
                  <a:pt x="4009697" y="171227"/>
                </a:lnTo>
                <a:lnTo>
                  <a:pt x="4130987" y="278244"/>
                </a:lnTo>
                <a:lnTo>
                  <a:pt x="4266546" y="520816"/>
                </a:lnTo>
                <a:lnTo>
                  <a:pt x="4402105" y="642102"/>
                </a:lnTo>
                <a:lnTo>
                  <a:pt x="4637550" y="570757"/>
                </a:lnTo>
                <a:lnTo>
                  <a:pt x="4723166" y="620698"/>
                </a:lnTo>
                <a:lnTo>
                  <a:pt x="4894399" y="613564"/>
                </a:lnTo>
                <a:lnTo>
                  <a:pt x="5022823" y="478009"/>
                </a:ln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0" name="Group 19"/>
          <p:cNvGrpSpPr/>
          <p:nvPr/>
        </p:nvGrpSpPr>
        <p:grpSpPr>
          <a:xfrm>
            <a:off x="3279793" y="1737539"/>
            <a:ext cx="4959924" cy="3785660"/>
            <a:chOff x="-209597" y="2557076"/>
            <a:chExt cx="4959924" cy="3785660"/>
          </a:xfrm>
        </p:grpSpPr>
        <p:cxnSp>
          <p:nvCxnSpPr>
            <p:cNvPr id="18" name="Straight Connector 17"/>
            <p:cNvCxnSpPr/>
            <p:nvPr/>
          </p:nvCxnSpPr>
          <p:spPr>
            <a:xfrm>
              <a:off x="-209597" y="4452810"/>
              <a:ext cx="4959924" cy="0"/>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242516" y="2557076"/>
              <a:ext cx="0" cy="3785660"/>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21" name="Picture 20" descr="hadisst.cross-correl.sst.vs.dsstdt.eps"/>
          <p:cNvPicPr>
            <a:picLocks noChangeAspect="1"/>
          </p:cNvPicPr>
          <p:nvPr/>
        </p:nvPicPr>
        <p:blipFill rotWithShape="1">
          <a:blip r:embed="rId2">
            <a:extLst>
              <a:ext uri="{28A0092B-C50C-407E-A947-70E740481C1C}">
                <a14:useLocalDpi xmlns:a14="http://schemas.microsoft.com/office/drawing/2010/main" val="0"/>
              </a:ext>
            </a:extLst>
          </a:blip>
          <a:srcRect l="30531" t="56544" r="56411" b="16404"/>
          <a:stretch/>
        </p:blipFill>
        <p:spPr>
          <a:xfrm>
            <a:off x="6742173" y="1751807"/>
            <a:ext cx="1476139" cy="1109110"/>
          </a:xfrm>
          <a:prstGeom prst="rect">
            <a:avLst/>
          </a:prstGeom>
        </p:spPr>
      </p:pic>
      <p:cxnSp>
        <p:nvCxnSpPr>
          <p:cNvPr id="23" name="Straight Connector 22"/>
          <p:cNvCxnSpPr/>
          <p:nvPr/>
        </p:nvCxnSpPr>
        <p:spPr>
          <a:xfrm>
            <a:off x="6887029" y="1915885"/>
            <a:ext cx="638628" cy="0"/>
          </a:xfrm>
          <a:prstGeom prst="line">
            <a:avLst/>
          </a:prstGeom>
          <a:ln>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873829" y="5868560"/>
            <a:ext cx="5704114" cy="369332"/>
          </a:xfrm>
          <a:prstGeom prst="rect">
            <a:avLst/>
          </a:prstGeom>
          <a:solidFill>
            <a:schemeClr val="bg1"/>
          </a:solidFill>
        </p:spPr>
        <p:txBody>
          <a:bodyPr wrap="square" rtlCol="0">
            <a:spAutoFit/>
          </a:bodyPr>
          <a:lstStyle/>
          <a:p>
            <a:pPr algn="ctr"/>
            <a:r>
              <a:rPr lang="en-US" dirty="0" smtClean="0"/>
              <a:t>SST lags                  time [</a:t>
            </a:r>
            <a:r>
              <a:rPr lang="en-US" dirty="0" err="1" smtClean="0"/>
              <a:t>mon</a:t>
            </a:r>
            <a:r>
              <a:rPr lang="en-US" dirty="0" smtClean="0"/>
              <a:t>]              SST leads</a:t>
            </a:r>
            <a:endParaRPr lang="en-US" dirty="0"/>
          </a:p>
        </p:txBody>
      </p:sp>
      <p:sp>
        <p:nvSpPr>
          <p:cNvPr id="24" name="TextBox 23"/>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a:t>Observed seasonal cross-</a:t>
            </a:r>
            <a:r>
              <a:rPr lang="en-US" sz="2800" dirty="0" err="1"/>
              <a:t>correl</a:t>
            </a:r>
            <a:r>
              <a:rPr lang="en-US" sz="2800" dirty="0"/>
              <a:t>:   NINO3 SST vs. tendencies</a:t>
            </a:r>
          </a:p>
        </p:txBody>
      </p:sp>
    </p:spTree>
    <p:extLst>
      <p:ext uri="{BB962C8B-B14F-4D97-AF65-F5344CB8AC3E}">
        <p14:creationId xmlns:p14="http://schemas.microsoft.com/office/powerpoint/2010/main" val="2476124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disst.nino3.stdv.vs.calendar.month.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95" y="884537"/>
            <a:ext cx="1872134" cy="1598453"/>
          </a:xfrm>
          <a:prstGeom prst="rect">
            <a:avLst/>
          </a:prstGeom>
        </p:spPr>
      </p:pic>
      <p:sp>
        <p:nvSpPr>
          <p:cNvPr id="6" name="TextBox 5"/>
          <p:cNvSpPr txBox="1"/>
          <p:nvPr/>
        </p:nvSpPr>
        <p:spPr>
          <a:xfrm>
            <a:off x="2344061" y="6123611"/>
            <a:ext cx="5704114" cy="369332"/>
          </a:xfrm>
          <a:prstGeom prst="rect">
            <a:avLst/>
          </a:prstGeom>
          <a:solidFill>
            <a:schemeClr val="bg1"/>
          </a:solidFill>
        </p:spPr>
        <p:txBody>
          <a:bodyPr wrap="square" rtlCol="0">
            <a:spAutoFit/>
          </a:bodyPr>
          <a:lstStyle/>
          <a:p>
            <a:pPr algn="ctr"/>
            <a:r>
              <a:rPr lang="en-US" dirty="0" smtClean="0"/>
              <a:t>SST lags                  time [</a:t>
            </a:r>
            <a:r>
              <a:rPr lang="en-US" dirty="0" err="1" smtClean="0"/>
              <a:t>mon</a:t>
            </a:r>
            <a:r>
              <a:rPr lang="en-US" dirty="0" smtClean="0"/>
              <a:t>]              SST leads</a:t>
            </a:r>
            <a:endParaRPr lang="en-US" dirty="0"/>
          </a:p>
        </p:txBody>
      </p:sp>
      <p:pic>
        <p:nvPicPr>
          <p:cNvPr id="2" name="Picture 1"/>
          <p:cNvPicPr>
            <a:picLocks noChangeAspect="1"/>
          </p:cNvPicPr>
          <p:nvPr/>
        </p:nvPicPr>
        <p:blipFill rotWithShape="1">
          <a:blip r:embed="rId3"/>
          <a:srcRect l="3442" t="5073" r="3666" b="9205"/>
          <a:stretch/>
        </p:blipFill>
        <p:spPr>
          <a:xfrm>
            <a:off x="2473443" y="1449241"/>
            <a:ext cx="6011507" cy="4761777"/>
          </a:xfrm>
          <a:prstGeom prst="rect">
            <a:avLst/>
          </a:prstGeom>
        </p:spPr>
      </p:pic>
      <p:sp>
        <p:nvSpPr>
          <p:cNvPr id="7" name="TextBox 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a:t>Observed seasonal cross-</a:t>
            </a:r>
            <a:r>
              <a:rPr lang="en-US" sz="2800" dirty="0" err="1"/>
              <a:t>correl</a:t>
            </a:r>
            <a:r>
              <a:rPr lang="en-US" sz="2800" dirty="0"/>
              <a:t>:   NINO3 SST vs. tendencies</a:t>
            </a:r>
          </a:p>
        </p:txBody>
      </p:sp>
    </p:spTree>
    <p:extLst>
      <p:ext uri="{BB962C8B-B14F-4D97-AF65-F5344CB8AC3E}">
        <p14:creationId xmlns:p14="http://schemas.microsoft.com/office/powerpoint/2010/main" val="25329697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7138" y="767979"/>
            <a:ext cx="7189473" cy="5354291"/>
          </a:xfrm>
          <a:prstGeom prst="rect">
            <a:avLst/>
          </a:prstGeom>
        </p:spPr>
      </p:pic>
      <p:sp>
        <p:nvSpPr>
          <p:cNvPr id="4" name="TextBox 3"/>
          <p:cNvSpPr txBox="1"/>
          <p:nvPr/>
        </p:nvSpPr>
        <p:spPr>
          <a:xfrm rot="16200000">
            <a:off x="-1045765" y="3030576"/>
            <a:ext cx="4668480" cy="400110"/>
          </a:xfrm>
          <a:prstGeom prst="rect">
            <a:avLst/>
          </a:prstGeom>
          <a:solidFill>
            <a:schemeClr val="bg1"/>
          </a:solidFill>
        </p:spPr>
        <p:txBody>
          <a:bodyPr wrap="square" rtlCol="0">
            <a:spAutoFit/>
          </a:bodyPr>
          <a:lstStyle/>
          <a:p>
            <a:pPr algn="ctr"/>
            <a:r>
              <a:rPr lang="en-US" sz="2000" dirty="0" smtClean="0"/>
              <a:t>standard deviation NINO3 SST [</a:t>
            </a:r>
            <a:r>
              <a:rPr lang="en-US" sz="2000" baseline="30000" dirty="0" err="1" smtClean="0"/>
              <a:t>o</a:t>
            </a:r>
            <a:r>
              <a:rPr lang="en-US" sz="2000" dirty="0" err="1" smtClean="0"/>
              <a:t>C</a:t>
            </a:r>
            <a:r>
              <a:rPr lang="en-US" sz="2000" dirty="0" smtClean="0"/>
              <a:t>]</a:t>
            </a:r>
            <a:endParaRPr lang="en-US" sz="2000" dirty="0"/>
          </a:p>
        </p:txBody>
      </p:sp>
      <p:sp>
        <p:nvSpPr>
          <p:cNvPr id="5" name="TextBox 4"/>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a:t>Model STDV  NINO3 SST</a:t>
            </a:r>
          </a:p>
        </p:txBody>
      </p:sp>
    </p:spTree>
    <p:extLst>
      <p:ext uri="{BB962C8B-B14F-4D97-AF65-F5344CB8AC3E}">
        <p14:creationId xmlns:p14="http://schemas.microsoft.com/office/powerpoint/2010/main" val="34702378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7962" y="717403"/>
            <a:ext cx="6763943" cy="2786718"/>
          </a:xfrm>
          <a:prstGeom prst="rect">
            <a:avLst/>
          </a:prstGeom>
        </p:spPr>
      </p:pic>
      <p:grpSp>
        <p:nvGrpSpPr>
          <p:cNvPr id="2" name="Group 1"/>
          <p:cNvGrpSpPr/>
          <p:nvPr/>
        </p:nvGrpSpPr>
        <p:grpSpPr>
          <a:xfrm>
            <a:off x="2406780" y="3659798"/>
            <a:ext cx="4077765" cy="3208874"/>
            <a:chOff x="2406780" y="3659798"/>
            <a:chExt cx="4077765" cy="3208874"/>
          </a:xfrm>
        </p:grpSpPr>
        <p:sp>
          <p:nvSpPr>
            <p:cNvPr id="6" name="TextBox 5"/>
            <p:cNvSpPr txBox="1"/>
            <p:nvPr/>
          </p:nvSpPr>
          <p:spPr>
            <a:xfrm>
              <a:off x="2406780" y="3659798"/>
              <a:ext cx="407776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State dependent Cloud feedback</a:t>
              </a:r>
              <a:endParaRPr lang="en-US" dirty="0"/>
            </a:p>
          </p:txBody>
        </p:sp>
        <p:pic>
          <p:nvPicPr>
            <p:cNvPr id="7" name="Picture 6"/>
            <p:cNvPicPr>
              <a:picLocks noChangeAspect="1"/>
            </p:cNvPicPr>
            <p:nvPr/>
          </p:nvPicPr>
          <p:blipFill>
            <a:blip r:embed="rId3"/>
            <a:stretch>
              <a:fillRect/>
            </a:stretch>
          </p:blipFill>
          <p:spPr>
            <a:xfrm>
              <a:off x="2864634" y="4092580"/>
              <a:ext cx="3361620" cy="2776092"/>
            </a:xfrm>
            <a:prstGeom prst="rect">
              <a:avLst/>
            </a:prstGeom>
          </p:spPr>
        </p:pic>
      </p:grpSp>
      <p:sp>
        <p:nvSpPr>
          <p:cNvPr id="8" name="Rectangle 7"/>
          <p:cNvSpPr/>
          <p:nvPr/>
        </p:nvSpPr>
        <p:spPr>
          <a:xfrm>
            <a:off x="4955501" y="682952"/>
            <a:ext cx="2179503" cy="338554"/>
          </a:xfrm>
          <a:prstGeom prst="rect">
            <a:avLst/>
          </a:prstGeom>
          <a:solidFill>
            <a:srgbClr val="FFFFFF"/>
          </a:solidFill>
        </p:spPr>
        <p:txBody>
          <a:bodyPr wrap="none">
            <a:spAutoFit/>
          </a:bodyPr>
          <a:lstStyle/>
          <a:p>
            <a:r>
              <a:rPr lang="en-US" sz="1600" dirty="0" smtClean="0"/>
              <a:t>Cloud cover (ISCCP)  [%]</a:t>
            </a:r>
            <a:endParaRPr lang="en-US" sz="1600" dirty="0"/>
          </a:p>
        </p:txBody>
      </p:sp>
      <p:sp>
        <p:nvSpPr>
          <p:cNvPr id="9" name="TextBox 8"/>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a:t>Eq. </a:t>
            </a:r>
            <a:r>
              <a:rPr lang="en-US" sz="2800" dirty="0" smtClean="0"/>
              <a:t>Pacific seasonal  </a:t>
            </a:r>
            <a:r>
              <a:rPr lang="en-US" sz="2800" dirty="0"/>
              <a:t>mean </a:t>
            </a:r>
            <a:r>
              <a:rPr lang="en-US" sz="2800" dirty="0" smtClean="0"/>
              <a:t>state &amp; cloud feedback</a:t>
            </a:r>
            <a:endParaRPr lang="en-US" sz="2800" dirty="0"/>
          </a:p>
        </p:txBody>
      </p:sp>
    </p:spTree>
    <p:extLst>
      <p:ext uri="{BB962C8B-B14F-4D97-AF65-F5344CB8AC3E}">
        <p14:creationId xmlns:p14="http://schemas.microsoft.com/office/powerpoint/2010/main" val="2199119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67756" y="2070338"/>
            <a:ext cx="4900674" cy="624918"/>
          </a:xfrm>
          <a:prstGeom prst="rect">
            <a:avLst/>
          </a:prstGeom>
        </p:spPr>
      </p:pic>
      <p:grpSp>
        <p:nvGrpSpPr>
          <p:cNvPr id="2" name="Group 1"/>
          <p:cNvGrpSpPr/>
          <p:nvPr/>
        </p:nvGrpSpPr>
        <p:grpSpPr>
          <a:xfrm>
            <a:off x="1867756" y="979042"/>
            <a:ext cx="4781010" cy="816261"/>
            <a:chOff x="1867756" y="979042"/>
            <a:chExt cx="4781010" cy="816261"/>
          </a:xfrm>
        </p:grpSpPr>
        <p:pic>
          <p:nvPicPr>
            <p:cNvPr id="7" name="Picture 6"/>
            <p:cNvPicPr>
              <a:picLocks noChangeAspect="1"/>
            </p:cNvPicPr>
            <p:nvPr/>
          </p:nvPicPr>
          <p:blipFill>
            <a:blip r:embed="rId3"/>
            <a:stretch>
              <a:fillRect/>
            </a:stretch>
          </p:blipFill>
          <p:spPr>
            <a:xfrm>
              <a:off x="1867756" y="1013063"/>
              <a:ext cx="4781010" cy="725601"/>
            </a:xfrm>
            <a:prstGeom prst="rect">
              <a:avLst/>
            </a:prstGeom>
          </p:spPr>
        </p:pic>
        <p:sp>
          <p:nvSpPr>
            <p:cNvPr id="8" name="Rounded Rectangle 7"/>
            <p:cNvSpPr/>
            <p:nvPr/>
          </p:nvSpPr>
          <p:spPr>
            <a:xfrm>
              <a:off x="1867756" y="979042"/>
              <a:ext cx="4781010" cy="816261"/>
            </a:xfrm>
            <a:prstGeom prst="round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96056" y="3174261"/>
            <a:ext cx="2924372" cy="3154147"/>
            <a:chOff x="96056" y="3174261"/>
            <a:chExt cx="2924372" cy="3154147"/>
          </a:xfrm>
        </p:grpSpPr>
        <p:pic>
          <p:nvPicPr>
            <p:cNvPr id="4" name="Picture 3"/>
            <p:cNvPicPr>
              <a:picLocks noChangeAspect="1"/>
            </p:cNvPicPr>
            <p:nvPr/>
          </p:nvPicPr>
          <p:blipFill rotWithShape="1">
            <a:blip r:embed="rId4"/>
            <a:srcRect l="2451" t="11243" r="65568" b="6462"/>
            <a:stretch/>
          </p:blipFill>
          <p:spPr>
            <a:xfrm>
              <a:off x="96056" y="3671117"/>
              <a:ext cx="2924372" cy="2657291"/>
            </a:xfrm>
            <a:prstGeom prst="rect">
              <a:avLst/>
            </a:prstGeom>
          </p:spPr>
        </p:pic>
        <p:pic>
          <p:nvPicPr>
            <p:cNvPr id="11" name="Picture 10"/>
            <p:cNvPicPr>
              <a:picLocks noChangeAspect="1"/>
            </p:cNvPicPr>
            <p:nvPr/>
          </p:nvPicPr>
          <p:blipFill rotWithShape="1">
            <a:blip r:embed="rId2"/>
            <a:srcRect l="28439" r="52178" b="15369"/>
            <a:stretch/>
          </p:blipFill>
          <p:spPr>
            <a:xfrm>
              <a:off x="869838" y="3174261"/>
              <a:ext cx="949888" cy="528872"/>
            </a:xfrm>
            <a:prstGeom prst="rect">
              <a:avLst/>
            </a:prstGeom>
          </p:spPr>
        </p:pic>
      </p:grpSp>
      <p:grpSp>
        <p:nvGrpSpPr>
          <p:cNvPr id="15" name="Group 14"/>
          <p:cNvGrpSpPr/>
          <p:nvPr/>
        </p:nvGrpSpPr>
        <p:grpSpPr>
          <a:xfrm>
            <a:off x="3020428" y="3152917"/>
            <a:ext cx="2924372" cy="3175491"/>
            <a:chOff x="3020428" y="3152917"/>
            <a:chExt cx="2924372" cy="3175491"/>
          </a:xfrm>
        </p:grpSpPr>
        <p:pic>
          <p:nvPicPr>
            <p:cNvPr id="9" name="Picture 8"/>
            <p:cNvPicPr>
              <a:picLocks noChangeAspect="1"/>
            </p:cNvPicPr>
            <p:nvPr/>
          </p:nvPicPr>
          <p:blipFill rotWithShape="1">
            <a:blip r:embed="rId4"/>
            <a:srcRect l="34315" t="11243" r="33704" b="6462"/>
            <a:stretch/>
          </p:blipFill>
          <p:spPr>
            <a:xfrm>
              <a:off x="3020428" y="3671117"/>
              <a:ext cx="2924372" cy="2657291"/>
            </a:xfrm>
            <a:prstGeom prst="rect">
              <a:avLst/>
            </a:prstGeom>
          </p:spPr>
        </p:pic>
        <p:pic>
          <p:nvPicPr>
            <p:cNvPr id="12" name="Picture 11"/>
            <p:cNvPicPr>
              <a:picLocks noChangeAspect="1"/>
            </p:cNvPicPr>
            <p:nvPr/>
          </p:nvPicPr>
          <p:blipFill rotWithShape="1">
            <a:blip r:embed="rId2"/>
            <a:srcRect r="82359" b="20492"/>
            <a:stretch/>
          </p:blipFill>
          <p:spPr>
            <a:xfrm>
              <a:off x="4247810" y="3152917"/>
              <a:ext cx="864504" cy="496856"/>
            </a:xfrm>
            <a:prstGeom prst="rect">
              <a:avLst/>
            </a:prstGeom>
          </p:spPr>
        </p:pic>
      </p:grpSp>
      <p:grpSp>
        <p:nvGrpSpPr>
          <p:cNvPr id="14" name="Group 13"/>
          <p:cNvGrpSpPr/>
          <p:nvPr/>
        </p:nvGrpSpPr>
        <p:grpSpPr>
          <a:xfrm>
            <a:off x="5944800" y="3131573"/>
            <a:ext cx="2924372" cy="3196835"/>
            <a:chOff x="5944800" y="3131573"/>
            <a:chExt cx="2924372" cy="3196835"/>
          </a:xfrm>
        </p:grpSpPr>
        <p:pic>
          <p:nvPicPr>
            <p:cNvPr id="10" name="Picture 9"/>
            <p:cNvPicPr>
              <a:picLocks noChangeAspect="1"/>
            </p:cNvPicPr>
            <p:nvPr/>
          </p:nvPicPr>
          <p:blipFill rotWithShape="1">
            <a:blip r:embed="rId4"/>
            <a:srcRect l="66646" t="10912" r="1373" b="6793"/>
            <a:stretch/>
          </p:blipFill>
          <p:spPr>
            <a:xfrm>
              <a:off x="5944800" y="3671117"/>
              <a:ext cx="2924372" cy="2657291"/>
            </a:xfrm>
            <a:prstGeom prst="rect">
              <a:avLst/>
            </a:prstGeom>
          </p:spPr>
        </p:pic>
        <p:sp>
          <p:nvSpPr>
            <p:cNvPr id="13" name="Rectangle 12"/>
            <p:cNvSpPr/>
            <p:nvPr/>
          </p:nvSpPr>
          <p:spPr>
            <a:xfrm>
              <a:off x="6510017" y="3131573"/>
              <a:ext cx="2220406" cy="584776"/>
            </a:xfrm>
            <a:prstGeom prst="rect">
              <a:avLst/>
            </a:prstGeom>
          </p:spPr>
          <p:txBody>
            <a:bodyPr wrap="square">
              <a:spAutoFit/>
            </a:bodyPr>
            <a:lstStyle/>
            <a:p>
              <a:pPr algn="ctr"/>
              <a:r>
                <a:rPr lang="en-US" sz="1600" dirty="0" smtClean="0"/>
                <a:t>SST standard deviations of toy models</a:t>
              </a:r>
              <a:endParaRPr lang="en-US" sz="1600" dirty="0"/>
            </a:p>
          </p:txBody>
        </p:sp>
      </p:grpSp>
      <p:sp>
        <p:nvSpPr>
          <p:cNvPr id="5" name="Rectangle 4"/>
          <p:cNvSpPr/>
          <p:nvPr/>
        </p:nvSpPr>
        <p:spPr>
          <a:xfrm>
            <a:off x="1897608" y="3244334"/>
            <a:ext cx="950651" cy="369332"/>
          </a:xfrm>
          <a:prstGeom prst="rect">
            <a:avLst/>
          </a:prstGeom>
        </p:spPr>
        <p:txBody>
          <a:bodyPr wrap="none">
            <a:spAutoFit/>
          </a:bodyPr>
          <a:lstStyle/>
          <a:p>
            <a:r>
              <a:rPr lang="en-US" dirty="0" smtClean="0"/>
              <a:t>(NINO3)</a:t>
            </a:r>
            <a:endParaRPr lang="en-US" dirty="0"/>
          </a:p>
        </p:txBody>
      </p:sp>
      <p:sp>
        <p:nvSpPr>
          <p:cNvPr id="17" name="TextBox 1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a:t>Simple cloud-short-wave feedback model</a:t>
            </a:r>
          </a:p>
        </p:txBody>
      </p:sp>
    </p:spTree>
    <p:extLst>
      <p:ext uri="{BB962C8B-B14F-4D97-AF65-F5344CB8AC3E}">
        <p14:creationId xmlns:p14="http://schemas.microsoft.com/office/powerpoint/2010/main" val="1786255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3426" y="1104370"/>
            <a:ext cx="6699692" cy="5632310"/>
          </a:xfrm>
          <a:prstGeom prst="rect">
            <a:avLst/>
          </a:prstGeom>
          <a:noFill/>
        </p:spPr>
        <p:txBody>
          <a:bodyPr wrap="square" rtlCol="0">
            <a:spAutoFit/>
          </a:bodyPr>
          <a:lstStyle/>
          <a:p>
            <a:pPr marL="457200" indent="-457200">
              <a:buFont typeface="Wingdings" charset="2"/>
              <a:buChar char="Ø"/>
            </a:pPr>
            <a:r>
              <a:rPr lang="en-US" sz="2400" dirty="0"/>
              <a:t>Seasonally changing cloud feedbacks are likely to contribute to the seasonal phase locking of </a:t>
            </a:r>
            <a:r>
              <a:rPr lang="en-US" sz="2400" dirty="0" smtClean="0"/>
              <a:t>ENSO.</a:t>
            </a:r>
            <a:endParaRPr lang="en-US" sz="2400" dirty="0"/>
          </a:p>
          <a:p>
            <a:pPr marL="457200" indent="-457200">
              <a:buFont typeface="Wingdings" charset="2"/>
              <a:buChar char="Ø"/>
            </a:pPr>
            <a:endParaRPr lang="en-US" sz="2400" dirty="0" smtClean="0"/>
          </a:p>
          <a:p>
            <a:pPr marL="457200" indent="-457200">
              <a:buFont typeface="Wingdings" charset="2"/>
              <a:buChar char="Ø"/>
            </a:pPr>
            <a:r>
              <a:rPr lang="en-US" sz="2400" dirty="0" smtClean="0"/>
              <a:t>The </a:t>
            </a:r>
            <a:r>
              <a:rPr lang="en-US" sz="2400" dirty="0"/>
              <a:t>warmer mean SST supports stronger </a:t>
            </a:r>
            <a:r>
              <a:rPr lang="en-US" sz="2400" i="1" u="sng" dirty="0"/>
              <a:t>negative</a:t>
            </a:r>
            <a:r>
              <a:rPr lang="en-US" sz="2400" dirty="0"/>
              <a:t> cloud </a:t>
            </a:r>
            <a:r>
              <a:rPr lang="en-US" sz="2400" dirty="0" smtClean="0"/>
              <a:t>feedbacks.</a:t>
            </a:r>
            <a:endParaRPr lang="en-US" sz="2400" dirty="0"/>
          </a:p>
          <a:p>
            <a:pPr marL="457200" indent="-457200">
              <a:buFont typeface="Wingdings" charset="2"/>
              <a:buChar char="Ø"/>
            </a:pPr>
            <a:endParaRPr lang="en-US" sz="2400" dirty="0" smtClean="0"/>
          </a:p>
          <a:p>
            <a:pPr marL="457200" indent="-457200">
              <a:buFont typeface="Wingdings" charset="2"/>
              <a:buChar char="Ø"/>
            </a:pPr>
            <a:r>
              <a:rPr lang="en-US" sz="2400" dirty="0" smtClean="0"/>
              <a:t>Slab ocean and ENSO-recharge oscillator both have similar seasonal phase locking.</a:t>
            </a:r>
          </a:p>
          <a:p>
            <a:endParaRPr lang="en-US" sz="2400" dirty="0" smtClean="0"/>
          </a:p>
          <a:p>
            <a:pPr marL="457200" indent="-457200">
              <a:buFont typeface="Wingdings" charset="2"/>
              <a:buChar char="Ø"/>
            </a:pPr>
            <a:r>
              <a:rPr lang="en-US" sz="2400" dirty="0" smtClean="0"/>
              <a:t>Both are similar to observed.</a:t>
            </a:r>
          </a:p>
          <a:p>
            <a:pPr marL="457200" indent="-457200">
              <a:buFont typeface="Wingdings" charset="2"/>
              <a:buChar char="Ø"/>
            </a:pPr>
            <a:endParaRPr lang="en-US" sz="2400" dirty="0"/>
          </a:p>
          <a:p>
            <a:pPr marL="457200" indent="-457200">
              <a:buFont typeface="Wingdings" charset="2"/>
              <a:buChar char="Ø"/>
            </a:pPr>
            <a:r>
              <a:rPr lang="en-US" sz="2400" dirty="0" smtClean="0"/>
              <a:t>Both contribute to the total eq. SST variability.</a:t>
            </a:r>
          </a:p>
          <a:p>
            <a:endParaRPr lang="en-US" sz="2400" dirty="0" smtClean="0"/>
          </a:p>
          <a:p>
            <a:endParaRPr lang="en-US" sz="2400" dirty="0" smtClean="0"/>
          </a:p>
        </p:txBody>
      </p:sp>
      <p:sp>
        <p:nvSpPr>
          <p:cNvPr id="4" name="TextBox 3"/>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Summary:  Seasonality </a:t>
            </a:r>
            <a:r>
              <a:rPr lang="en-US" sz="2800" dirty="0"/>
              <a:t>(spring barrier)</a:t>
            </a:r>
          </a:p>
        </p:txBody>
      </p:sp>
    </p:spTree>
    <p:extLst>
      <p:ext uri="{BB962C8B-B14F-4D97-AF65-F5344CB8AC3E}">
        <p14:creationId xmlns:p14="http://schemas.microsoft.com/office/powerpoint/2010/main" val="2940842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Overview</a:t>
            </a:r>
            <a:endParaRPr lang="en-US" sz="2800" dirty="0"/>
          </a:p>
        </p:txBody>
      </p:sp>
      <p:sp>
        <p:nvSpPr>
          <p:cNvPr id="33" name="TextBox 32"/>
          <p:cNvSpPr txBox="1"/>
          <p:nvPr/>
        </p:nvSpPr>
        <p:spPr>
          <a:xfrm>
            <a:off x="2011406" y="118530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The Slab Ocean El Nino</a:t>
            </a:r>
            <a:endParaRPr lang="en-US" sz="2400" dirty="0"/>
          </a:p>
        </p:txBody>
      </p:sp>
      <p:sp>
        <p:nvSpPr>
          <p:cNvPr id="5" name="TextBox 4"/>
          <p:cNvSpPr txBox="1"/>
          <p:nvPr/>
        </p:nvSpPr>
        <p:spPr>
          <a:xfrm>
            <a:off x="2011406" y="4703036"/>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How good are the CMIP models?</a:t>
            </a:r>
            <a:endParaRPr lang="en-US" sz="2400" dirty="0"/>
          </a:p>
        </p:txBody>
      </p:sp>
      <p:sp>
        <p:nvSpPr>
          <p:cNvPr id="8" name="TextBox 7"/>
          <p:cNvSpPr txBox="1"/>
          <p:nvPr/>
        </p:nvSpPr>
        <p:spPr>
          <a:xfrm>
            <a:off x="2011406" y="2625422"/>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Non-linearity</a:t>
            </a:r>
            <a:endParaRPr lang="en-US" sz="2400" dirty="0"/>
          </a:p>
        </p:txBody>
      </p:sp>
      <p:sp>
        <p:nvSpPr>
          <p:cNvPr id="9" name="TextBox 8"/>
          <p:cNvSpPr txBox="1"/>
          <p:nvPr/>
        </p:nvSpPr>
        <p:spPr>
          <a:xfrm>
            <a:off x="2011406" y="332169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Seasonality (spring barrier)</a:t>
            </a:r>
            <a:endParaRPr lang="en-US" sz="2400" dirty="0"/>
          </a:p>
        </p:txBody>
      </p:sp>
      <p:sp>
        <p:nvSpPr>
          <p:cNvPr id="10" name="TextBox 9"/>
          <p:cNvSpPr txBox="1"/>
          <p:nvPr/>
        </p:nvSpPr>
        <p:spPr>
          <a:xfrm>
            <a:off x="2011406" y="402854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CP vs. EP</a:t>
            </a:r>
            <a:endParaRPr lang="en-US" sz="2400" dirty="0"/>
          </a:p>
        </p:txBody>
      </p:sp>
      <p:sp>
        <p:nvSpPr>
          <p:cNvPr id="11" name="TextBox 10"/>
          <p:cNvSpPr txBox="1"/>
          <p:nvPr/>
        </p:nvSpPr>
        <p:spPr>
          <a:xfrm>
            <a:off x="2011406" y="1900301"/>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Teleconnections delayed feedback</a:t>
            </a:r>
            <a:endParaRPr lang="en-US" sz="2400" dirty="0"/>
          </a:p>
        </p:txBody>
      </p:sp>
      <p:sp>
        <p:nvSpPr>
          <p:cNvPr id="12" name="TextBox 11"/>
          <p:cNvSpPr txBox="1"/>
          <p:nvPr/>
        </p:nvSpPr>
        <p:spPr>
          <a:xfrm>
            <a:off x="2011406" y="543378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Climate Change</a:t>
            </a:r>
            <a:endParaRPr lang="en-US" sz="2400" dirty="0"/>
          </a:p>
        </p:txBody>
      </p:sp>
      <p:sp>
        <p:nvSpPr>
          <p:cNvPr id="2" name="Rectangle 1"/>
          <p:cNvSpPr/>
          <p:nvPr/>
        </p:nvSpPr>
        <p:spPr>
          <a:xfrm>
            <a:off x="1678266" y="4592790"/>
            <a:ext cx="5647140" cy="1814434"/>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011406" y="4028540"/>
            <a:ext cx="4852530" cy="461665"/>
          </a:xfrm>
          <a:prstGeom prst="rect">
            <a:avLst/>
          </a:prstGeom>
          <a:noFill/>
          <a:ln w="38100" cmpd="sng">
            <a:solidFill>
              <a:srgbClr val="FF6600"/>
            </a:solidFill>
          </a:ln>
        </p:spPr>
        <p:txBody>
          <a:bodyPr wrap="square" rtlCol="0">
            <a:spAutoFit/>
          </a:bodyPr>
          <a:lstStyle/>
          <a:p>
            <a:pPr algn="ctr"/>
            <a:endParaRPr lang="en-US" sz="2400" dirty="0"/>
          </a:p>
        </p:txBody>
      </p:sp>
      <p:sp>
        <p:nvSpPr>
          <p:cNvPr id="14" name="Rectangle 13"/>
          <p:cNvSpPr/>
          <p:nvPr/>
        </p:nvSpPr>
        <p:spPr>
          <a:xfrm flipV="1">
            <a:off x="1785306" y="1009280"/>
            <a:ext cx="5647140" cy="2869076"/>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834835"/>
      </p:ext>
    </p:extLst>
  </p:cSld>
  <p:clrMapOvr>
    <a:masterClrMapping/>
  </p:clrMapOvr>
  <mc:AlternateContent xmlns:mc="http://schemas.openxmlformats.org/markup-compatibility/2006" xmlns:p14="http://schemas.microsoft.com/office/powerpoint/2010/main">
    <mc:Choice Requires="p14">
      <p:transition spd="slow" p14:dur="2000" advTm="54650"/>
    </mc:Choice>
    <mc:Fallback xmlns="">
      <p:transition xmlns:p14="http://schemas.microsoft.com/office/powerpoint/2010/main" spd="slow" advTm="54650"/>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ENSO diversity: CP vs. EP</a:t>
            </a:r>
            <a:endParaRPr lang="en-US" sz="2800" dirty="0"/>
          </a:p>
        </p:txBody>
      </p:sp>
      <p:grpSp>
        <p:nvGrpSpPr>
          <p:cNvPr id="6" name="Group 5"/>
          <p:cNvGrpSpPr/>
          <p:nvPr/>
        </p:nvGrpSpPr>
        <p:grpSpPr>
          <a:xfrm>
            <a:off x="1771766" y="1121626"/>
            <a:ext cx="5346700" cy="4573227"/>
            <a:chOff x="1771766" y="1121626"/>
            <a:chExt cx="5346700" cy="4573227"/>
          </a:xfrm>
        </p:grpSpPr>
        <p:pic>
          <p:nvPicPr>
            <p:cNvPr id="3" name="Picture 2" descr="erl455929f1_on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766" y="1376853"/>
              <a:ext cx="5346700" cy="4318000"/>
            </a:xfrm>
            <a:prstGeom prst="rect">
              <a:avLst/>
            </a:prstGeom>
          </p:spPr>
        </p:pic>
        <p:sp>
          <p:nvSpPr>
            <p:cNvPr id="4" name="TextBox 3"/>
            <p:cNvSpPr txBox="1"/>
            <p:nvPr/>
          </p:nvSpPr>
          <p:spPr>
            <a:xfrm>
              <a:off x="2132390" y="1121626"/>
              <a:ext cx="4351019" cy="369332"/>
            </a:xfrm>
            <a:prstGeom prst="rect">
              <a:avLst/>
            </a:prstGeom>
            <a:solidFill>
              <a:srgbClr val="FFFFFF"/>
            </a:solidFill>
          </p:spPr>
          <p:txBody>
            <a:bodyPr wrap="square" rtlCol="0">
              <a:spAutoFit/>
            </a:bodyPr>
            <a:lstStyle/>
            <a:p>
              <a:pPr algn="ctr"/>
              <a:r>
                <a:rPr lang="en-US" dirty="0" smtClean="0"/>
                <a:t>East Pacific (EP) El Nino</a:t>
              </a:r>
              <a:endParaRPr lang="en-US" dirty="0"/>
            </a:p>
          </p:txBody>
        </p:sp>
        <p:sp>
          <p:nvSpPr>
            <p:cNvPr id="5" name="TextBox 4"/>
            <p:cNvSpPr txBox="1"/>
            <p:nvPr/>
          </p:nvSpPr>
          <p:spPr>
            <a:xfrm>
              <a:off x="2148070" y="3462691"/>
              <a:ext cx="4351019" cy="369332"/>
            </a:xfrm>
            <a:prstGeom prst="rect">
              <a:avLst/>
            </a:prstGeom>
            <a:solidFill>
              <a:srgbClr val="FFFFFF"/>
            </a:solidFill>
          </p:spPr>
          <p:txBody>
            <a:bodyPr wrap="square" rtlCol="0">
              <a:spAutoFit/>
            </a:bodyPr>
            <a:lstStyle/>
            <a:p>
              <a:pPr algn="ctr"/>
              <a:r>
                <a:rPr lang="en-US" dirty="0" smtClean="0"/>
                <a:t>Central Pacific (EP) El Nino</a:t>
              </a:r>
              <a:endParaRPr lang="en-US" dirty="0"/>
            </a:p>
          </p:txBody>
        </p:sp>
      </p:grpSp>
    </p:spTree>
    <p:extLst>
      <p:ext uri="{BB962C8B-B14F-4D97-AF65-F5344CB8AC3E}">
        <p14:creationId xmlns:p14="http://schemas.microsoft.com/office/powerpoint/2010/main" val="1071090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146"/>
          <p:cNvSpPr txBox="1"/>
          <p:nvPr/>
        </p:nvSpPr>
        <p:spPr>
          <a:xfrm>
            <a:off x="3290882" y="2417579"/>
            <a:ext cx="1460256" cy="523220"/>
          </a:xfrm>
          <a:prstGeom prst="rect">
            <a:avLst/>
          </a:prstGeom>
          <a:noFill/>
        </p:spPr>
        <p:txBody>
          <a:bodyPr wrap="none" rtlCol="0">
            <a:spAutoFit/>
          </a:bodyPr>
          <a:lstStyle/>
          <a:p>
            <a:pPr algn="ctr"/>
            <a:r>
              <a:rPr lang="en-US" sz="1600" dirty="0" smtClean="0"/>
              <a:t>El Nino </a:t>
            </a:r>
            <a:r>
              <a:rPr lang="en-US" sz="1600" dirty="0" err="1" smtClean="0"/>
              <a:t>Modoki</a:t>
            </a:r>
            <a:endParaRPr lang="en-US" sz="1600" dirty="0" smtClean="0"/>
          </a:p>
          <a:p>
            <a:pPr algn="ctr"/>
            <a:r>
              <a:rPr lang="en-US" sz="1200" dirty="0" smtClean="0"/>
              <a:t>[Ashok et al. 2007]</a:t>
            </a:r>
            <a:endParaRPr lang="en-US" sz="1200" dirty="0"/>
          </a:p>
        </p:txBody>
      </p:sp>
      <p:sp>
        <p:nvSpPr>
          <p:cNvPr id="12" name="TextBox 11"/>
          <p:cNvSpPr txBox="1"/>
          <p:nvPr/>
        </p:nvSpPr>
        <p:spPr>
          <a:xfrm>
            <a:off x="3331139" y="909387"/>
            <a:ext cx="1421106" cy="369333"/>
          </a:xfrm>
          <a:prstGeom prst="rect">
            <a:avLst/>
          </a:prstGeom>
          <a:noFill/>
        </p:spPr>
        <p:txBody>
          <a:bodyPr wrap="none" rtlCol="0">
            <a:spAutoFit/>
          </a:bodyPr>
          <a:lstStyle/>
          <a:p>
            <a:r>
              <a:rPr lang="en-US" dirty="0" smtClean="0"/>
              <a:t>Observations</a:t>
            </a:r>
            <a:endParaRPr lang="en-US" dirty="0"/>
          </a:p>
        </p:txBody>
      </p:sp>
      <p:grpSp>
        <p:nvGrpSpPr>
          <p:cNvPr id="29" name="Group 28"/>
          <p:cNvGrpSpPr/>
          <p:nvPr/>
        </p:nvGrpSpPr>
        <p:grpSpPr>
          <a:xfrm>
            <a:off x="335859" y="1209320"/>
            <a:ext cx="7224200" cy="1276522"/>
            <a:chOff x="667401" y="1227464"/>
            <a:chExt cx="7224200" cy="1276522"/>
          </a:xfrm>
        </p:grpSpPr>
        <p:pic>
          <p:nvPicPr>
            <p:cNvPr id="34" name="Picture 33"/>
            <p:cNvPicPr>
              <a:picLocks noChangeAspect="1"/>
            </p:cNvPicPr>
            <p:nvPr/>
          </p:nvPicPr>
          <p:blipFill rotWithShape="1">
            <a:blip r:embed="rId2"/>
            <a:srcRect t="4862" b="83087"/>
            <a:stretch/>
          </p:blipFill>
          <p:spPr>
            <a:xfrm>
              <a:off x="667401" y="1547255"/>
              <a:ext cx="7089754" cy="956731"/>
            </a:xfrm>
            <a:prstGeom prst="rect">
              <a:avLst/>
            </a:prstGeom>
          </p:spPr>
        </p:pic>
        <p:grpSp>
          <p:nvGrpSpPr>
            <p:cNvPr id="35" name="Group 34"/>
            <p:cNvGrpSpPr/>
            <p:nvPr/>
          </p:nvGrpSpPr>
          <p:grpSpPr>
            <a:xfrm>
              <a:off x="801847" y="1227464"/>
              <a:ext cx="7089754" cy="313743"/>
              <a:chOff x="801847" y="1227464"/>
              <a:chExt cx="7089754" cy="313743"/>
            </a:xfrm>
          </p:grpSpPr>
          <p:pic>
            <p:nvPicPr>
              <p:cNvPr id="36" name="Picture 35"/>
              <p:cNvPicPr>
                <a:picLocks noChangeAspect="1"/>
              </p:cNvPicPr>
              <p:nvPr/>
            </p:nvPicPr>
            <p:blipFill rotWithShape="1">
              <a:blip r:embed="rId2"/>
              <a:srcRect b="95046"/>
              <a:stretch/>
            </p:blipFill>
            <p:spPr>
              <a:xfrm>
                <a:off x="801847" y="1268860"/>
                <a:ext cx="7089754" cy="272347"/>
              </a:xfrm>
              <a:prstGeom prst="rect">
                <a:avLst/>
              </a:prstGeom>
            </p:spPr>
          </p:pic>
          <p:sp>
            <p:nvSpPr>
              <p:cNvPr id="37" name="Rectangle 36"/>
              <p:cNvSpPr/>
              <p:nvPr/>
            </p:nvSpPr>
            <p:spPr>
              <a:xfrm>
                <a:off x="1047850" y="1242217"/>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256444" y="1227464"/>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489226" y="1242217"/>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1019195" y="3105877"/>
            <a:ext cx="5926755" cy="3393445"/>
            <a:chOff x="1019195" y="3105877"/>
            <a:chExt cx="5926755" cy="3393445"/>
          </a:xfrm>
        </p:grpSpPr>
        <p:grpSp>
          <p:nvGrpSpPr>
            <p:cNvPr id="4" name="Group 3"/>
            <p:cNvGrpSpPr/>
            <p:nvPr/>
          </p:nvGrpSpPr>
          <p:grpSpPr>
            <a:xfrm>
              <a:off x="2493016" y="3700458"/>
              <a:ext cx="3002596" cy="382397"/>
              <a:chOff x="995677" y="4027976"/>
              <a:chExt cx="4068578" cy="671660"/>
            </a:xfrm>
          </p:grpSpPr>
          <p:pic>
            <p:nvPicPr>
              <p:cNvPr id="3" name="Picture 2"/>
              <p:cNvPicPr>
                <a:picLocks noChangeAspect="1"/>
              </p:cNvPicPr>
              <p:nvPr/>
            </p:nvPicPr>
            <p:blipFill rotWithShape="1">
              <a:blip r:embed="rId3"/>
              <a:srcRect r="68013"/>
              <a:stretch/>
            </p:blipFill>
            <p:spPr>
              <a:xfrm>
                <a:off x="995677" y="4027976"/>
                <a:ext cx="2924902" cy="671660"/>
              </a:xfrm>
              <a:prstGeom prst="rect">
                <a:avLst/>
              </a:prstGeom>
            </p:spPr>
          </p:pic>
          <p:pic>
            <p:nvPicPr>
              <p:cNvPr id="33" name="Picture 32"/>
              <p:cNvPicPr>
                <a:picLocks noChangeAspect="1"/>
              </p:cNvPicPr>
              <p:nvPr/>
            </p:nvPicPr>
            <p:blipFill rotWithShape="1">
              <a:blip r:embed="rId3"/>
              <a:srcRect l="87445"/>
              <a:stretch/>
            </p:blipFill>
            <p:spPr>
              <a:xfrm>
                <a:off x="3916178" y="4027976"/>
                <a:ext cx="1148077" cy="671660"/>
              </a:xfrm>
              <a:prstGeom prst="rect">
                <a:avLst/>
              </a:prstGeom>
            </p:spPr>
          </p:pic>
        </p:grpSp>
        <p:pic>
          <p:nvPicPr>
            <p:cNvPr id="5" name="Picture 4"/>
            <p:cNvPicPr>
              <a:picLocks noChangeAspect="1"/>
            </p:cNvPicPr>
            <p:nvPr/>
          </p:nvPicPr>
          <p:blipFill>
            <a:blip r:embed="rId4"/>
            <a:stretch>
              <a:fillRect/>
            </a:stretch>
          </p:blipFill>
          <p:spPr>
            <a:xfrm>
              <a:off x="1259183" y="4176935"/>
              <a:ext cx="5481116" cy="1895416"/>
            </a:xfrm>
            <a:prstGeom prst="rect">
              <a:avLst/>
            </a:prstGeom>
          </p:spPr>
        </p:pic>
        <p:sp>
          <p:nvSpPr>
            <p:cNvPr id="40" name="Rounded Rectangle 39"/>
            <p:cNvSpPr/>
            <p:nvPr/>
          </p:nvSpPr>
          <p:spPr>
            <a:xfrm>
              <a:off x="1019195" y="3105877"/>
              <a:ext cx="5926755" cy="3393445"/>
            </a:xfrm>
            <a:prstGeom prst="roundRect">
              <a:avLst/>
            </a:prstGeom>
            <a:no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1" name="TextBox 40"/>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ENSO diversity</a:t>
            </a:r>
            <a:endParaRPr lang="en-US" sz="2800" dirty="0"/>
          </a:p>
        </p:txBody>
      </p:sp>
    </p:spTree>
    <p:extLst>
      <p:ext uri="{BB962C8B-B14F-4D97-AF65-F5344CB8AC3E}">
        <p14:creationId xmlns:p14="http://schemas.microsoft.com/office/powerpoint/2010/main" val="1172491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146"/>
          <p:cNvSpPr txBox="1"/>
          <p:nvPr/>
        </p:nvSpPr>
        <p:spPr>
          <a:xfrm>
            <a:off x="3290882" y="2417579"/>
            <a:ext cx="1460256" cy="523220"/>
          </a:xfrm>
          <a:prstGeom prst="rect">
            <a:avLst/>
          </a:prstGeom>
          <a:noFill/>
        </p:spPr>
        <p:txBody>
          <a:bodyPr wrap="none" rtlCol="0">
            <a:spAutoFit/>
          </a:bodyPr>
          <a:lstStyle/>
          <a:p>
            <a:pPr algn="ctr"/>
            <a:r>
              <a:rPr lang="en-US" sz="1600" dirty="0" smtClean="0"/>
              <a:t>El Nino </a:t>
            </a:r>
            <a:r>
              <a:rPr lang="en-US" sz="1600" dirty="0" err="1" smtClean="0"/>
              <a:t>Modoki</a:t>
            </a:r>
            <a:endParaRPr lang="en-US" sz="1600" dirty="0" smtClean="0"/>
          </a:p>
          <a:p>
            <a:pPr algn="ctr"/>
            <a:r>
              <a:rPr lang="en-US" sz="1200" dirty="0" smtClean="0"/>
              <a:t>[Ashok et al. 2007]</a:t>
            </a:r>
            <a:endParaRPr lang="en-US" sz="1200" dirty="0"/>
          </a:p>
        </p:txBody>
      </p:sp>
      <p:sp>
        <p:nvSpPr>
          <p:cNvPr id="12" name="TextBox 11"/>
          <p:cNvSpPr txBox="1"/>
          <p:nvPr/>
        </p:nvSpPr>
        <p:spPr>
          <a:xfrm>
            <a:off x="3331139" y="909387"/>
            <a:ext cx="1421106" cy="369333"/>
          </a:xfrm>
          <a:prstGeom prst="rect">
            <a:avLst/>
          </a:prstGeom>
          <a:noFill/>
        </p:spPr>
        <p:txBody>
          <a:bodyPr wrap="none" rtlCol="0">
            <a:spAutoFit/>
          </a:bodyPr>
          <a:lstStyle/>
          <a:p>
            <a:r>
              <a:rPr lang="en-US" dirty="0" smtClean="0"/>
              <a:t>Observations</a:t>
            </a:r>
            <a:endParaRPr lang="en-US" dirty="0"/>
          </a:p>
        </p:txBody>
      </p:sp>
      <p:grpSp>
        <p:nvGrpSpPr>
          <p:cNvPr id="29" name="Group 28"/>
          <p:cNvGrpSpPr/>
          <p:nvPr/>
        </p:nvGrpSpPr>
        <p:grpSpPr>
          <a:xfrm>
            <a:off x="335859" y="1209320"/>
            <a:ext cx="7224200" cy="1276522"/>
            <a:chOff x="667401" y="1227464"/>
            <a:chExt cx="7224200" cy="1276522"/>
          </a:xfrm>
        </p:grpSpPr>
        <p:pic>
          <p:nvPicPr>
            <p:cNvPr id="34" name="Picture 33"/>
            <p:cNvPicPr>
              <a:picLocks noChangeAspect="1"/>
            </p:cNvPicPr>
            <p:nvPr/>
          </p:nvPicPr>
          <p:blipFill rotWithShape="1">
            <a:blip r:embed="rId2"/>
            <a:srcRect t="4862" b="83087"/>
            <a:stretch/>
          </p:blipFill>
          <p:spPr>
            <a:xfrm>
              <a:off x="667401" y="1547255"/>
              <a:ext cx="7089754" cy="956731"/>
            </a:xfrm>
            <a:prstGeom prst="rect">
              <a:avLst/>
            </a:prstGeom>
          </p:spPr>
        </p:pic>
        <p:grpSp>
          <p:nvGrpSpPr>
            <p:cNvPr id="35" name="Group 34"/>
            <p:cNvGrpSpPr/>
            <p:nvPr/>
          </p:nvGrpSpPr>
          <p:grpSpPr>
            <a:xfrm>
              <a:off x="801847" y="1227464"/>
              <a:ext cx="7089754" cy="313743"/>
              <a:chOff x="801847" y="1227464"/>
              <a:chExt cx="7089754" cy="313743"/>
            </a:xfrm>
          </p:grpSpPr>
          <p:pic>
            <p:nvPicPr>
              <p:cNvPr id="36" name="Picture 35"/>
              <p:cNvPicPr>
                <a:picLocks noChangeAspect="1"/>
              </p:cNvPicPr>
              <p:nvPr/>
            </p:nvPicPr>
            <p:blipFill rotWithShape="1">
              <a:blip r:embed="rId2"/>
              <a:srcRect b="95046"/>
              <a:stretch/>
            </p:blipFill>
            <p:spPr>
              <a:xfrm>
                <a:off x="801847" y="1268860"/>
                <a:ext cx="7089754" cy="272347"/>
              </a:xfrm>
              <a:prstGeom prst="rect">
                <a:avLst/>
              </a:prstGeom>
            </p:spPr>
          </p:pic>
          <p:sp>
            <p:nvSpPr>
              <p:cNvPr id="37" name="Rectangle 36"/>
              <p:cNvSpPr/>
              <p:nvPr/>
            </p:nvSpPr>
            <p:spPr>
              <a:xfrm>
                <a:off x="1047850" y="1242217"/>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256444" y="1227464"/>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489226" y="1242217"/>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0" name="Rounded Rectangle 39"/>
          <p:cNvSpPr/>
          <p:nvPr/>
        </p:nvSpPr>
        <p:spPr>
          <a:xfrm>
            <a:off x="1019195" y="3105877"/>
            <a:ext cx="5926755" cy="3393445"/>
          </a:xfrm>
          <a:prstGeom prst="roundRect">
            <a:avLst/>
          </a:prstGeom>
          <a:no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ENSO diversity</a:t>
            </a:r>
            <a:endParaRPr lang="en-US" sz="2800" dirty="0"/>
          </a:p>
        </p:txBody>
      </p:sp>
      <p:sp>
        <p:nvSpPr>
          <p:cNvPr id="2" name="Rectangle 1"/>
          <p:cNvSpPr/>
          <p:nvPr/>
        </p:nvSpPr>
        <p:spPr>
          <a:xfrm>
            <a:off x="2604509" y="3105877"/>
            <a:ext cx="2864737" cy="523220"/>
          </a:xfrm>
          <a:prstGeom prst="rect">
            <a:avLst/>
          </a:prstGeom>
        </p:spPr>
        <p:txBody>
          <a:bodyPr wrap="none">
            <a:spAutoFit/>
          </a:bodyPr>
          <a:lstStyle/>
          <a:p>
            <a:pPr marL="0" lvl="1">
              <a:defRPr/>
            </a:pPr>
            <a:r>
              <a:rPr lang="en-US" sz="2800" dirty="0">
                <a:cs typeface="Cambria"/>
              </a:rPr>
              <a:t>A Cautionary Note</a:t>
            </a:r>
          </a:p>
        </p:txBody>
      </p:sp>
      <p:sp>
        <p:nvSpPr>
          <p:cNvPr id="6" name="TextBox 5"/>
          <p:cNvSpPr txBox="1"/>
          <p:nvPr/>
        </p:nvSpPr>
        <p:spPr>
          <a:xfrm>
            <a:off x="1084094" y="3638313"/>
            <a:ext cx="5763116" cy="3631764"/>
          </a:xfrm>
          <a:prstGeom prst="rect">
            <a:avLst/>
          </a:prstGeom>
          <a:noFill/>
        </p:spPr>
        <p:txBody>
          <a:bodyPr wrap="none" rtlCol="0">
            <a:spAutoFit/>
          </a:bodyPr>
          <a:lstStyle/>
          <a:p>
            <a:pPr marL="285750" indent="-285750">
              <a:buFont typeface="Wingdings" charset="2"/>
              <a:buChar char="²"/>
            </a:pPr>
            <a:r>
              <a:rPr lang="en-US" dirty="0" smtClean="0"/>
              <a:t>Don’t trust Google!</a:t>
            </a:r>
          </a:p>
          <a:p>
            <a:pPr marL="285750" indent="-285750">
              <a:buFont typeface="Wingdings" charset="2"/>
              <a:buChar char="²"/>
            </a:pPr>
            <a:endParaRPr lang="en-US" dirty="0" smtClean="0"/>
          </a:p>
          <a:p>
            <a:pPr marL="285750" indent="-285750">
              <a:buFont typeface="Wingdings" charset="2"/>
              <a:buChar char="²"/>
            </a:pPr>
            <a:r>
              <a:rPr lang="en-US" dirty="0"/>
              <a:t>EOF-</a:t>
            </a:r>
            <a:r>
              <a:rPr lang="en-US" dirty="0" smtClean="0"/>
              <a:t>mode = statistical mode </a:t>
            </a:r>
            <a:r>
              <a:rPr lang="en-US" dirty="0"/>
              <a:t>≠ </a:t>
            </a:r>
            <a:r>
              <a:rPr lang="en-US" dirty="0" smtClean="0"/>
              <a:t>physical mode</a:t>
            </a:r>
            <a:endParaRPr lang="en-US" dirty="0"/>
          </a:p>
          <a:p>
            <a:pPr marL="285750" indent="-285750">
              <a:buFont typeface="Wingdings" charset="2"/>
              <a:buChar char="²"/>
            </a:pPr>
            <a:endParaRPr lang="en-US" dirty="0"/>
          </a:p>
          <a:p>
            <a:pPr marL="285750" indent="-285750">
              <a:buFont typeface="Wingdings" charset="2"/>
              <a:buChar char="²"/>
            </a:pPr>
            <a:r>
              <a:rPr lang="en-US" dirty="0">
                <a:solidFill>
                  <a:srgbClr val="000000"/>
                </a:solidFill>
              </a:rPr>
              <a:t>An EOF-mode is a superposition of many physical </a:t>
            </a:r>
            <a:r>
              <a:rPr lang="en-US" dirty="0" smtClean="0">
                <a:solidFill>
                  <a:srgbClr val="000000"/>
                </a:solidFill>
              </a:rPr>
              <a:t>modes</a:t>
            </a:r>
            <a:endParaRPr lang="en-US" dirty="0" smtClean="0"/>
          </a:p>
          <a:p>
            <a:pPr marL="285750" indent="-285750">
              <a:buFont typeface="Wingdings" charset="2"/>
              <a:buChar char="²"/>
            </a:pPr>
            <a:endParaRPr lang="en-US" dirty="0"/>
          </a:p>
          <a:p>
            <a:pPr marL="285750" indent="-285750">
              <a:buFont typeface="Wingdings" charset="2"/>
              <a:buChar char="²"/>
            </a:pPr>
            <a:r>
              <a:rPr lang="en-US" dirty="0" smtClean="0"/>
              <a:t>EOF-modes are not independent of each other</a:t>
            </a:r>
          </a:p>
          <a:p>
            <a:pPr marL="285750" indent="-285750">
              <a:buFont typeface="Wingdings" charset="2"/>
              <a:buChar char="²"/>
            </a:pPr>
            <a:endParaRPr lang="en-US" dirty="0"/>
          </a:p>
          <a:p>
            <a:pPr marL="285750" indent="-285750">
              <a:buFont typeface="Wingdings" charset="2"/>
              <a:buChar char="²"/>
            </a:pPr>
            <a:r>
              <a:rPr lang="en-US" dirty="0" smtClean="0">
                <a:solidFill>
                  <a:srgbClr val="000000"/>
                </a:solidFill>
              </a:rPr>
              <a:t>El Nino </a:t>
            </a:r>
            <a:r>
              <a:rPr lang="en-US" dirty="0" err="1" smtClean="0">
                <a:solidFill>
                  <a:srgbClr val="000000"/>
                </a:solidFill>
              </a:rPr>
              <a:t>Modoki</a:t>
            </a:r>
            <a:r>
              <a:rPr lang="en-US" dirty="0" smtClean="0">
                <a:solidFill>
                  <a:srgbClr val="000000"/>
                </a:solidFill>
              </a:rPr>
              <a:t> (EOF-2) </a:t>
            </a:r>
            <a:r>
              <a:rPr lang="en-US" dirty="0" smtClean="0"/>
              <a:t>is </a:t>
            </a:r>
            <a:r>
              <a:rPr lang="en-US" b="1" i="1" dirty="0" smtClean="0"/>
              <a:t>not</a:t>
            </a:r>
            <a:r>
              <a:rPr lang="en-US" dirty="0" smtClean="0"/>
              <a:t> a physical mode</a:t>
            </a:r>
            <a:endParaRPr lang="en-US" dirty="0"/>
          </a:p>
          <a:p>
            <a:pPr marL="285750" indent="-285750">
              <a:buFont typeface="Wingdings" charset="2"/>
              <a:buChar char="²"/>
            </a:pPr>
            <a:endParaRPr lang="en-US" dirty="0"/>
          </a:p>
          <a:p>
            <a:pPr marL="285750" indent="-285750">
              <a:buFont typeface="Wingdings" charset="2"/>
              <a:buChar char="²"/>
            </a:pPr>
            <a:endParaRPr lang="en-US" dirty="0">
              <a:solidFill>
                <a:srgbClr val="000000"/>
              </a:solidFill>
            </a:endParaRPr>
          </a:p>
          <a:p>
            <a:pPr marL="285750" indent="-285750">
              <a:buFont typeface="Wingdings" charset="2"/>
              <a:buChar char="²"/>
            </a:pPr>
            <a:endParaRPr lang="en-US" sz="1400" dirty="0" smtClean="0">
              <a:solidFill>
                <a:srgbClr val="000000"/>
              </a:solidFill>
            </a:endParaRPr>
          </a:p>
          <a:p>
            <a:pPr marL="285750" indent="-285750">
              <a:buFont typeface="Wingdings" charset="2"/>
              <a:buChar char="²"/>
            </a:pPr>
            <a:endParaRPr lang="en-US" dirty="0"/>
          </a:p>
        </p:txBody>
      </p:sp>
    </p:spTree>
    <p:extLst>
      <p:ext uri="{BB962C8B-B14F-4D97-AF65-F5344CB8AC3E}">
        <p14:creationId xmlns:p14="http://schemas.microsoft.com/office/powerpoint/2010/main" val="35096279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9118" y="4944199"/>
            <a:ext cx="3135329" cy="667318"/>
            <a:chOff x="5491765" y="4944199"/>
            <a:chExt cx="3135329" cy="667318"/>
          </a:xfrm>
        </p:grpSpPr>
        <p:sp>
          <p:nvSpPr>
            <p:cNvPr id="140" name="Rectangle 139"/>
            <p:cNvSpPr/>
            <p:nvPr/>
          </p:nvSpPr>
          <p:spPr>
            <a:xfrm>
              <a:off x="5491765" y="4944199"/>
              <a:ext cx="3135329" cy="6673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aphicFrame>
          <p:nvGraphicFramePr>
            <p:cNvPr id="139" name="Object 138"/>
            <p:cNvGraphicFramePr>
              <a:graphicFrameLocks noChangeAspect="1"/>
            </p:cNvGraphicFramePr>
            <p:nvPr>
              <p:extLst>
                <p:ext uri="{D42A27DB-BD31-4B8C-83A1-F6EECF244321}">
                  <p14:modId xmlns:p14="http://schemas.microsoft.com/office/powerpoint/2010/main" val="1309314795"/>
                </p:ext>
              </p:extLst>
            </p:nvPr>
          </p:nvGraphicFramePr>
          <p:xfrm>
            <a:off x="5498021" y="4944199"/>
            <a:ext cx="3084067" cy="608956"/>
          </p:xfrm>
          <a:graphic>
            <a:graphicData uri="http://schemas.openxmlformats.org/presentationml/2006/ole">
              <mc:AlternateContent xmlns:mc="http://schemas.openxmlformats.org/markup-compatibility/2006">
                <mc:Choice xmlns:v="urn:schemas-microsoft-com:vml" Requires="v">
                  <p:oleObj spid="_x0000_s6170" name="Equation" r:id="rId3" imgW="1993900" imgH="393700" progId="Equation.3">
                    <p:embed/>
                  </p:oleObj>
                </mc:Choice>
                <mc:Fallback>
                  <p:oleObj name="Equation" r:id="rId3" imgW="1993900" imgH="393700" progId="Equation.3">
                    <p:embed/>
                    <p:pic>
                      <p:nvPicPr>
                        <p:cNvPr id="0" name=""/>
                        <p:cNvPicPr/>
                        <p:nvPr/>
                      </p:nvPicPr>
                      <p:blipFill>
                        <a:blip r:embed="rId4"/>
                        <a:stretch>
                          <a:fillRect/>
                        </a:stretch>
                      </p:blipFill>
                      <p:spPr>
                        <a:xfrm>
                          <a:off x="5498021" y="4944199"/>
                          <a:ext cx="3084067" cy="608956"/>
                        </a:xfrm>
                        <a:prstGeom prst="rect">
                          <a:avLst/>
                        </a:prstGeom>
                      </p:spPr>
                    </p:pic>
                  </p:oleObj>
                </mc:Fallback>
              </mc:AlternateContent>
            </a:graphicData>
          </a:graphic>
        </p:graphicFrame>
      </p:grpSp>
      <p:grpSp>
        <p:nvGrpSpPr>
          <p:cNvPr id="2" name="Group 1"/>
          <p:cNvGrpSpPr/>
          <p:nvPr/>
        </p:nvGrpSpPr>
        <p:grpSpPr>
          <a:xfrm>
            <a:off x="193455" y="1091997"/>
            <a:ext cx="4035153" cy="5379558"/>
            <a:chOff x="4956102" y="1091997"/>
            <a:chExt cx="4035153" cy="5379558"/>
          </a:xfrm>
        </p:grpSpPr>
        <p:grpSp>
          <p:nvGrpSpPr>
            <p:cNvPr id="8" name="Group 7"/>
            <p:cNvGrpSpPr/>
            <p:nvPr/>
          </p:nvGrpSpPr>
          <p:grpSpPr>
            <a:xfrm>
              <a:off x="4956102" y="1132402"/>
              <a:ext cx="4035153" cy="3181268"/>
              <a:chOff x="463689" y="-238971"/>
              <a:chExt cx="6413590" cy="3879415"/>
            </a:xfrm>
          </p:grpSpPr>
          <p:grpSp>
            <p:nvGrpSpPr>
              <p:cNvPr id="9" name="Group 8"/>
              <p:cNvGrpSpPr/>
              <p:nvPr/>
            </p:nvGrpSpPr>
            <p:grpSpPr>
              <a:xfrm>
                <a:off x="1657393" y="2450353"/>
                <a:ext cx="4425140" cy="1190091"/>
                <a:chOff x="1101036" y="3613913"/>
                <a:chExt cx="4425140" cy="1190091"/>
              </a:xfrm>
            </p:grpSpPr>
            <p:grpSp>
              <p:nvGrpSpPr>
                <p:cNvPr id="11" name="Group 10"/>
                <p:cNvGrpSpPr/>
                <p:nvPr/>
              </p:nvGrpSpPr>
              <p:grpSpPr>
                <a:xfrm>
                  <a:off x="1524965" y="3950202"/>
                  <a:ext cx="4001211" cy="410362"/>
                  <a:chOff x="1019475" y="4519980"/>
                  <a:chExt cx="4959097" cy="410362"/>
                </a:xfrm>
              </p:grpSpPr>
              <p:sp>
                <p:nvSpPr>
                  <p:cNvPr id="47" name="Cube 46"/>
                  <p:cNvSpPr/>
                  <p:nvPr/>
                </p:nvSpPr>
                <p:spPr>
                  <a:xfrm>
                    <a:off x="1019475"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Cube 47"/>
                  <p:cNvSpPr/>
                  <p:nvPr/>
                </p:nvSpPr>
                <p:spPr>
                  <a:xfrm>
                    <a:off x="1838293"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9" name="Cube 48"/>
                  <p:cNvSpPr/>
                  <p:nvPr/>
                </p:nvSpPr>
                <p:spPr>
                  <a:xfrm>
                    <a:off x="2693745"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0" name="Cube 49"/>
                  <p:cNvSpPr/>
                  <p:nvPr/>
                </p:nvSpPr>
                <p:spPr>
                  <a:xfrm>
                    <a:off x="3532195"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1" name="Cube 50"/>
                  <p:cNvSpPr/>
                  <p:nvPr/>
                </p:nvSpPr>
                <p:spPr>
                  <a:xfrm>
                    <a:off x="4371542"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2" name="Cube 51"/>
                  <p:cNvSpPr/>
                  <p:nvPr/>
                </p:nvSpPr>
                <p:spPr>
                  <a:xfrm>
                    <a:off x="5219553"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12" name="Group 11"/>
                <p:cNvGrpSpPr/>
                <p:nvPr/>
              </p:nvGrpSpPr>
              <p:grpSpPr>
                <a:xfrm>
                  <a:off x="1315899" y="4155383"/>
                  <a:ext cx="4001211" cy="410362"/>
                  <a:chOff x="1019475" y="4519980"/>
                  <a:chExt cx="4959097" cy="410362"/>
                </a:xfrm>
              </p:grpSpPr>
              <p:sp>
                <p:nvSpPr>
                  <p:cNvPr id="41" name="Cube 40"/>
                  <p:cNvSpPr/>
                  <p:nvPr/>
                </p:nvSpPr>
                <p:spPr>
                  <a:xfrm>
                    <a:off x="1019475"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2" name="Cube 41"/>
                  <p:cNvSpPr/>
                  <p:nvPr/>
                </p:nvSpPr>
                <p:spPr>
                  <a:xfrm>
                    <a:off x="1838293"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Cube 42"/>
                  <p:cNvSpPr/>
                  <p:nvPr/>
                </p:nvSpPr>
                <p:spPr>
                  <a:xfrm>
                    <a:off x="2693745"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Cube 43"/>
                  <p:cNvSpPr/>
                  <p:nvPr/>
                </p:nvSpPr>
                <p:spPr>
                  <a:xfrm>
                    <a:off x="3532195"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5" name="Cube 44"/>
                  <p:cNvSpPr/>
                  <p:nvPr/>
                </p:nvSpPr>
                <p:spPr>
                  <a:xfrm>
                    <a:off x="4371542"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6" name="Cube 45"/>
                  <p:cNvSpPr/>
                  <p:nvPr/>
                </p:nvSpPr>
                <p:spPr>
                  <a:xfrm>
                    <a:off x="5219553"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13" name="Group 12"/>
                <p:cNvGrpSpPr/>
                <p:nvPr/>
              </p:nvGrpSpPr>
              <p:grpSpPr>
                <a:xfrm>
                  <a:off x="1101036" y="4393642"/>
                  <a:ext cx="4001211" cy="410362"/>
                  <a:chOff x="1019475" y="4519980"/>
                  <a:chExt cx="4959097" cy="410362"/>
                </a:xfrm>
              </p:grpSpPr>
              <p:sp>
                <p:nvSpPr>
                  <p:cNvPr id="35" name="Cube 34"/>
                  <p:cNvSpPr/>
                  <p:nvPr/>
                </p:nvSpPr>
                <p:spPr>
                  <a:xfrm>
                    <a:off x="1019475"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6" name="Cube 35"/>
                  <p:cNvSpPr/>
                  <p:nvPr/>
                </p:nvSpPr>
                <p:spPr>
                  <a:xfrm>
                    <a:off x="1838293"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Cube 36"/>
                  <p:cNvSpPr/>
                  <p:nvPr/>
                </p:nvSpPr>
                <p:spPr>
                  <a:xfrm>
                    <a:off x="2693745"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8" name="Cube 37"/>
                  <p:cNvSpPr/>
                  <p:nvPr/>
                </p:nvSpPr>
                <p:spPr>
                  <a:xfrm>
                    <a:off x="3532195"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9" name="Cube 38"/>
                  <p:cNvSpPr/>
                  <p:nvPr/>
                </p:nvSpPr>
                <p:spPr>
                  <a:xfrm>
                    <a:off x="4371542"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0" name="Cube 39"/>
                  <p:cNvSpPr/>
                  <p:nvPr/>
                </p:nvSpPr>
                <p:spPr>
                  <a:xfrm>
                    <a:off x="5219553" y="4519980"/>
                    <a:ext cx="759019" cy="4103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14" name="Group 13"/>
                <p:cNvGrpSpPr/>
                <p:nvPr/>
              </p:nvGrpSpPr>
              <p:grpSpPr>
                <a:xfrm>
                  <a:off x="1737397" y="3613913"/>
                  <a:ext cx="3565287" cy="378904"/>
                  <a:chOff x="1737397" y="3613913"/>
                  <a:chExt cx="3565287" cy="378904"/>
                </a:xfrm>
              </p:grpSpPr>
              <p:sp>
                <p:nvSpPr>
                  <p:cNvPr id="29" name="Up-Down Arrow 28"/>
                  <p:cNvSpPr/>
                  <p:nvPr/>
                </p:nvSpPr>
                <p:spPr>
                  <a:xfrm>
                    <a:off x="1737397"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30" name="Up-Down Arrow 29"/>
                  <p:cNvSpPr/>
                  <p:nvPr/>
                </p:nvSpPr>
                <p:spPr>
                  <a:xfrm>
                    <a:off x="2420752"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31" name="Up-Down Arrow 30"/>
                  <p:cNvSpPr/>
                  <p:nvPr/>
                </p:nvSpPr>
                <p:spPr>
                  <a:xfrm>
                    <a:off x="3114127"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32" name="Up-Down Arrow 31"/>
                  <p:cNvSpPr/>
                  <p:nvPr/>
                </p:nvSpPr>
                <p:spPr>
                  <a:xfrm>
                    <a:off x="3778122"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33" name="Up-Down Arrow 32"/>
                  <p:cNvSpPr/>
                  <p:nvPr/>
                </p:nvSpPr>
                <p:spPr>
                  <a:xfrm>
                    <a:off x="4440922"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34" name="Up-Down Arrow 33"/>
                  <p:cNvSpPr/>
                  <p:nvPr/>
                </p:nvSpPr>
                <p:spPr>
                  <a:xfrm>
                    <a:off x="5184521"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grpSp>
            <p:grpSp>
              <p:nvGrpSpPr>
                <p:cNvPr id="15" name="Group 14"/>
                <p:cNvGrpSpPr/>
                <p:nvPr/>
              </p:nvGrpSpPr>
              <p:grpSpPr>
                <a:xfrm>
                  <a:off x="1532524" y="3835569"/>
                  <a:ext cx="3565287" cy="378904"/>
                  <a:chOff x="1737397" y="3613913"/>
                  <a:chExt cx="3565287" cy="378904"/>
                </a:xfrm>
              </p:grpSpPr>
              <p:sp>
                <p:nvSpPr>
                  <p:cNvPr id="23" name="Up-Down Arrow 22"/>
                  <p:cNvSpPr/>
                  <p:nvPr/>
                </p:nvSpPr>
                <p:spPr>
                  <a:xfrm>
                    <a:off x="1737397"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24" name="Up-Down Arrow 23"/>
                  <p:cNvSpPr/>
                  <p:nvPr/>
                </p:nvSpPr>
                <p:spPr>
                  <a:xfrm>
                    <a:off x="2420752"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25" name="Up-Down Arrow 24"/>
                  <p:cNvSpPr/>
                  <p:nvPr/>
                </p:nvSpPr>
                <p:spPr>
                  <a:xfrm>
                    <a:off x="3114127"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26" name="Up-Down Arrow 25"/>
                  <p:cNvSpPr/>
                  <p:nvPr/>
                </p:nvSpPr>
                <p:spPr>
                  <a:xfrm>
                    <a:off x="3778122"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27" name="Up-Down Arrow 26"/>
                  <p:cNvSpPr/>
                  <p:nvPr/>
                </p:nvSpPr>
                <p:spPr>
                  <a:xfrm>
                    <a:off x="4440922"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28" name="Up-Down Arrow 27"/>
                  <p:cNvSpPr/>
                  <p:nvPr/>
                </p:nvSpPr>
                <p:spPr>
                  <a:xfrm>
                    <a:off x="5184521"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grpSp>
            <p:grpSp>
              <p:nvGrpSpPr>
                <p:cNvPr id="16" name="Group 15"/>
                <p:cNvGrpSpPr/>
                <p:nvPr/>
              </p:nvGrpSpPr>
              <p:grpSpPr>
                <a:xfrm>
                  <a:off x="1295400" y="4080708"/>
                  <a:ext cx="3565287" cy="378904"/>
                  <a:chOff x="1737397" y="3613913"/>
                  <a:chExt cx="3565287" cy="378904"/>
                </a:xfrm>
              </p:grpSpPr>
              <p:sp>
                <p:nvSpPr>
                  <p:cNvPr id="17" name="Up-Down Arrow 16"/>
                  <p:cNvSpPr/>
                  <p:nvPr/>
                </p:nvSpPr>
                <p:spPr>
                  <a:xfrm>
                    <a:off x="1737397"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18" name="Up-Down Arrow 17"/>
                  <p:cNvSpPr/>
                  <p:nvPr/>
                </p:nvSpPr>
                <p:spPr>
                  <a:xfrm>
                    <a:off x="2420752"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19" name="Up-Down Arrow 18"/>
                  <p:cNvSpPr/>
                  <p:nvPr/>
                </p:nvSpPr>
                <p:spPr>
                  <a:xfrm>
                    <a:off x="3114127"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20" name="Up-Down Arrow 19"/>
                  <p:cNvSpPr/>
                  <p:nvPr/>
                </p:nvSpPr>
                <p:spPr>
                  <a:xfrm>
                    <a:off x="3778122"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21" name="Up-Down Arrow 20"/>
                  <p:cNvSpPr/>
                  <p:nvPr/>
                </p:nvSpPr>
                <p:spPr>
                  <a:xfrm>
                    <a:off x="4440922"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22" name="Up-Down Arrow 21"/>
                  <p:cNvSpPr/>
                  <p:nvPr/>
                </p:nvSpPr>
                <p:spPr>
                  <a:xfrm>
                    <a:off x="5184521" y="3613913"/>
                    <a:ext cx="118163" cy="378904"/>
                  </a:xfrm>
                  <a:prstGeom prst="upDownArrow">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endParaRPr>
                  </a:p>
                </p:txBody>
              </p:sp>
            </p:grpSp>
          </p:grpSp>
          <p:sp>
            <p:nvSpPr>
              <p:cNvPr id="10" name="TextBox 9"/>
              <p:cNvSpPr txBox="1"/>
              <p:nvPr/>
            </p:nvSpPr>
            <p:spPr>
              <a:xfrm>
                <a:off x="463689" y="-238971"/>
                <a:ext cx="6413590" cy="1088428"/>
              </a:xfrm>
              <a:prstGeom prst="rect">
                <a:avLst/>
              </a:prstGeom>
              <a:noFill/>
            </p:spPr>
            <p:txBody>
              <a:bodyPr wrap="square" rtlCol="0">
                <a:spAutoFit/>
              </a:bodyPr>
              <a:lstStyle/>
              <a:p>
                <a:pPr algn="ctr"/>
                <a:r>
                  <a:rPr lang="en-US" sz="2800" i="1" u="sng" dirty="0" smtClean="0">
                    <a:solidFill>
                      <a:prstClr val="black"/>
                    </a:solidFill>
                    <a:latin typeface="Calibri"/>
                  </a:rPr>
                  <a:t>The Odd ENSO</a:t>
                </a:r>
              </a:p>
              <a:p>
                <a:pPr algn="ctr"/>
                <a:r>
                  <a:rPr lang="en-US" sz="2400" dirty="0" smtClean="0">
                    <a:solidFill>
                      <a:prstClr val="black"/>
                    </a:solidFill>
                    <a:latin typeface="Calibri"/>
                  </a:rPr>
                  <a:t>Atmospheric GCM / Slab ocean</a:t>
                </a:r>
                <a:endParaRPr lang="en-US" sz="2400" dirty="0">
                  <a:solidFill>
                    <a:prstClr val="black"/>
                  </a:solidFill>
                  <a:latin typeface="Calibri"/>
                </a:endParaRPr>
              </a:p>
            </p:txBody>
          </p:sp>
        </p:grpSp>
        <p:grpSp>
          <p:nvGrpSpPr>
            <p:cNvPr id="59" name="Group 58"/>
            <p:cNvGrpSpPr/>
            <p:nvPr/>
          </p:nvGrpSpPr>
          <p:grpSpPr>
            <a:xfrm>
              <a:off x="5717391" y="2438244"/>
              <a:ext cx="2800906" cy="1148088"/>
              <a:chOff x="694838" y="1232618"/>
              <a:chExt cx="6499322" cy="2588020"/>
            </a:xfrm>
            <a:solidFill>
              <a:schemeClr val="accent5">
                <a:lumMod val="40000"/>
                <a:lumOff val="60000"/>
              </a:schemeClr>
            </a:solidFill>
          </p:grpSpPr>
          <p:sp>
            <p:nvSpPr>
              <p:cNvPr id="60" name="Cube 59"/>
              <p:cNvSpPr/>
              <p:nvPr/>
            </p:nvSpPr>
            <p:spPr>
              <a:xfrm>
                <a:off x="1355298" y="242059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1" name="Cube 60"/>
              <p:cNvSpPr/>
              <p:nvPr/>
            </p:nvSpPr>
            <p:spPr>
              <a:xfrm>
                <a:off x="2300419" y="242059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2" name="Cube 61"/>
              <p:cNvSpPr/>
              <p:nvPr/>
            </p:nvSpPr>
            <p:spPr>
              <a:xfrm>
                <a:off x="3245541" y="242059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3" name="Cube 62"/>
              <p:cNvSpPr/>
              <p:nvPr/>
            </p:nvSpPr>
            <p:spPr>
              <a:xfrm>
                <a:off x="1141171" y="263266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4" name="Cube 63"/>
              <p:cNvSpPr/>
              <p:nvPr/>
            </p:nvSpPr>
            <p:spPr>
              <a:xfrm>
                <a:off x="2086292" y="263266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5" name="Cube 64"/>
              <p:cNvSpPr/>
              <p:nvPr/>
            </p:nvSpPr>
            <p:spPr>
              <a:xfrm>
                <a:off x="3031414" y="263266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6" name="Cube 65"/>
              <p:cNvSpPr/>
              <p:nvPr/>
            </p:nvSpPr>
            <p:spPr>
              <a:xfrm>
                <a:off x="1336191" y="182396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7" name="Cube 66"/>
              <p:cNvSpPr/>
              <p:nvPr/>
            </p:nvSpPr>
            <p:spPr>
              <a:xfrm>
                <a:off x="2281312" y="182396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8" name="Cube 67"/>
              <p:cNvSpPr/>
              <p:nvPr/>
            </p:nvSpPr>
            <p:spPr>
              <a:xfrm>
                <a:off x="3226434" y="182396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Cube 68"/>
              <p:cNvSpPr/>
              <p:nvPr/>
            </p:nvSpPr>
            <p:spPr>
              <a:xfrm>
                <a:off x="1122064" y="203603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0" name="Cube 69"/>
              <p:cNvSpPr/>
              <p:nvPr/>
            </p:nvSpPr>
            <p:spPr>
              <a:xfrm>
                <a:off x="2067185" y="203603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1" name="Cube 70"/>
              <p:cNvSpPr/>
              <p:nvPr/>
            </p:nvSpPr>
            <p:spPr>
              <a:xfrm>
                <a:off x="3012307" y="203603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2" name="Cube 71"/>
              <p:cNvSpPr/>
              <p:nvPr/>
            </p:nvSpPr>
            <p:spPr>
              <a:xfrm>
                <a:off x="1327666" y="1232618"/>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3" name="Cube 72"/>
              <p:cNvSpPr/>
              <p:nvPr/>
            </p:nvSpPr>
            <p:spPr>
              <a:xfrm>
                <a:off x="2272787" y="1232618"/>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Cube 73"/>
              <p:cNvSpPr/>
              <p:nvPr/>
            </p:nvSpPr>
            <p:spPr>
              <a:xfrm>
                <a:off x="3217909" y="1232618"/>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5" name="Cube 74"/>
              <p:cNvSpPr/>
              <p:nvPr/>
            </p:nvSpPr>
            <p:spPr>
              <a:xfrm>
                <a:off x="1113539" y="144468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6" name="Cube 75"/>
              <p:cNvSpPr/>
              <p:nvPr/>
            </p:nvSpPr>
            <p:spPr>
              <a:xfrm>
                <a:off x="2058660" y="1444682"/>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7" name="Cube 76"/>
              <p:cNvSpPr/>
              <p:nvPr/>
            </p:nvSpPr>
            <p:spPr>
              <a:xfrm>
                <a:off x="3003782" y="1444682"/>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8" name="Cube 77"/>
              <p:cNvSpPr/>
              <p:nvPr/>
            </p:nvSpPr>
            <p:spPr>
              <a:xfrm>
                <a:off x="936597" y="285000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9" name="Cube 78"/>
              <p:cNvSpPr/>
              <p:nvPr/>
            </p:nvSpPr>
            <p:spPr>
              <a:xfrm>
                <a:off x="1881718" y="285000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0" name="Cube 79"/>
              <p:cNvSpPr/>
              <p:nvPr/>
            </p:nvSpPr>
            <p:spPr>
              <a:xfrm>
                <a:off x="2826840" y="285000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1" name="Cube 80"/>
              <p:cNvSpPr/>
              <p:nvPr/>
            </p:nvSpPr>
            <p:spPr>
              <a:xfrm>
                <a:off x="722470" y="306207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2" name="Cube 81"/>
              <p:cNvSpPr/>
              <p:nvPr/>
            </p:nvSpPr>
            <p:spPr>
              <a:xfrm>
                <a:off x="1667591" y="306207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3" name="Cube 82"/>
              <p:cNvSpPr/>
              <p:nvPr/>
            </p:nvSpPr>
            <p:spPr>
              <a:xfrm>
                <a:off x="2612713" y="306207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4" name="Cube 83"/>
              <p:cNvSpPr/>
              <p:nvPr/>
            </p:nvSpPr>
            <p:spPr>
              <a:xfrm>
                <a:off x="917490" y="225337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5" name="Cube 84"/>
              <p:cNvSpPr/>
              <p:nvPr/>
            </p:nvSpPr>
            <p:spPr>
              <a:xfrm>
                <a:off x="1862611" y="225337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6" name="Cube 85"/>
              <p:cNvSpPr/>
              <p:nvPr/>
            </p:nvSpPr>
            <p:spPr>
              <a:xfrm>
                <a:off x="2807733" y="225337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7" name="Cube 86"/>
              <p:cNvSpPr/>
              <p:nvPr/>
            </p:nvSpPr>
            <p:spPr>
              <a:xfrm>
                <a:off x="703363" y="246544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Cube 87"/>
              <p:cNvSpPr/>
              <p:nvPr/>
            </p:nvSpPr>
            <p:spPr>
              <a:xfrm>
                <a:off x="1648484" y="246544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9" name="Cube 88"/>
              <p:cNvSpPr/>
              <p:nvPr/>
            </p:nvSpPr>
            <p:spPr>
              <a:xfrm>
                <a:off x="2593606" y="246544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0" name="Cube 89"/>
              <p:cNvSpPr/>
              <p:nvPr/>
            </p:nvSpPr>
            <p:spPr>
              <a:xfrm>
                <a:off x="908965" y="1662029"/>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1" name="Cube 90"/>
              <p:cNvSpPr/>
              <p:nvPr/>
            </p:nvSpPr>
            <p:spPr>
              <a:xfrm>
                <a:off x="1854086" y="1662029"/>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2" name="Cube 91"/>
              <p:cNvSpPr/>
              <p:nvPr/>
            </p:nvSpPr>
            <p:spPr>
              <a:xfrm>
                <a:off x="2799208" y="1662029"/>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3" name="Cube 92"/>
              <p:cNvSpPr/>
              <p:nvPr/>
            </p:nvSpPr>
            <p:spPr>
              <a:xfrm>
                <a:off x="694838" y="1874093"/>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4" name="Cube 93"/>
              <p:cNvSpPr/>
              <p:nvPr/>
            </p:nvSpPr>
            <p:spPr>
              <a:xfrm>
                <a:off x="1639959" y="1874093"/>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5" name="Cube 94"/>
              <p:cNvSpPr/>
              <p:nvPr/>
            </p:nvSpPr>
            <p:spPr>
              <a:xfrm>
                <a:off x="2585081" y="1874093"/>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6" name="Cube 95"/>
              <p:cNvSpPr/>
              <p:nvPr/>
            </p:nvSpPr>
            <p:spPr>
              <a:xfrm>
                <a:off x="4195812" y="242059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7" name="Cube 96"/>
              <p:cNvSpPr/>
              <p:nvPr/>
            </p:nvSpPr>
            <p:spPr>
              <a:xfrm>
                <a:off x="5140933" y="242059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8" name="Cube 97"/>
              <p:cNvSpPr/>
              <p:nvPr/>
            </p:nvSpPr>
            <p:spPr>
              <a:xfrm>
                <a:off x="6086055" y="242059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9" name="Cube 98"/>
              <p:cNvSpPr/>
              <p:nvPr/>
            </p:nvSpPr>
            <p:spPr>
              <a:xfrm>
                <a:off x="3981685" y="263266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0" name="Cube 99"/>
              <p:cNvSpPr/>
              <p:nvPr/>
            </p:nvSpPr>
            <p:spPr>
              <a:xfrm>
                <a:off x="4926806" y="263266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1" name="Cube 100"/>
              <p:cNvSpPr/>
              <p:nvPr/>
            </p:nvSpPr>
            <p:spPr>
              <a:xfrm>
                <a:off x="5871928" y="263266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2" name="Cube 101"/>
              <p:cNvSpPr/>
              <p:nvPr/>
            </p:nvSpPr>
            <p:spPr>
              <a:xfrm>
                <a:off x="4176705" y="182396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3" name="Cube 102"/>
              <p:cNvSpPr/>
              <p:nvPr/>
            </p:nvSpPr>
            <p:spPr>
              <a:xfrm>
                <a:off x="5121826" y="182396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4" name="Cube 103"/>
              <p:cNvSpPr/>
              <p:nvPr/>
            </p:nvSpPr>
            <p:spPr>
              <a:xfrm>
                <a:off x="6066948" y="1823966"/>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5" name="Cube 104"/>
              <p:cNvSpPr/>
              <p:nvPr/>
            </p:nvSpPr>
            <p:spPr>
              <a:xfrm>
                <a:off x="3962578" y="203603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6" name="Cube 105"/>
              <p:cNvSpPr/>
              <p:nvPr/>
            </p:nvSpPr>
            <p:spPr>
              <a:xfrm>
                <a:off x="4907699" y="203603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7" name="Cube 106"/>
              <p:cNvSpPr/>
              <p:nvPr/>
            </p:nvSpPr>
            <p:spPr>
              <a:xfrm>
                <a:off x="5852821" y="2036030"/>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8" name="Cube 107"/>
              <p:cNvSpPr/>
              <p:nvPr/>
            </p:nvSpPr>
            <p:spPr>
              <a:xfrm>
                <a:off x="4168180" y="1232618"/>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9" name="Cube 108"/>
              <p:cNvSpPr/>
              <p:nvPr/>
            </p:nvSpPr>
            <p:spPr>
              <a:xfrm>
                <a:off x="5113301" y="1232618"/>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0" name="Cube 109"/>
              <p:cNvSpPr/>
              <p:nvPr/>
            </p:nvSpPr>
            <p:spPr>
              <a:xfrm>
                <a:off x="6058423" y="1232618"/>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1" name="Cube 110"/>
              <p:cNvSpPr/>
              <p:nvPr/>
            </p:nvSpPr>
            <p:spPr>
              <a:xfrm>
                <a:off x="3954053" y="1444682"/>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2" name="Cube 111"/>
              <p:cNvSpPr/>
              <p:nvPr/>
            </p:nvSpPr>
            <p:spPr>
              <a:xfrm>
                <a:off x="4899174" y="1444682"/>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3" name="Cube 112"/>
              <p:cNvSpPr/>
              <p:nvPr/>
            </p:nvSpPr>
            <p:spPr>
              <a:xfrm>
                <a:off x="5844296" y="1444682"/>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4" name="Cube 113"/>
              <p:cNvSpPr/>
              <p:nvPr/>
            </p:nvSpPr>
            <p:spPr>
              <a:xfrm>
                <a:off x="3777111" y="285000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5" name="Cube 114"/>
              <p:cNvSpPr/>
              <p:nvPr/>
            </p:nvSpPr>
            <p:spPr>
              <a:xfrm>
                <a:off x="4722232" y="285000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6" name="Cube 115"/>
              <p:cNvSpPr/>
              <p:nvPr/>
            </p:nvSpPr>
            <p:spPr>
              <a:xfrm>
                <a:off x="5667354" y="285000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Cube 116"/>
              <p:cNvSpPr/>
              <p:nvPr/>
            </p:nvSpPr>
            <p:spPr>
              <a:xfrm>
                <a:off x="3562984" y="306207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8" name="Cube 117"/>
              <p:cNvSpPr/>
              <p:nvPr/>
            </p:nvSpPr>
            <p:spPr>
              <a:xfrm>
                <a:off x="4508105" y="306207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 name="Cube 118"/>
              <p:cNvSpPr/>
              <p:nvPr/>
            </p:nvSpPr>
            <p:spPr>
              <a:xfrm>
                <a:off x="5453227" y="306207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0" name="Cube 119"/>
              <p:cNvSpPr/>
              <p:nvPr/>
            </p:nvSpPr>
            <p:spPr>
              <a:xfrm>
                <a:off x="3758004" y="225337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1" name="Cube 120"/>
              <p:cNvSpPr/>
              <p:nvPr/>
            </p:nvSpPr>
            <p:spPr>
              <a:xfrm>
                <a:off x="4703125" y="225337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2" name="Cube 121"/>
              <p:cNvSpPr/>
              <p:nvPr/>
            </p:nvSpPr>
            <p:spPr>
              <a:xfrm>
                <a:off x="5648247" y="2253377"/>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Cube 122"/>
              <p:cNvSpPr/>
              <p:nvPr/>
            </p:nvSpPr>
            <p:spPr>
              <a:xfrm>
                <a:off x="3543877" y="246544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4" name="Cube 123"/>
              <p:cNvSpPr/>
              <p:nvPr/>
            </p:nvSpPr>
            <p:spPr>
              <a:xfrm>
                <a:off x="4488998" y="246544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5" name="Cube 124"/>
              <p:cNvSpPr/>
              <p:nvPr/>
            </p:nvSpPr>
            <p:spPr>
              <a:xfrm>
                <a:off x="5434120" y="2465441"/>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Cube 125"/>
              <p:cNvSpPr/>
              <p:nvPr/>
            </p:nvSpPr>
            <p:spPr>
              <a:xfrm>
                <a:off x="3749479" y="1662029"/>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7" name="Cube 126"/>
              <p:cNvSpPr/>
              <p:nvPr/>
            </p:nvSpPr>
            <p:spPr>
              <a:xfrm>
                <a:off x="4694600" y="1662029"/>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Cube 127"/>
              <p:cNvSpPr/>
              <p:nvPr/>
            </p:nvSpPr>
            <p:spPr>
              <a:xfrm>
                <a:off x="5639722" y="1662029"/>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Cube 128"/>
              <p:cNvSpPr/>
              <p:nvPr/>
            </p:nvSpPr>
            <p:spPr>
              <a:xfrm>
                <a:off x="3535352" y="1874093"/>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Cube 129"/>
              <p:cNvSpPr/>
              <p:nvPr/>
            </p:nvSpPr>
            <p:spPr>
              <a:xfrm>
                <a:off x="4480473" y="1874093"/>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1" name="Cube 130"/>
              <p:cNvSpPr/>
              <p:nvPr/>
            </p:nvSpPr>
            <p:spPr>
              <a:xfrm>
                <a:off x="5425595" y="1874093"/>
                <a:ext cx="1108105" cy="7585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142" name="Rounded Rectangle 141"/>
            <p:cNvSpPr/>
            <p:nvPr/>
          </p:nvSpPr>
          <p:spPr>
            <a:xfrm>
              <a:off x="4956102" y="1091997"/>
              <a:ext cx="4035153" cy="5379558"/>
            </a:xfrm>
            <a:prstGeom prst="round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TextBox 131"/>
            <p:cNvSpPr txBox="1"/>
            <p:nvPr/>
          </p:nvSpPr>
          <p:spPr>
            <a:xfrm>
              <a:off x="6052946" y="6102223"/>
              <a:ext cx="2015884" cy="369332"/>
            </a:xfrm>
            <a:prstGeom prst="rect">
              <a:avLst/>
            </a:prstGeom>
            <a:noFill/>
          </p:spPr>
          <p:txBody>
            <a:bodyPr wrap="none" rtlCol="0">
              <a:spAutoFit/>
            </a:bodyPr>
            <a:lstStyle/>
            <a:p>
              <a:r>
                <a:rPr lang="en-US" dirty="0" smtClean="0">
                  <a:solidFill>
                    <a:prstClr val="black"/>
                  </a:solidFill>
                  <a:latin typeface="Calibri"/>
                </a:rPr>
                <a:t>Dommenget [2010] </a:t>
              </a:r>
              <a:endParaRPr lang="en-US" dirty="0">
                <a:solidFill>
                  <a:prstClr val="black"/>
                </a:solidFill>
                <a:latin typeface="Calibri"/>
              </a:endParaRPr>
            </a:p>
          </p:txBody>
        </p:sp>
      </p:grpSp>
      <p:sp>
        <p:nvSpPr>
          <p:cNvPr id="135" name="TextBox 134"/>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Slab Ocean</a:t>
            </a:r>
            <a:endParaRPr lang="en-US" sz="2800" dirty="0"/>
          </a:p>
        </p:txBody>
      </p:sp>
      <p:sp>
        <p:nvSpPr>
          <p:cNvPr id="4" name="Rectangle 3"/>
          <p:cNvSpPr/>
          <p:nvPr/>
        </p:nvSpPr>
        <p:spPr>
          <a:xfrm>
            <a:off x="4717289" y="1685936"/>
            <a:ext cx="4059590" cy="3231654"/>
          </a:xfrm>
          <a:prstGeom prst="rect">
            <a:avLst/>
          </a:prstGeom>
        </p:spPr>
        <p:txBody>
          <a:bodyPr wrap="square">
            <a:spAutoFit/>
          </a:bodyPr>
          <a:lstStyle/>
          <a:p>
            <a:pPr marL="285750" indent="-285750">
              <a:buFont typeface="Wingdings" charset="2"/>
              <a:buChar char="²"/>
            </a:pPr>
            <a:r>
              <a:rPr lang="en-US" sz="2400" dirty="0" smtClean="0">
                <a:solidFill>
                  <a:prstClr val="black"/>
                </a:solidFill>
              </a:rPr>
              <a:t>No Ocean Dynamics      </a:t>
            </a:r>
            <a:r>
              <a:rPr lang="en-US" dirty="0" smtClean="0">
                <a:solidFill>
                  <a:prstClr val="black"/>
                </a:solidFill>
              </a:rPr>
              <a:t>(</a:t>
            </a:r>
            <a:r>
              <a:rPr lang="en-US" dirty="0" err="1" smtClean="0">
                <a:solidFill>
                  <a:prstClr val="black"/>
                </a:solidFill>
              </a:rPr>
              <a:t>Rossby</a:t>
            </a:r>
            <a:r>
              <a:rPr lang="en-US" dirty="0" smtClean="0">
                <a:solidFill>
                  <a:prstClr val="black"/>
                </a:solidFill>
              </a:rPr>
              <a:t>/Kelvin waves)</a:t>
            </a:r>
          </a:p>
          <a:p>
            <a:pPr marL="285750" indent="-285750">
              <a:buFont typeface="Wingdings" charset="2"/>
              <a:buChar char="²"/>
            </a:pPr>
            <a:endParaRPr lang="en-US" dirty="0" smtClean="0">
              <a:solidFill>
                <a:prstClr val="black"/>
              </a:solidFill>
            </a:endParaRPr>
          </a:p>
          <a:p>
            <a:pPr marL="285750" indent="-285750">
              <a:buFont typeface="Wingdings" charset="2"/>
              <a:buChar char="²"/>
            </a:pPr>
            <a:r>
              <a:rPr lang="en-US" sz="2400" dirty="0" smtClean="0">
                <a:solidFill>
                  <a:prstClr val="black"/>
                </a:solidFill>
              </a:rPr>
              <a:t>No Thermocline variability</a:t>
            </a:r>
          </a:p>
          <a:p>
            <a:pPr marL="285750" indent="-285750">
              <a:buFont typeface="Wingdings" charset="2"/>
              <a:buChar char="²"/>
            </a:pPr>
            <a:endParaRPr lang="en-US" sz="2400" dirty="0" smtClean="0">
              <a:solidFill>
                <a:prstClr val="black"/>
              </a:solidFill>
            </a:endParaRPr>
          </a:p>
          <a:p>
            <a:pPr marL="285750" indent="-285750">
              <a:buFont typeface="Wingdings" charset="2"/>
              <a:buChar char="²"/>
            </a:pPr>
            <a:r>
              <a:rPr lang="en-US" sz="2400" dirty="0" smtClean="0">
                <a:solidFill>
                  <a:prstClr val="black"/>
                </a:solidFill>
              </a:rPr>
              <a:t>Only heat capacity</a:t>
            </a:r>
          </a:p>
          <a:p>
            <a:pPr marL="285750" indent="-285750">
              <a:buFont typeface="Wingdings" charset="2"/>
              <a:buChar char="²"/>
            </a:pPr>
            <a:endParaRPr lang="en-US" sz="2400" dirty="0" smtClean="0">
              <a:solidFill>
                <a:prstClr val="black"/>
              </a:solidFill>
            </a:endParaRPr>
          </a:p>
          <a:p>
            <a:pPr marL="285750" indent="-285750">
              <a:buFont typeface="Wingdings" charset="2"/>
              <a:buChar char="²"/>
            </a:pPr>
            <a:r>
              <a:rPr lang="en-US" sz="2400" dirty="0" smtClean="0">
                <a:solidFill>
                  <a:prstClr val="black"/>
                </a:solidFill>
              </a:rPr>
              <a:t>All lateral dynamics are from Atmosphere</a:t>
            </a:r>
            <a:endParaRPr lang="en-US" sz="2400" dirty="0"/>
          </a:p>
        </p:txBody>
      </p:sp>
    </p:spTree>
    <p:extLst>
      <p:ext uri="{BB962C8B-B14F-4D97-AF65-F5344CB8AC3E}">
        <p14:creationId xmlns:p14="http://schemas.microsoft.com/office/powerpoint/2010/main" val="40446713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259183" y="1870313"/>
            <a:ext cx="6546563" cy="1757689"/>
            <a:chOff x="636691" y="4952573"/>
            <a:chExt cx="7344055" cy="1757689"/>
          </a:xfrm>
        </p:grpSpPr>
        <p:graphicFrame>
          <p:nvGraphicFramePr>
            <p:cNvPr id="28" name="Chart 27"/>
            <p:cNvGraphicFramePr/>
            <p:nvPr>
              <p:extLst>
                <p:ext uri="{D42A27DB-BD31-4B8C-83A1-F6EECF244321}">
                  <p14:modId xmlns:p14="http://schemas.microsoft.com/office/powerpoint/2010/main" val="830047646"/>
                </p:ext>
              </p:extLst>
            </p:nvPr>
          </p:nvGraphicFramePr>
          <p:xfrm>
            <a:off x="4094240" y="5071442"/>
            <a:ext cx="3886506" cy="163882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343237" y="5699968"/>
              <a:ext cx="2814668" cy="369332"/>
            </a:xfrm>
            <a:prstGeom prst="rect">
              <a:avLst/>
            </a:prstGeom>
          </p:spPr>
          <p:txBody>
            <a:bodyPr wrap="none">
              <a:spAutoFit/>
            </a:bodyPr>
            <a:lstStyle/>
            <a:p>
              <a:pPr algn="ctr"/>
              <a:r>
                <a:rPr lang="en-US" dirty="0" smtClean="0"/>
                <a:t>CP El Nino / El </a:t>
              </a:r>
              <a:r>
                <a:rPr lang="en-US" dirty="0"/>
                <a:t>Nino </a:t>
              </a:r>
              <a:r>
                <a:rPr lang="en-US" dirty="0" err="1" smtClean="0"/>
                <a:t>Modoki</a:t>
              </a:r>
              <a:r>
                <a:rPr lang="en-US" dirty="0" smtClean="0"/>
                <a:t>:</a:t>
              </a:r>
              <a:endParaRPr lang="en-US" dirty="0"/>
            </a:p>
          </p:txBody>
        </p:sp>
        <p:sp>
          <p:nvSpPr>
            <p:cNvPr id="30" name="Rounded Rectangle 29"/>
            <p:cNvSpPr/>
            <p:nvPr/>
          </p:nvSpPr>
          <p:spPr>
            <a:xfrm>
              <a:off x="636691" y="4952573"/>
              <a:ext cx="7164093" cy="1757689"/>
            </a:xfrm>
            <a:prstGeom prst="round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85202" y="4976767"/>
              <a:ext cx="1709735" cy="33855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sz="1600" dirty="0" smtClean="0"/>
                <a:t>Our Hypothesis:</a:t>
              </a:r>
              <a:endParaRPr lang="en-US" sz="1600" dirty="0"/>
            </a:p>
          </p:txBody>
        </p:sp>
      </p:grpSp>
      <p:sp>
        <p:nvSpPr>
          <p:cNvPr id="22" name="TextBox 21"/>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ENSO diversity</a:t>
            </a:r>
            <a:endParaRPr lang="en-US" sz="2800" dirty="0"/>
          </a:p>
        </p:txBody>
      </p:sp>
    </p:spTree>
    <p:extLst>
      <p:ext uri="{BB962C8B-B14F-4D97-AF65-F5344CB8AC3E}">
        <p14:creationId xmlns:p14="http://schemas.microsoft.com/office/powerpoint/2010/main" val="9422305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649413" y="1066709"/>
            <a:ext cx="5762103" cy="4730655"/>
          </a:xfrm>
          <a:prstGeom prst="rect">
            <a:avLst/>
          </a:prstGeom>
        </p:spPr>
      </p:pic>
      <p:pic>
        <p:nvPicPr>
          <p:cNvPr id="23" name="Picture 22"/>
          <p:cNvPicPr>
            <a:picLocks noChangeAspect="1"/>
          </p:cNvPicPr>
          <p:nvPr/>
        </p:nvPicPr>
        <p:blipFill>
          <a:blip r:embed="rId3"/>
          <a:stretch>
            <a:fillRect/>
          </a:stretch>
        </p:blipFill>
        <p:spPr>
          <a:xfrm>
            <a:off x="3913378" y="5687391"/>
            <a:ext cx="1705435" cy="779505"/>
          </a:xfrm>
          <a:prstGeom prst="rect">
            <a:avLst/>
          </a:prstGeom>
        </p:spPr>
      </p:pic>
      <p:pic>
        <p:nvPicPr>
          <p:cNvPr id="24" name="Picture 23"/>
          <p:cNvPicPr>
            <a:picLocks noChangeAspect="1"/>
          </p:cNvPicPr>
          <p:nvPr/>
        </p:nvPicPr>
        <p:blipFill>
          <a:blip r:embed="rId4"/>
          <a:stretch>
            <a:fillRect/>
          </a:stretch>
        </p:blipFill>
        <p:spPr>
          <a:xfrm>
            <a:off x="1649413" y="1112909"/>
            <a:ext cx="5685299" cy="4598904"/>
          </a:xfrm>
          <a:prstGeom prst="rect">
            <a:avLst/>
          </a:prstGeom>
        </p:spPr>
      </p:pic>
      <p:pic>
        <p:nvPicPr>
          <p:cNvPr id="25" name="Picture 24"/>
          <p:cNvPicPr>
            <a:picLocks noChangeAspect="1"/>
          </p:cNvPicPr>
          <p:nvPr/>
        </p:nvPicPr>
        <p:blipFill>
          <a:blip r:embed="rId5"/>
          <a:stretch>
            <a:fillRect/>
          </a:stretch>
        </p:blipFill>
        <p:spPr>
          <a:xfrm>
            <a:off x="1707155" y="1088486"/>
            <a:ext cx="5627557" cy="4598905"/>
          </a:xfrm>
          <a:prstGeom prst="rect">
            <a:avLst/>
          </a:prstGeom>
        </p:spPr>
      </p:pic>
      <p:grpSp>
        <p:nvGrpSpPr>
          <p:cNvPr id="27" name="Group 26"/>
          <p:cNvGrpSpPr/>
          <p:nvPr/>
        </p:nvGrpSpPr>
        <p:grpSpPr>
          <a:xfrm>
            <a:off x="2389490" y="1196796"/>
            <a:ext cx="5025949" cy="3012769"/>
            <a:chOff x="3636051" y="1158442"/>
            <a:chExt cx="5025949" cy="3012769"/>
          </a:xfrm>
        </p:grpSpPr>
        <p:grpSp>
          <p:nvGrpSpPr>
            <p:cNvPr id="29" name="Group 28"/>
            <p:cNvGrpSpPr/>
            <p:nvPr/>
          </p:nvGrpSpPr>
          <p:grpSpPr>
            <a:xfrm>
              <a:off x="7161457" y="1158442"/>
              <a:ext cx="1500543" cy="1029000"/>
              <a:chOff x="662563" y="395323"/>
              <a:chExt cx="2751667" cy="1911366"/>
            </a:xfrm>
          </p:grpSpPr>
          <p:pic>
            <p:nvPicPr>
              <p:cNvPr id="42" name="Picture 41"/>
              <p:cNvPicPr>
                <a:picLocks noChangeAspect="1"/>
              </p:cNvPicPr>
              <p:nvPr/>
            </p:nvPicPr>
            <p:blipFill>
              <a:blip r:embed="rId6"/>
              <a:stretch>
                <a:fillRect/>
              </a:stretch>
            </p:blipFill>
            <p:spPr>
              <a:xfrm>
                <a:off x="662563" y="906287"/>
                <a:ext cx="2751667" cy="1400402"/>
              </a:xfrm>
              <a:prstGeom prst="rect">
                <a:avLst/>
              </a:prstGeom>
            </p:spPr>
          </p:pic>
          <p:sp>
            <p:nvSpPr>
              <p:cNvPr id="43" name="Rectangle 42"/>
              <p:cNvSpPr/>
              <p:nvPr/>
            </p:nvSpPr>
            <p:spPr>
              <a:xfrm>
                <a:off x="1017387" y="395323"/>
                <a:ext cx="1711391" cy="387344"/>
              </a:xfrm>
              <a:prstGeom prst="rect">
                <a:avLst/>
              </a:prstGeom>
            </p:spPr>
            <p:txBody>
              <a:bodyPr wrap="none">
                <a:spAutoFit/>
              </a:bodyPr>
              <a:lstStyle/>
              <a:p>
                <a:r>
                  <a:rPr lang="en-US" sz="1400" dirty="0" smtClean="0">
                    <a:solidFill>
                      <a:schemeClr val="tx1">
                        <a:lumMod val="75000"/>
                        <a:lumOff val="25000"/>
                      </a:schemeClr>
                    </a:solidFill>
                  </a:rPr>
                  <a:t>Strong El Niño</a:t>
                </a:r>
                <a:endParaRPr lang="en-US" sz="1400" dirty="0"/>
              </a:p>
            </p:txBody>
          </p:sp>
        </p:grpSp>
        <p:grpSp>
          <p:nvGrpSpPr>
            <p:cNvPr id="31" name="Group 30"/>
            <p:cNvGrpSpPr/>
            <p:nvPr/>
          </p:nvGrpSpPr>
          <p:grpSpPr>
            <a:xfrm>
              <a:off x="6081748" y="3178844"/>
              <a:ext cx="1459882" cy="992367"/>
              <a:chOff x="6081748" y="3178844"/>
              <a:chExt cx="1459882" cy="992367"/>
            </a:xfrm>
          </p:grpSpPr>
          <p:sp>
            <p:nvSpPr>
              <p:cNvPr id="40" name="Rectangle 39"/>
              <p:cNvSpPr/>
              <p:nvPr/>
            </p:nvSpPr>
            <p:spPr>
              <a:xfrm>
                <a:off x="6286119" y="3178844"/>
                <a:ext cx="1157476" cy="307777"/>
              </a:xfrm>
              <a:prstGeom prst="rect">
                <a:avLst/>
              </a:prstGeom>
            </p:spPr>
            <p:txBody>
              <a:bodyPr wrap="none">
                <a:spAutoFit/>
              </a:bodyPr>
              <a:lstStyle/>
              <a:p>
                <a:r>
                  <a:rPr lang="en-US" sz="1400" dirty="0" smtClean="0">
                    <a:solidFill>
                      <a:schemeClr val="tx1">
                        <a:lumMod val="75000"/>
                        <a:lumOff val="25000"/>
                      </a:schemeClr>
                    </a:solidFill>
                  </a:rPr>
                  <a:t>Weak El Niño</a:t>
                </a:r>
                <a:endParaRPr lang="en-US" sz="1400" dirty="0"/>
              </a:p>
            </p:txBody>
          </p:sp>
          <p:pic>
            <p:nvPicPr>
              <p:cNvPr id="41" name="Picture 40"/>
              <p:cNvPicPr>
                <a:picLocks noChangeAspect="1"/>
              </p:cNvPicPr>
              <p:nvPr/>
            </p:nvPicPr>
            <p:blipFill>
              <a:blip r:embed="rId7"/>
              <a:stretch>
                <a:fillRect/>
              </a:stretch>
            </p:blipFill>
            <p:spPr>
              <a:xfrm>
                <a:off x="6081748" y="3417293"/>
                <a:ext cx="1459882" cy="753918"/>
              </a:xfrm>
              <a:prstGeom prst="rect">
                <a:avLst/>
              </a:prstGeom>
            </p:spPr>
          </p:pic>
        </p:grpSp>
        <p:grpSp>
          <p:nvGrpSpPr>
            <p:cNvPr id="33" name="Group 32"/>
            <p:cNvGrpSpPr/>
            <p:nvPr/>
          </p:nvGrpSpPr>
          <p:grpSpPr>
            <a:xfrm>
              <a:off x="3636051" y="1243919"/>
              <a:ext cx="2264592" cy="2887208"/>
              <a:chOff x="3636051" y="1243919"/>
              <a:chExt cx="2264592" cy="2887208"/>
            </a:xfrm>
          </p:grpSpPr>
          <p:grpSp>
            <p:nvGrpSpPr>
              <p:cNvPr id="34" name="Group 33"/>
              <p:cNvGrpSpPr/>
              <p:nvPr/>
            </p:nvGrpSpPr>
            <p:grpSpPr>
              <a:xfrm>
                <a:off x="4400100" y="3178844"/>
                <a:ext cx="1500543" cy="952283"/>
                <a:chOff x="4400100" y="3178844"/>
                <a:chExt cx="1500543" cy="952283"/>
              </a:xfrm>
            </p:grpSpPr>
            <p:sp>
              <p:nvSpPr>
                <p:cNvPr id="38" name="Rectangle 37"/>
                <p:cNvSpPr/>
                <p:nvPr/>
              </p:nvSpPr>
              <p:spPr>
                <a:xfrm>
                  <a:off x="4613028" y="3178844"/>
                  <a:ext cx="1181408" cy="307777"/>
                </a:xfrm>
                <a:prstGeom prst="rect">
                  <a:avLst/>
                </a:prstGeom>
              </p:spPr>
              <p:txBody>
                <a:bodyPr wrap="none">
                  <a:spAutoFit/>
                </a:bodyPr>
                <a:lstStyle/>
                <a:p>
                  <a:r>
                    <a:rPr lang="en-US" sz="1400" dirty="0" smtClean="0">
                      <a:solidFill>
                        <a:schemeClr val="tx1">
                          <a:lumMod val="75000"/>
                          <a:lumOff val="25000"/>
                        </a:schemeClr>
                      </a:solidFill>
                    </a:rPr>
                    <a:t>Weak La Niña</a:t>
                  </a:r>
                  <a:endParaRPr lang="en-US" sz="1400" dirty="0"/>
                </a:p>
              </p:txBody>
            </p:sp>
            <p:pic>
              <p:nvPicPr>
                <p:cNvPr id="39" name="Picture 38"/>
                <p:cNvPicPr>
                  <a:picLocks noChangeAspect="1"/>
                </p:cNvPicPr>
                <p:nvPr/>
              </p:nvPicPr>
              <p:blipFill>
                <a:blip r:embed="rId8"/>
                <a:stretch>
                  <a:fillRect/>
                </a:stretch>
              </p:blipFill>
              <p:spPr>
                <a:xfrm>
                  <a:off x="4400100" y="3429504"/>
                  <a:ext cx="1500543" cy="701623"/>
                </a:xfrm>
                <a:prstGeom prst="rect">
                  <a:avLst/>
                </a:prstGeom>
              </p:spPr>
            </p:pic>
          </p:grpSp>
          <p:grpSp>
            <p:nvGrpSpPr>
              <p:cNvPr id="35" name="Group 34"/>
              <p:cNvGrpSpPr/>
              <p:nvPr/>
            </p:nvGrpSpPr>
            <p:grpSpPr>
              <a:xfrm>
                <a:off x="3636051" y="1243919"/>
                <a:ext cx="1475507" cy="1029000"/>
                <a:chOff x="3636051" y="1243919"/>
                <a:chExt cx="1475507" cy="1029000"/>
              </a:xfrm>
            </p:grpSpPr>
            <p:sp>
              <p:nvSpPr>
                <p:cNvPr id="36" name="Rectangle 35"/>
                <p:cNvSpPr/>
                <p:nvPr/>
              </p:nvSpPr>
              <p:spPr>
                <a:xfrm>
                  <a:off x="3721535" y="1243919"/>
                  <a:ext cx="1243474" cy="307777"/>
                </a:xfrm>
                <a:prstGeom prst="rect">
                  <a:avLst/>
                </a:prstGeom>
              </p:spPr>
              <p:txBody>
                <a:bodyPr wrap="none">
                  <a:spAutoFit/>
                </a:bodyPr>
                <a:lstStyle/>
                <a:p>
                  <a:r>
                    <a:rPr lang="en-US" sz="1400" dirty="0" smtClean="0">
                      <a:solidFill>
                        <a:schemeClr val="tx1">
                          <a:lumMod val="75000"/>
                          <a:lumOff val="25000"/>
                        </a:schemeClr>
                      </a:solidFill>
                    </a:rPr>
                    <a:t>Strong La Niña</a:t>
                  </a:r>
                  <a:endParaRPr lang="en-US" sz="1400" dirty="0"/>
                </a:p>
              </p:txBody>
            </p:sp>
            <p:pic>
              <p:nvPicPr>
                <p:cNvPr id="37" name="Picture 36"/>
                <p:cNvPicPr>
                  <a:picLocks noChangeAspect="1"/>
                </p:cNvPicPr>
                <p:nvPr/>
              </p:nvPicPr>
              <p:blipFill>
                <a:blip r:embed="rId9"/>
                <a:stretch>
                  <a:fillRect/>
                </a:stretch>
              </p:blipFill>
              <p:spPr>
                <a:xfrm>
                  <a:off x="3636051" y="1519001"/>
                  <a:ext cx="1475507" cy="753918"/>
                </a:xfrm>
                <a:prstGeom prst="rect">
                  <a:avLst/>
                </a:prstGeom>
              </p:spPr>
            </p:pic>
          </p:grpSp>
        </p:grpSp>
      </p:grpSp>
      <p:grpSp>
        <p:nvGrpSpPr>
          <p:cNvPr id="3" name="Group 2"/>
          <p:cNvGrpSpPr/>
          <p:nvPr/>
        </p:nvGrpSpPr>
        <p:grpSpPr>
          <a:xfrm rot="16200000">
            <a:off x="858739" y="2774677"/>
            <a:ext cx="1538095" cy="1031567"/>
            <a:chOff x="617650" y="2416348"/>
            <a:chExt cx="1538095" cy="1031567"/>
          </a:xfrm>
        </p:grpSpPr>
        <p:pic>
          <p:nvPicPr>
            <p:cNvPr id="44" name="Picture 43"/>
            <p:cNvPicPr>
              <a:picLocks noChangeAspect="1"/>
            </p:cNvPicPr>
            <p:nvPr/>
          </p:nvPicPr>
          <p:blipFill>
            <a:blip r:embed="rId10"/>
            <a:stretch>
              <a:fillRect/>
            </a:stretch>
          </p:blipFill>
          <p:spPr>
            <a:xfrm>
              <a:off x="617650" y="2736836"/>
              <a:ext cx="1538095" cy="711079"/>
            </a:xfrm>
            <a:prstGeom prst="rect">
              <a:avLst/>
            </a:prstGeom>
          </p:spPr>
        </p:pic>
        <p:sp>
          <p:nvSpPr>
            <p:cNvPr id="45" name="TextBox 44"/>
            <p:cNvSpPr txBox="1"/>
            <p:nvPr/>
          </p:nvSpPr>
          <p:spPr>
            <a:xfrm>
              <a:off x="1073442" y="2416348"/>
              <a:ext cx="769011" cy="400110"/>
            </a:xfrm>
            <a:prstGeom prst="rect">
              <a:avLst/>
            </a:prstGeom>
            <a:noFill/>
          </p:spPr>
          <p:txBody>
            <a:bodyPr wrap="none" rtlCol="0">
              <a:spAutoFit/>
            </a:bodyPr>
            <a:lstStyle/>
            <a:p>
              <a:r>
                <a:rPr lang="en-US" sz="2000" dirty="0" smtClean="0">
                  <a:latin typeface="Arial"/>
                  <a:cs typeface="Arial"/>
                </a:rPr>
                <a:t>PC-2</a:t>
              </a:r>
              <a:endParaRPr lang="en-US" sz="2000" dirty="0">
                <a:latin typeface="Arial"/>
                <a:cs typeface="Arial"/>
              </a:endParaRPr>
            </a:p>
          </p:txBody>
        </p:sp>
      </p:grpSp>
      <p:sp>
        <p:nvSpPr>
          <p:cNvPr id="46" name="Rectangle 45"/>
          <p:cNvSpPr/>
          <p:nvPr/>
        </p:nvSpPr>
        <p:spPr>
          <a:xfrm>
            <a:off x="6820142" y="6200801"/>
            <a:ext cx="2273178" cy="584776"/>
          </a:xfrm>
          <a:prstGeom prst="rect">
            <a:avLst/>
          </a:prstGeom>
        </p:spPr>
        <p:txBody>
          <a:bodyPr wrap="none">
            <a:spAutoFit/>
          </a:bodyPr>
          <a:lstStyle/>
          <a:p>
            <a:r>
              <a:rPr lang="en-US" sz="1600" dirty="0">
                <a:solidFill>
                  <a:schemeClr val="tx1">
                    <a:lumMod val="75000"/>
                    <a:lumOff val="25000"/>
                  </a:schemeClr>
                </a:solidFill>
              </a:rPr>
              <a:t>[</a:t>
            </a:r>
            <a:r>
              <a:rPr lang="en-US" sz="1600" dirty="0" smtClean="0">
                <a:solidFill>
                  <a:schemeClr val="tx1">
                    <a:lumMod val="75000"/>
                    <a:lumOff val="25000"/>
                  </a:schemeClr>
                </a:solidFill>
              </a:rPr>
              <a:t>Takahashi et al. 2011]</a:t>
            </a:r>
          </a:p>
          <a:p>
            <a:r>
              <a:rPr lang="en-US" sz="1600" dirty="0">
                <a:solidFill>
                  <a:schemeClr val="tx1">
                    <a:lumMod val="75000"/>
                    <a:lumOff val="25000"/>
                  </a:schemeClr>
                </a:solidFill>
              </a:rPr>
              <a:t>[</a:t>
            </a:r>
            <a:r>
              <a:rPr lang="en-US" sz="1600" dirty="0" smtClean="0">
                <a:solidFill>
                  <a:schemeClr val="tx1">
                    <a:lumMod val="75000"/>
                    <a:lumOff val="25000"/>
                  </a:schemeClr>
                </a:solidFill>
              </a:rPr>
              <a:t>Dommenget et al. 2013]</a:t>
            </a:r>
            <a:endParaRPr lang="en-US" sz="1600" dirty="0">
              <a:solidFill>
                <a:schemeClr val="tx1">
                  <a:lumMod val="75000"/>
                  <a:lumOff val="25000"/>
                </a:schemeClr>
              </a:solidFill>
            </a:endParaRPr>
          </a:p>
        </p:txBody>
      </p:sp>
      <p:sp>
        <p:nvSpPr>
          <p:cNvPr id="47" name="TextBox 4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ENSO diversity: non-linearity</a:t>
            </a:r>
            <a:endParaRPr lang="en-US" sz="2800" dirty="0"/>
          </a:p>
        </p:txBody>
      </p:sp>
    </p:spTree>
    <p:extLst>
      <p:ext uri="{BB962C8B-B14F-4D97-AF65-F5344CB8AC3E}">
        <p14:creationId xmlns:p14="http://schemas.microsoft.com/office/powerpoint/2010/main" val="3295834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Box 315"/>
          <p:cNvSpPr txBox="1"/>
          <p:nvPr/>
        </p:nvSpPr>
        <p:spPr>
          <a:xfrm>
            <a:off x="323763" y="1345492"/>
            <a:ext cx="1146468"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400" dirty="0" smtClean="0"/>
              <a:t>Observations</a:t>
            </a:r>
            <a:endParaRPr lang="en-US" sz="1400" dirty="0"/>
          </a:p>
        </p:txBody>
      </p:sp>
      <p:grpSp>
        <p:nvGrpSpPr>
          <p:cNvPr id="6" name="Group 5"/>
          <p:cNvGrpSpPr/>
          <p:nvPr/>
        </p:nvGrpSpPr>
        <p:grpSpPr>
          <a:xfrm>
            <a:off x="1682851" y="897429"/>
            <a:ext cx="6390720" cy="1010381"/>
            <a:chOff x="1737279" y="1402620"/>
            <a:chExt cx="6871375" cy="1010381"/>
          </a:xfrm>
        </p:grpSpPr>
        <p:pic>
          <p:nvPicPr>
            <p:cNvPr id="317" name="Picture 316"/>
            <p:cNvPicPr>
              <a:picLocks noChangeAspect="1"/>
            </p:cNvPicPr>
            <p:nvPr/>
          </p:nvPicPr>
          <p:blipFill rotWithShape="1">
            <a:blip r:embed="rId2"/>
            <a:srcRect t="4862" b="83087"/>
            <a:stretch/>
          </p:blipFill>
          <p:spPr>
            <a:xfrm>
              <a:off x="1737279" y="1662161"/>
              <a:ext cx="6697209" cy="750840"/>
            </a:xfrm>
            <a:prstGeom prst="rect">
              <a:avLst/>
            </a:prstGeom>
          </p:spPr>
        </p:pic>
        <p:grpSp>
          <p:nvGrpSpPr>
            <p:cNvPr id="5" name="Group 4"/>
            <p:cNvGrpSpPr/>
            <p:nvPr/>
          </p:nvGrpSpPr>
          <p:grpSpPr>
            <a:xfrm>
              <a:off x="1921610" y="1402620"/>
              <a:ext cx="6687044" cy="259541"/>
              <a:chOff x="801847" y="1227464"/>
              <a:chExt cx="7089754" cy="313743"/>
            </a:xfrm>
          </p:grpSpPr>
          <p:pic>
            <p:nvPicPr>
              <p:cNvPr id="4" name="Picture 3"/>
              <p:cNvPicPr>
                <a:picLocks noChangeAspect="1"/>
              </p:cNvPicPr>
              <p:nvPr/>
            </p:nvPicPr>
            <p:blipFill rotWithShape="1">
              <a:blip r:embed="rId2"/>
              <a:srcRect b="95046"/>
              <a:stretch/>
            </p:blipFill>
            <p:spPr>
              <a:xfrm>
                <a:off x="801847" y="1268860"/>
                <a:ext cx="7089754" cy="272347"/>
              </a:xfrm>
              <a:prstGeom prst="rect">
                <a:avLst/>
              </a:prstGeom>
            </p:spPr>
          </p:pic>
          <p:sp>
            <p:nvSpPr>
              <p:cNvPr id="318" name="Rectangle 317"/>
              <p:cNvSpPr/>
              <p:nvPr/>
            </p:nvSpPr>
            <p:spPr>
              <a:xfrm>
                <a:off x="1047850" y="1242217"/>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p:cNvSpPr/>
              <p:nvPr/>
            </p:nvSpPr>
            <p:spPr>
              <a:xfrm>
                <a:off x="3256444" y="1227464"/>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p:cNvSpPr/>
              <p:nvPr/>
            </p:nvSpPr>
            <p:spPr>
              <a:xfrm>
                <a:off x="5489226" y="1242217"/>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311366" y="3188007"/>
            <a:ext cx="7752622" cy="1010381"/>
            <a:chOff x="311366" y="3188007"/>
            <a:chExt cx="7752622" cy="1010381"/>
          </a:xfrm>
        </p:grpSpPr>
        <p:sp>
          <p:nvSpPr>
            <p:cNvPr id="346" name="TextBox 345"/>
            <p:cNvSpPr txBox="1"/>
            <p:nvPr/>
          </p:nvSpPr>
          <p:spPr>
            <a:xfrm>
              <a:off x="311366" y="3636070"/>
              <a:ext cx="114928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t>Slab</a:t>
              </a:r>
            </a:p>
            <a:p>
              <a:pPr algn="ctr"/>
              <a:r>
                <a:rPr lang="en-US" sz="1400" dirty="0" smtClean="0"/>
                <a:t>(red noise)</a:t>
              </a:r>
              <a:endParaRPr lang="en-US" sz="1400" dirty="0"/>
            </a:p>
          </p:txBody>
        </p:sp>
        <p:grpSp>
          <p:nvGrpSpPr>
            <p:cNvPr id="347" name="Group 346"/>
            <p:cNvGrpSpPr/>
            <p:nvPr/>
          </p:nvGrpSpPr>
          <p:grpSpPr>
            <a:xfrm>
              <a:off x="1673268" y="3188007"/>
              <a:ext cx="6390720" cy="1010381"/>
              <a:chOff x="1737279" y="1402620"/>
              <a:chExt cx="6871375" cy="1010381"/>
            </a:xfrm>
          </p:grpSpPr>
          <p:pic>
            <p:nvPicPr>
              <p:cNvPr id="348" name="Picture 347"/>
              <p:cNvPicPr>
                <a:picLocks noChangeAspect="1"/>
              </p:cNvPicPr>
              <p:nvPr/>
            </p:nvPicPr>
            <p:blipFill rotWithShape="1">
              <a:blip r:embed="rId2"/>
              <a:srcRect l="167" t="86764" r="-167" b="1185"/>
              <a:stretch/>
            </p:blipFill>
            <p:spPr>
              <a:xfrm>
                <a:off x="1737279" y="1662161"/>
                <a:ext cx="6697209" cy="750840"/>
              </a:xfrm>
              <a:prstGeom prst="rect">
                <a:avLst/>
              </a:prstGeom>
            </p:spPr>
          </p:pic>
          <p:grpSp>
            <p:nvGrpSpPr>
              <p:cNvPr id="349" name="Group 348"/>
              <p:cNvGrpSpPr/>
              <p:nvPr/>
            </p:nvGrpSpPr>
            <p:grpSpPr>
              <a:xfrm>
                <a:off x="1921610" y="1402620"/>
                <a:ext cx="6687044" cy="259541"/>
                <a:chOff x="801847" y="1227464"/>
                <a:chExt cx="7089754" cy="313743"/>
              </a:xfrm>
            </p:grpSpPr>
            <p:pic>
              <p:nvPicPr>
                <p:cNvPr id="350" name="Picture 349"/>
                <p:cNvPicPr>
                  <a:picLocks noChangeAspect="1"/>
                </p:cNvPicPr>
                <p:nvPr/>
              </p:nvPicPr>
              <p:blipFill rotWithShape="1">
                <a:blip r:embed="rId2"/>
                <a:srcRect l="-154" t="82181" r="154" b="12865"/>
                <a:stretch/>
              </p:blipFill>
              <p:spPr>
                <a:xfrm>
                  <a:off x="801847" y="1268860"/>
                  <a:ext cx="7089754" cy="272347"/>
                </a:xfrm>
                <a:prstGeom prst="rect">
                  <a:avLst/>
                </a:prstGeom>
              </p:spPr>
            </p:pic>
            <p:sp>
              <p:nvSpPr>
                <p:cNvPr id="351" name="Rectangle 350"/>
                <p:cNvSpPr/>
                <p:nvPr/>
              </p:nvSpPr>
              <p:spPr>
                <a:xfrm>
                  <a:off x="1047850" y="1242217"/>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Rectangle 351"/>
                <p:cNvSpPr/>
                <p:nvPr/>
              </p:nvSpPr>
              <p:spPr>
                <a:xfrm>
                  <a:off x="3256444" y="1227464"/>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Rectangle 352"/>
                <p:cNvSpPr/>
                <p:nvPr/>
              </p:nvSpPr>
              <p:spPr>
                <a:xfrm>
                  <a:off x="5489226" y="1242217"/>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23" name="Group 22"/>
          <p:cNvGrpSpPr/>
          <p:nvPr/>
        </p:nvGrpSpPr>
        <p:grpSpPr>
          <a:xfrm>
            <a:off x="293221" y="4534505"/>
            <a:ext cx="7913391" cy="1004333"/>
            <a:chOff x="293221" y="4232105"/>
            <a:chExt cx="7913391" cy="1004333"/>
          </a:xfrm>
        </p:grpSpPr>
        <p:sp>
          <p:nvSpPr>
            <p:cNvPr id="354" name="TextBox 353"/>
            <p:cNvSpPr txBox="1"/>
            <p:nvPr/>
          </p:nvSpPr>
          <p:spPr>
            <a:xfrm>
              <a:off x="293221" y="4674120"/>
              <a:ext cx="117701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err="1" smtClean="0"/>
                <a:t>ReOsc</a:t>
              </a:r>
              <a:r>
                <a:rPr lang="en-US" sz="1400" dirty="0" smtClean="0"/>
                <a:t>-Slab</a:t>
              </a:r>
              <a:endParaRPr lang="en-US" sz="1400" dirty="0"/>
            </a:p>
          </p:txBody>
        </p:sp>
        <p:grpSp>
          <p:nvGrpSpPr>
            <p:cNvPr id="355" name="Group 354"/>
            <p:cNvGrpSpPr/>
            <p:nvPr/>
          </p:nvGrpSpPr>
          <p:grpSpPr>
            <a:xfrm>
              <a:off x="1682851" y="4232105"/>
              <a:ext cx="6523761" cy="1004333"/>
              <a:chOff x="1737279" y="1408668"/>
              <a:chExt cx="7014426" cy="1004333"/>
            </a:xfrm>
          </p:grpSpPr>
          <p:pic>
            <p:nvPicPr>
              <p:cNvPr id="356" name="Picture 355"/>
              <p:cNvPicPr>
                <a:picLocks noChangeAspect="1"/>
              </p:cNvPicPr>
              <p:nvPr/>
            </p:nvPicPr>
            <p:blipFill rotWithShape="1">
              <a:blip r:embed="rId2"/>
              <a:srcRect t="31943" b="56006"/>
              <a:stretch/>
            </p:blipFill>
            <p:spPr>
              <a:xfrm>
                <a:off x="1737279" y="1662161"/>
                <a:ext cx="6697209" cy="750840"/>
              </a:xfrm>
              <a:prstGeom prst="rect">
                <a:avLst/>
              </a:prstGeom>
            </p:spPr>
          </p:pic>
          <p:grpSp>
            <p:nvGrpSpPr>
              <p:cNvPr id="357" name="Group 356"/>
              <p:cNvGrpSpPr/>
              <p:nvPr/>
            </p:nvGrpSpPr>
            <p:grpSpPr>
              <a:xfrm>
                <a:off x="2064661" y="1408668"/>
                <a:ext cx="6687044" cy="259541"/>
                <a:chOff x="953522" y="1234775"/>
                <a:chExt cx="7089754" cy="313743"/>
              </a:xfrm>
            </p:grpSpPr>
            <p:pic>
              <p:nvPicPr>
                <p:cNvPr id="358" name="Picture 357"/>
                <p:cNvPicPr>
                  <a:picLocks noChangeAspect="1"/>
                </p:cNvPicPr>
                <p:nvPr/>
              </p:nvPicPr>
              <p:blipFill rotWithShape="1">
                <a:blip r:embed="rId2"/>
                <a:srcRect l="1879" t="27261" r="-1879" b="67785"/>
                <a:stretch/>
              </p:blipFill>
              <p:spPr>
                <a:xfrm>
                  <a:off x="953522" y="1268861"/>
                  <a:ext cx="7089754" cy="272348"/>
                </a:xfrm>
                <a:prstGeom prst="rect">
                  <a:avLst/>
                </a:prstGeom>
              </p:spPr>
            </p:pic>
            <p:sp>
              <p:nvSpPr>
                <p:cNvPr id="359" name="Rectangle 358"/>
                <p:cNvSpPr/>
                <p:nvPr/>
              </p:nvSpPr>
              <p:spPr>
                <a:xfrm>
                  <a:off x="1054744" y="1249528"/>
                  <a:ext cx="422667"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60" name="Rectangle 359"/>
                <p:cNvSpPr/>
                <p:nvPr/>
              </p:nvSpPr>
              <p:spPr>
                <a:xfrm>
                  <a:off x="3249547" y="1234775"/>
                  <a:ext cx="422667"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61" name="Rectangle 360"/>
                <p:cNvSpPr/>
                <p:nvPr/>
              </p:nvSpPr>
              <p:spPr>
                <a:xfrm>
                  <a:off x="5475437" y="1242217"/>
                  <a:ext cx="422667"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grpSp>
      </p:grpSp>
      <p:grpSp>
        <p:nvGrpSpPr>
          <p:cNvPr id="25" name="Group 24"/>
          <p:cNvGrpSpPr/>
          <p:nvPr/>
        </p:nvGrpSpPr>
        <p:grpSpPr>
          <a:xfrm>
            <a:off x="311365" y="2182855"/>
            <a:ext cx="7533393" cy="999212"/>
            <a:chOff x="311365" y="2182855"/>
            <a:chExt cx="7533393" cy="999212"/>
          </a:xfrm>
        </p:grpSpPr>
        <p:grpSp>
          <p:nvGrpSpPr>
            <p:cNvPr id="12" name="Group 11"/>
            <p:cNvGrpSpPr/>
            <p:nvPr/>
          </p:nvGrpSpPr>
          <p:grpSpPr>
            <a:xfrm>
              <a:off x="311365" y="2207974"/>
              <a:ext cx="7533393" cy="974093"/>
              <a:chOff x="311365" y="2189830"/>
              <a:chExt cx="7533393" cy="974093"/>
            </a:xfrm>
          </p:grpSpPr>
          <p:sp>
            <p:nvSpPr>
              <p:cNvPr id="338" name="TextBox 337"/>
              <p:cNvSpPr txBox="1"/>
              <p:nvPr/>
            </p:nvSpPr>
            <p:spPr>
              <a:xfrm>
                <a:off x="311365" y="2610115"/>
                <a:ext cx="1149283"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err="1" smtClean="0"/>
                  <a:t>ReOsc</a:t>
                </a:r>
                <a:endParaRPr lang="en-US" sz="1400" dirty="0"/>
              </a:p>
            </p:txBody>
          </p:sp>
          <p:grpSp>
            <p:nvGrpSpPr>
              <p:cNvPr id="339" name="Group 338"/>
              <p:cNvGrpSpPr/>
              <p:nvPr/>
            </p:nvGrpSpPr>
            <p:grpSpPr>
              <a:xfrm>
                <a:off x="1616021" y="2189830"/>
                <a:ext cx="6228737" cy="974093"/>
                <a:chOff x="1678752" y="1402620"/>
                <a:chExt cx="6697209" cy="974093"/>
              </a:xfrm>
            </p:grpSpPr>
            <p:pic>
              <p:nvPicPr>
                <p:cNvPr id="340" name="Picture 339"/>
                <p:cNvPicPr>
                  <a:picLocks noChangeAspect="1"/>
                </p:cNvPicPr>
                <p:nvPr/>
              </p:nvPicPr>
              <p:blipFill rotWithShape="1">
                <a:blip r:embed="rId2"/>
                <a:srcRect l="-924" t="59454" r="924" b="28495"/>
                <a:stretch/>
              </p:blipFill>
              <p:spPr>
                <a:xfrm>
                  <a:off x="1678752" y="1625873"/>
                  <a:ext cx="6697209" cy="750840"/>
                </a:xfrm>
                <a:prstGeom prst="rect">
                  <a:avLst/>
                </a:prstGeom>
              </p:spPr>
            </p:pic>
            <p:grpSp>
              <p:nvGrpSpPr>
                <p:cNvPr id="341" name="Group 340"/>
                <p:cNvGrpSpPr/>
                <p:nvPr/>
              </p:nvGrpSpPr>
              <p:grpSpPr>
                <a:xfrm>
                  <a:off x="4236782" y="1402620"/>
                  <a:ext cx="2504614" cy="259541"/>
                  <a:chOff x="3256444" y="1227464"/>
                  <a:chExt cx="2655448" cy="313743"/>
                </a:xfrm>
              </p:grpSpPr>
              <p:sp>
                <p:nvSpPr>
                  <p:cNvPr id="344" name="Rectangle 343"/>
                  <p:cNvSpPr/>
                  <p:nvPr/>
                </p:nvSpPr>
                <p:spPr>
                  <a:xfrm>
                    <a:off x="3256444" y="1227464"/>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Rectangle 344"/>
                  <p:cNvSpPr/>
                  <p:nvPr/>
                </p:nvSpPr>
                <p:spPr>
                  <a:xfrm>
                    <a:off x="5489226" y="1242217"/>
                    <a:ext cx="422666" cy="298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4" name="Rectangle 23"/>
            <p:cNvSpPr/>
            <p:nvPr/>
          </p:nvSpPr>
          <p:spPr>
            <a:xfrm>
              <a:off x="2387031" y="2182855"/>
              <a:ext cx="1202068" cy="307777"/>
            </a:xfrm>
            <a:prstGeom prst="rect">
              <a:avLst/>
            </a:prstGeom>
          </p:spPr>
          <p:txBody>
            <a:bodyPr wrap="none">
              <a:spAutoFit/>
            </a:bodyPr>
            <a:lstStyle/>
            <a:p>
              <a:r>
                <a:rPr lang="en-US" sz="1400" dirty="0" smtClean="0">
                  <a:latin typeface="Times New Roman"/>
                  <a:cs typeface="Times New Roman"/>
                </a:rPr>
                <a:t>1</a:t>
              </a:r>
              <a:r>
                <a:rPr lang="en-US" sz="1400" baseline="30000" dirty="0" smtClean="0">
                  <a:latin typeface="Times New Roman"/>
                  <a:cs typeface="Times New Roman"/>
                </a:rPr>
                <a:t>st</a:t>
              </a:r>
              <a:r>
                <a:rPr lang="en-US" sz="1400" dirty="0" smtClean="0">
                  <a:latin typeface="Times New Roman"/>
                  <a:cs typeface="Times New Roman"/>
                </a:rPr>
                <a:t> EOF 100%</a:t>
              </a:r>
              <a:endParaRPr lang="en-US" sz="1400" dirty="0">
                <a:latin typeface="Times New Roman"/>
                <a:cs typeface="Times New Roman"/>
              </a:endParaRPr>
            </a:p>
          </p:txBody>
        </p:sp>
      </p:grpSp>
      <p:sp>
        <p:nvSpPr>
          <p:cNvPr id="26" name="Rectangle 25"/>
          <p:cNvSpPr/>
          <p:nvPr/>
        </p:nvSpPr>
        <p:spPr>
          <a:xfrm>
            <a:off x="7589568" y="6382071"/>
            <a:ext cx="1441420" cy="338554"/>
          </a:xfrm>
          <a:prstGeom prst="rect">
            <a:avLst/>
          </a:prstGeom>
        </p:spPr>
        <p:txBody>
          <a:bodyPr wrap="none">
            <a:spAutoFit/>
          </a:bodyPr>
          <a:lstStyle/>
          <a:p>
            <a:r>
              <a:rPr lang="en-US" sz="1600" dirty="0" smtClean="0">
                <a:solidFill>
                  <a:schemeClr val="tx1">
                    <a:lumMod val="75000"/>
                    <a:lumOff val="25000"/>
                  </a:schemeClr>
                </a:solidFill>
              </a:rPr>
              <a:t>[</a:t>
            </a:r>
            <a:r>
              <a:rPr lang="en-US" sz="1600" dirty="0">
                <a:solidFill>
                  <a:schemeClr val="tx1">
                    <a:lumMod val="75000"/>
                    <a:lumOff val="25000"/>
                  </a:schemeClr>
                </a:solidFill>
              </a:rPr>
              <a:t>Y</a:t>
            </a:r>
            <a:r>
              <a:rPr lang="en-US" sz="1600" dirty="0" smtClean="0">
                <a:solidFill>
                  <a:schemeClr val="tx1">
                    <a:lumMod val="75000"/>
                    <a:lumOff val="25000"/>
                  </a:schemeClr>
                </a:solidFill>
              </a:rPr>
              <a:t>u et al. 2016]</a:t>
            </a:r>
            <a:endParaRPr lang="en-US" sz="1600" dirty="0">
              <a:solidFill>
                <a:schemeClr val="tx1">
                  <a:lumMod val="75000"/>
                  <a:lumOff val="25000"/>
                </a:schemeClr>
              </a:solidFill>
            </a:endParaRPr>
          </a:p>
        </p:txBody>
      </p:sp>
      <p:sp>
        <p:nvSpPr>
          <p:cNvPr id="53" name="TextBox 52"/>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ENSO diversity: Red Noise</a:t>
            </a:r>
            <a:endParaRPr lang="en-US" sz="2800" dirty="0"/>
          </a:p>
        </p:txBody>
      </p:sp>
    </p:spTree>
    <p:extLst>
      <p:ext uri="{BB962C8B-B14F-4D97-AF65-F5344CB8AC3E}">
        <p14:creationId xmlns:p14="http://schemas.microsoft.com/office/powerpoint/2010/main" val="1876636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145961" y="1356253"/>
            <a:ext cx="2387319" cy="1484439"/>
            <a:chOff x="3145961" y="1043335"/>
            <a:chExt cx="2387319" cy="1484439"/>
          </a:xfrm>
        </p:grpSpPr>
        <p:pic>
          <p:nvPicPr>
            <p:cNvPr id="3" name="Picture 2"/>
            <p:cNvPicPr>
              <a:picLocks noChangeAspect="1"/>
            </p:cNvPicPr>
            <p:nvPr/>
          </p:nvPicPr>
          <p:blipFill rotWithShape="1">
            <a:blip r:embed="rId2"/>
            <a:srcRect b="70000"/>
            <a:stretch/>
          </p:blipFill>
          <p:spPr>
            <a:xfrm>
              <a:off x="3145961" y="1421060"/>
              <a:ext cx="2387319" cy="1106714"/>
            </a:xfrm>
            <a:prstGeom prst="rect">
              <a:avLst/>
            </a:prstGeom>
          </p:spPr>
        </p:pic>
        <p:sp>
          <p:nvSpPr>
            <p:cNvPr id="27" name="TextBox 26"/>
            <p:cNvSpPr txBox="1"/>
            <p:nvPr/>
          </p:nvSpPr>
          <p:spPr>
            <a:xfrm>
              <a:off x="3861317" y="1043335"/>
              <a:ext cx="117701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err="1" smtClean="0"/>
                <a:t>ReOsc</a:t>
              </a:r>
              <a:r>
                <a:rPr lang="en-US" sz="1400" dirty="0" smtClean="0"/>
                <a:t>-Slab</a:t>
              </a:r>
              <a:endParaRPr lang="en-US" sz="1400" dirty="0"/>
            </a:p>
          </p:txBody>
        </p:sp>
      </p:grpSp>
      <p:grpSp>
        <p:nvGrpSpPr>
          <p:cNvPr id="21" name="Group 20"/>
          <p:cNvGrpSpPr/>
          <p:nvPr/>
        </p:nvGrpSpPr>
        <p:grpSpPr>
          <a:xfrm>
            <a:off x="676505" y="3251361"/>
            <a:ext cx="7641212" cy="2829564"/>
            <a:chOff x="682205" y="2680751"/>
            <a:chExt cx="7641212" cy="2829564"/>
          </a:xfrm>
        </p:grpSpPr>
        <p:sp>
          <p:nvSpPr>
            <p:cNvPr id="29" name="TextBox 28"/>
            <p:cNvSpPr txBox="1"/>
            <p:nvPr/>
          </p:nvSpPr>
          <p:spPr>
            <a:xfrm>
              <a:off x="3861317" y="2680751"/>
              <a:ext cx="117701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t>CMIP models</a:t>
              </a:r>
              <a:endParaRPr lang="en-US" sz="1400" dirty="0"/>
            </a:p>
          </p:txBody>
        </p:sp>
        <p:pic>
          <p:nvPicPr>
            <p:cNvPr id="5" name="Picture 4"/>
            <p:cNvPicPr>
              <a:picLocks noChangeAspect="1"/>
            </p:cNvPicPr>
            <p:nvPr/>
          </p:nvPicPr>
          <p:blipFill rotWithShape="1">
            <a:blip r:embed="rId3"/>
            <a:srcRect b="60878"/>
            <a:stretch/>
          </p:blipFill>
          <p:spPr>
            <a:xfrm>
              <a:off x="682205" y="3035905"/>
              <a:ext cx="3136451" cy="1130905"/>
            </a:xfrm>
            <a:prstGeom prst="rect">
              <a:avLst/>
            </a:prstGeom>
          </p:spPr>
        </p:pic>
        <p:pic>
          <p:nvPicPr>
            <p:cNvPr id="12" name="Picture 11"/>
            <p:cNvPicPr>
              <a:picLocks noChangeAspect="1"/>
            </p:cNvPicPr>
            <p:nvPr/>
          </p:nvPicPr>
          <p:blipFill>
            <a:blip r:embed="rId4"/>
            <a:stretch>
              <a:fillRect/>
            </a:stretch>
          </p:blipFill>
          <p:spPr>
            <a:xfrm>
              <a:off x="3358681" y="4251482"/>
              <a:ext cx="2369175" cy="1258833"/>
            </a:xfrm>
            <a:prstGeom prst="rect">
              <a:avLst/>
            </a:prstGeom>
          </p:spPr>
        </p:pic>
        <p:pic>
          <p:nvPicPr>
            <p:cNvPr id="31" name="Picture 30"/>
            <p:cNvPicPr>
              <a:picLocks noChangeAspect="1"/>
            </p:cNvPicPr>
            <p:nvPr/>
          </p:nvPicPr>
          <p:blipFill rotWithShape="1">
            <a:blip r:embed="rId3"/>
            <a:srcRect l="4891" t="40177" r="-1218" b="20701"/>
            <a:stretch/>
          </p:blipFill>
          <p:spPr>
            <a:xfrm>
              <a:off x="3831077" y="3120577"/>
              <a:ext cx="3021214" cy="1130905"/>
            </a:xfrm>
            <a:prstGeom prst="rect">
              <a:avLst/>
            </a:prstGeom>
          </p:spPr>
        </p:pic>
        <p:pic>
          <p:nvPicPr>
            <p:cNvPr id="33" name="Picture 32"/>
            <p:cNvPicPr>
              <a:picLocks noChangeAspect="1"/>
            </p:cNvPicPr>
            <p:nvPr/>
          </p:nvPicPr>
          <p:blipFill rotWithShape="1">
            <a:blip r:embed="rId3"/>
            <a:srcRect l="4859" t="79407" r="47453" b="-118"/>
            <a:stretch/>
          </p:blipFill>
          <p:spPr>
            <a:xfrm>
              <a:off x="6822051" y="3108481"/>
              <a:ext cx="1495666" cy="598709"/>
            </a:xfrm>
            <a:prstGeom prst="rect">
              <a:avLst/>
            </a:prstGeom>
          </p:spPr>
        </p:pic>
        <p:pic>
          <p:nvPicPr>
            <p:cNvPr id="34" name="Picture 33"/>
            <p:cNvPicPr>
              <a:picLocks noChangeAspect="1"/>
            </p:cNvPicPr>
            <p:nvPr/>
          </p:nvPicPr>
          <p:blipFill rotWithShape="1">
            <a:blip r:embed="rId3"/>
            <a:srcRect l="52312" t="79833" b="-544"/>
            <a:stretch/>
          </p:blipFill>
          <p:spPr>
            <a:xfrm>
              <a:off x="6827751" y="3683453"/>
              <a:ext cx="1495666" cy="598709"/>
            </a:xfrm>
            <a:prstGeom prst="rect">
              <a:avLst/>
            </a:prstGeom>
          </p:spPr>
        </p:pic>
      </p:grpSp>
      <p:sp>
        <p:nvSpPr>
          <p:cNvPr id="36" name="Rectangle 35"/>
          <p:cNvSpPr/>
          <p:nvPr/>
        </p:nvSpPr>
        <p:spPr>
          <a:xfrm>
            <a:off x="6727204" y="6476150"/>
            <a:ext cx="2385890" cy="338554"/>
          </a:xfrm>
          <a:prstGeom prst="rect">
            <a:avLst/>
          </a:prstGeom>
        </p:spPr>
        <p:txBody>
          <a:bodyPr wrap="none">
            <a:spAutoFit/>
          </a:bodyPr>
          <a:lstStyle/>
          <a:p>
            <a:r>
              <a:rPr lang="en-US" sz="1600" dirty="0" smtClean="0">
                <a:solidFill>
                  <a:schemeClr val="tx1">
                    <a:lumMod val="75000"/>
                    <a:lumOff val="25000"/>
                  </a:schemeClr>
                </a:solidFill>
              </a:rPr>
              <a:t>[</a:t>
            </a:r>
            <a:r>
              <a:rPr lang="en-US" sz="1600" dirty="0">
                <a:solidFill>
                  <a:schemeClr val="tx1">
                    <a:lumMod val="75000"/>
                    <a:lumOff val="25000"/>
                  </a:schemeClr>
                </a:solidFill>
              </a:rPr>
              <a:t>Y</a:t>
            </a:r>
            <a:r>
              <a:rPr lang="en-US" sz="1600" dirty="0" smtClean="0">
                <a:solidFill>
                  <a:schemeClr val="tx1">
                    <a:lumMod val="75000"/>
                    <a:lumOff val="25000"/>
                  </a:schemeClr>
                </a:solidFill>
              </a:rPr>
              <a:t>u et al. 2014, submitted]</a:t>
            </a:r>
            <a:endParaRPr lang="en-US" sz="1600" dirty="0">
              <a:solidFill>
                <a:schemeClr val="tx1">
                  <a:lumMod val="75000"/>
                  <a:lumOff val="25000"/>
                </a:schemeClr>
              </a:solidFill>
            </a:endParaRPr>
          </a:p>
        </p:txBody>
      </p:sp>
      <p:sp>
        <p:nvSpPr>
          <p:cNvPr id="6" name="TextBox 5"/>
          <p:cNvSpPr txBox="1"/>
          <p:nvPr/>
        </p:nvSpPr>
        <p:spPr>
          <a:xfrm>
            <a:off x="3335485" y="1694835"/>
            <a:ext cx="2126363" cy="253916"/>
          </a:xfrm>
          <a:prstGeom prst="rect">
            <a:avLst/>
          </a:prstGeom>
          <a:solidFill>
            <a:schemeClr val="bg1"/>
          </a:solidFill>
        </p:spPr>
        <p:txBody>
          <a:bodyPr wrap="none" rtlCol="0">
            <a:spAutoFit/>
          </a:bodyPr>
          <a:lstStyle/>
          <a:p>
            <a:r>
              <a:rPr lang="en-US" sz="1050" dirty="0" smtClean="0"/>
              <a:t>1</a:t>
            </a:r>
            <a:r>
              <a:rPr lang="en-US" sz="1050" baseline="30000" dirty="0" smtClean="0"/>
              <a:t>st</a:t>
            </a:r>
            <a:r>
              <a:rPr lang="en-US" sz="1050" dirty="0" smtClean="0"/>
              <a:t> DEOF    14.6% </a:t>
            </a:r>
            <a:r>
              <a:rPr lang="en-US" sz="1050" dirty="0" err="1" smtClean="0"/>
              <a:t>obs</a:t>
            </a:r>
            <a:r>
              <a:rPr lang="en-US" sz="1050" dirty="0" smtClean="0"/>
              <a:t>     5.3% model</a:t>
            </a:r>
            <a:endParaRPr lang="en-US" sz="1050" dirty="0"/>
          </a:p>
        </p:txBody>
      </p:sp>
      <p:sp>
        <p:nvSpPr>
          <p:cNvPr id="37" name="TextBox 3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ENSO diversity simulations: missing pattern</a:t>
            </a:r>
            <a:endParaRPr lang="en-US" sz="2800" dirty="0"/>
          </a:p>
        </p:txBody>
      </p:sp>
    </p:spTree>
    <p:extLst>
      <p:ext uri="{BB962C8B-B14F-4D97-AF65-F5344CB8AC3E}">
        <p14:creationId xmlns:p14="http://schemas.microsoft.com/office/powerpoint/2010/main" val="2373389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067994" y="1119876"/>
            <a:ext cx="6546563" cy="1757689"/>
            <a:chOff x="636691" y="4952573"/>
            <a:chExt cx="7344055" cy="1757689"/>
          </a:xfrm>
        </p:grpSpPr>
        <p:graphicFrame>
          <p:nvGraphicFramePr>
            <p:cNvPr id="28" name="Chart 27"/>
            <p:cNvGraphicFramePr/>
            <p:nvPr>
              <p:extLst>
                <p:ext uri="{D42A27DB-BD31-4B8C-83A1-F6EECF244321}">
                  <p14:modId xmlns:p14="http://schemas.microsoft.com/office/powerpoint/2010/main" val="2483777564"/>
                </p:ext>
              </p:extLst>
            </p:nvPr>
          </p:nvGraphicFramePr>
          <p:xfrm>
            <a:off x="4094240" y="5071442"/>
            <a:ext cx="3886506" cy="163882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343237" y="5699968"/>
              <a:ext cx="2814668" cy="369332"/>
            </a:xfrm>
            <a:prstGeom prst="rect">
              <a:avLst/>
            </a:prstGeom>
          </p:spPr>
          <p:txBody>
            <a:bodyPr wrap="none">
              <a:spAutoFit/>
            </a:bodyPr>
            <a:lstStyle/>
            <a:p>
              <a:pPr algn="ctr"/>
              <a:r>
                <a:rPr lang="en-US" dirty="0" smtClean="0"/>
                <a:t>CP El Nino / El </a:t>
              </a:r>
              <a:r>
                <a:rPr lang="en-US" dirty="0"/>
                <a:t>Nino </a:t>
              </a:r>
              <a:r>
                <a:rPr lang="en-US" dirty="0" err="1" smtClean="0"/>
                <a:t>Modoki</a:t>
              </a:r>
              <a:r>
                <a:rPr lang="en-US" dirty="0" smtClean="0"/>
                <a:t>:</a:t>
              </a:r>
              <a:endParaRPr lang="en-US" dirty="0"/>
            </a:p>
          </p:txBody>
        </p:sp>
        <p:sp>
          <p:nvSpPr>
            <p:cNvPr id="30" name="Rounded Rectangle 29"/>
            <p:cNvSpPr/>
            <p:nvPr/>
          </p:nvSpPr>
          <p:spPr>
            <a:xfrm>
              <a:off x="636691" y="4952573"/>
              <a:ext cx="7164093" cy="1757689"/>
            </a:xfrm>
            <a:prstGeom prst="round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ounded Rectangle 21"/>
          <p:cNvSpPr/>
          <p:nvPr/>
        </p:nvSpPr>
        <p:spPr>
          <a:xfrm>
            <a:off x="895824" y="3166061"/>
            <a:ext cx="6887461" cy="57748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chemeClr val="tx1"/>
                </a:solidFill>
              </a:rPr>
              <a:t>Red Noise</a:t>
            </a:r>
            <a:r>
              <a:rPr lang="en-US" sz="2400" dirty="0" smtClean="0">
                <a:solidFill>
                  <a:schemeClr val="tx1"/>
                </a:solidFill>
              </a:rPr>
              <a:t>: </a:t>
            </a:r>
            <a:r>
              <a:rPr lang="en-US" sz="2000" dirty="0" smtClean="0">
                <a:solidFill>
                  <a:schemeClr val="tx1"/>
                </a:solidFill>
              </a:rPr>
              <a:t>A single mode (</a:t>
            </a:r>
            <a:r>
              <a:rPr lang="en-US" sz="2000" dirty="0" err="1" smtClean="0">
                <a:solidFill>
                  <a:schemeClr val="tx1"/>
                </a:solidFill>
              </a:rPr>
              <a:t>ReOsc</a:t>
            </a:r>
            <a:r>
              <a:rPr lang="en-US" sz="2000" dirty="0" smtClean="0">
                <a:solidFill>
                  <a:schemeClr val="tx1"/>
                </a:solidFill>
              </a:rPr>
              <a:t>) interacting with Slab Ocean</a:t>
            </a:r>
            <a:endParaRPr lang="en-US" sz="2400" dirty="0">
              <a:solidFill>
                <a:schemeClr val="tx1"/>
              </a:solidFill>
            </a:endParaRPr>
          </a:p>
        </p:txBody>
      </p:sp>
      <p:sp>
        <p:nvSpPr>
          <p:cNvPr id="23" name="Rounded Rectangle 22"/>
          <p:cNvSpPr/>
          <p:nvPr/>
        </p:nvSpPr>
        <p:spPr>
          <a:xfrm>
            <a:off x="895824" y="4013936"/>
            <a:ext cx="6887461" cy="73165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chemeClr val="tx1"/>
                </a:solidFill>
              </a:rPr>
              <a:t>Non-Linearity</a:t>
            </a:r>
            <a:r>
              <a:rPr lang="en-US" sz="2400" dirty="0" smtClean="0">
                <a:solidFill>
                  <a:schemeClr val="tx1"/>
                </a:solidFill>
              </a:rPr>
              <a:t>: </a:t>
            </a:r>
            <a:r>
              <a:rPr lang="en-US" sz="2000" dirty="0" smtClean="0">
                <a:solidFill>
                  <a:schemeClr val="tx1"/>
                </a:solidFill>
              </a:rPr>
              <a:t>El </a:t>
            </a:r>
            <a:r>
              <a:rPr lang="en-US" sz="2000" dirty="0" err="1" smtClean="0">
                <a:solidFill>
                  <a:schemeClr val="tx1"/>
                </a:solidFill>
              </a:rPr>
              <a:t>Ninos</a:t>
            </a:r>
            <a:r>
              <a:rPr lang="en-US" sz="2000" dirty="0" smtClean="0">
                <a:solidFill>
                  <a:schemeClr val="tx1"/>
                </a:solidFill>
              </a:rPr>
              <a:t> and La </a:t>
            </a:r>
            <a:r>
              <a:rPr lang="en-US" sz="2000" dirty="0" err="1" smtClean="0">
                <a:solidFill>
                  <a:schemeClr val="tx1"/>
                </a:solidFill>
              </a:rPr>
              <a:t>Ninas</a:t>
            </a:r>
            <a:r>
              <a:rPr lang="en-US" sz="2000" dirty="0" smtClean="0">
                <a:solidFill>
                  <a:schemeClr val="tx1"/>
                </a:solidFill>
              </a:rPr>
              <a:t> have different patterns due to wind-</a:t>
            </a:r>
            <a:r>
              <a:rPr lang="en-US" sz="2000" dirty="0" err="1" smtClean="0">
                <a:solidFill>
                  <a:schemeClr val="tx1"/>
                </a:solidFill>
              </a:rPr>
              <a:t>sst</a:t>
            </a:r>
            <a:r>
              <a:rPr lang="en-US" sz="2000" dirty="0" smtClean="0">
                <a:solidFill>
                  <a:schemeClr val="tx1"/>
                </a:solidFill>
              </a:rPr>
              <a:t> interaction.</a:t>
            </a:r>
            <a:endParaRPr lang="en-US" sz="2400" dirty="0">
              <a:solidFill>
                <a:schemeClr val="tx1"/>
              </a:solidFill>
            </a:endParaRPr>
          </a:p>
        </p:txBody>
      </p:sp>
      <p:sp>
        <p:nvSpPr>
          <p:cNvPr id="24" name="Rounded Rectangle 23"/>
          <p:cNvSpPr/>
          <p:nvPr/>
        </p:nvSpPr>
        <p:spPr>
          <a:xfrm>
            <a:off x="878398" y="5091622"/>
            <a:ext cx="6887461" cy="73165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solidFill>
                  <a:schemeClr val="tx1"/>
                </a:solidFill>
              </a:rPr>
              <a:t>Dynamics</a:t>
            </a:r>
            <a:r>
              <a:rPr lang="en-US" sz="2400" dirty="0" smtClean="0">
                <a:solidFill>
                  <a:schemeClr val="tx1"/>
                </a:solidFill>
              </a:rPr>
              <a:t>: </a:t>
            </a:r>
            <a:r>
              <a:rPr lang="en-US" sz="2000" dirty="0" smtClean="0">
                <a:solidFill>
                  <a:schemeClr val="tx1"/>
                </a:solidFill>
              </a:rPr>
              <a:t>Some eq. ocean dynamics of smaller scales; GCMs can not simulate well.</a:t>
            </a:r>
            <a:endParaRPr lang="en-US" sz="2400" dirty="0">
              <a:solidFill>
                <a:schemeClr val="tx1"/>
              </a:solidFill>
            </a:endParaRPr>
          </a:p>
        </p:txBody>
      </p:sp>
      <p:sp>
        <p:nvSpPr>
          <p:cNvPr id="25" name="TextBox 24"/>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Summary:    ENSO diversity</a:t>
            </a:r>
            <a:endParaRPr lang="en-US" sz="2800" dirty="0"/>
          </a:p>
        </p:txBody>
      </p:sp>
    </p:spTree>
    <p:extLst>
      <p:ext uri="{BB962C8B-B14F-4D97-AF65-F5344CB8AC3E}">
        <p14:creationId xmlns:p14="http://schemas.microsoft.com/office/powerpoint/2010/main" val="3998502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Overview</a:t>
            </a:r>
            <a:endParaRPr lang="en-US" sz="2800" dirty="0"/>
          </a:p>
        </p:txBody>
      </p:sp>
      <p:sp>
        <p:nvSpPr>
          <p:cNvPr id="33" name="TextBox 32"/>
          <p:cNvSpPr txBox="1"/>
          <p:nvPr/>
        </p:nvSpPr>
        <p:spPr>
          <a:xfrm>
            <a:off x="2011406" y="118530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The Slab Ocean El Nino</a:t>
            </a:r>
            <a:endParaRPr lang="en-US" sz="2400" dirty="0"/>
          </a:p>
        </p:txBody>
      </p:sp>
      <p:sp>
        <p:nvSpPr>
          <p:cNvPr id="5" name="TextBox 4"/>
          <p:cNvSpPr txBox="1"/>
          <p:nvPr/>
        </p:nvSpPr>
        <p:spPr>
          <a:xfrm>
            <a:off x="2011406" y="4703036"/>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How good are the CMIP models?</a:t>
            </a:r>
            <a:endParaRPr lang="en-US" sz="2400" dirty="0"/>
          </a:p>
        </p:txBody>
      </p:sp>
      <p:sp>
        <p:nvSpPr>
          <p:cNvPr id="8" name="TextBox 7"/>
          <p:cNvSpPr txBox="1"/>
          <p:nvPr/>
        </p:nvSpPr>
        <p:spPr>
          <a:xfrm>
            <a:off x="2011406" y="2625422"/>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Non-linearity</a:t>
            </a:r>
            <a:endParaRPr lang="en-US" sz="2400" dirty="0"/>
          </a:p>
        </p:txBody>
      </p:sp>
      <p:sp>
        <p:nvSpPr>
          <p:cNvPr id="9" name="TextBox 8"/>
          <p:cNvSpPr txBox="1"/>
          <p:nvPr/>
        </p:nvSpPr>
        <p:spPr>
          <a:xfrm>
            <a:off x="2011406" y="332169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Seasonality (spring barrier)</a:t>
            </a:r>
            <a:endParaRPr lang="en-US" sz="2400" dirty="0"/>
          </a:p>
        </p:txBody>
      </p:sp>
      <p:sp>
        <p:nvSpPr>
          <p:cNvPr id="10" name="TextBox 9"/>
          <p:cNvSpPr txBox="1"/>
          <p:nvPr/>
        </p:nvSpPr>
        <p:spPr>
          <a:xfrm>
            <a:off x="2011406" y="402854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CP vs. EP</a:t>
            </a:r>
            <a:endParaRPr lang="en-US" sz="2400" dirty="0"/>
          </a:p>
        </p:txBody>
      </p:sp>
      <p:sp>
        <p:nvSpPr>
          <p:cNvPr id="11" name="TextBox 10"/>
          <p:cNvSpPr txBox="1"/>
          <p:nvPr/>
        </p:nvSpPr>
        <p:spPr>
          <a:xfrm>
            <a:off x="2011406" y="1900301"/>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Teleconnections delayed feedback</a:t>
            </a:r>
            <a:endParaRPr lang="en-US" sz="2400" dirty="0"/>
          </a:p>
        </p:txBody>
      </p:sp>
      <p:sp>
        <p:nvSpPr>
          <p:cNvPr id="12" name="TextBox 11"/>
          <p:cNvSpPr txBox="1"/>
          <p:nvPr/>
        </p:nvSpPr>
        <p:spPr>
          <a:xfrm>
            <a:off x="2011406" y="543378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Climate Change</a:t>
            </a:r>
            <a:endParaRPr lang="en-US" sz="2400" dirty="0"/>
          </a:p>
        </p:txBody>
      </p:sp>
      <p:sp>
        <p:nvSpPr>
          <p:cNvPr id="2" name="Rectangle 1"/>
          <p:cNvSpPr/>
          <p:nvPr/>
        </p:nvSpPr>
        <p:spPr>
          <a:xfrm>
            <a:off x="1678266" y="5347754"/>
            <a:ext cx="5647140" cy="1059469"/>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011406" y="4703036"/>
            <a:ext cx="4852530" cy="461665"/>
          </a:xfrm>
          <a:prstGeom prst="rect">
            <a:avLst/>
          </a:prstGeom>
          <a:noFill/>
          <a:ln w="38100" cmpd="sng">
            <a:solidFill>
              <a:srgbClr val="FF6600"/>
            </a:solidFill>
          </a:ln>
        </p:spPr>
        <p:txBody>
          <a:bodyPr wrap="square" rtlCol="0">
            <a:spAutoFit/>
          </a:bodyPr>
          <a:lstStyle/>
          <a:p>
            <a:pPr algn="ctr"/>
            <a:endParaRPr lang="en-US" sz="2400" dirty="0"/>
          </a:p>
        </p:txBody>
      </p:sp>
      <p:sp>
        <p:nvSpPr>
          <p:cNvPr id="14" name="Rectangle 13"/>
          <p:cNvSpPr/>
          <p:nvPr/>
        </p:nvSpPr>
        <p:spPr>
          <a:xfrm flipV="1">
            <a:off x="1785306" y="1055883"/>
            <a:ext cx="5647140" cy="3480925"/>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004862"/>
      </p:ext>
    </p:extLst>
  </p:cSld>
  <p:clrMapOvr>
    <a:masterClrMapping/>
  </p:clrMapOvr>
  <mc:AlternateContent xmlns:mc="http://schemas.openxmlformats.org/markup-compatibility/2006" xmlns:p14="http://schemas.microsoft.com/office/powerpoint/2010/main">
    <mc:Choice Requires="p14">
      <p:transition spd="slow" p14:dur="2000" advTm="54650"/>
    </mc:Choice>
    <mc:Fallback xmlns="">
      <p:transition xmlns:p14="http://schemas.microsoft.com/office/powerpoint/2010/main" spd="slow" advTm="54650"/>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94719" y="2388029"/>
            <a:ext cx="7722292" cy="4411677"/>
            <a:chOff x="151857" y="657734"/>
            <a:chExt cx="9791852" cy="5984802"/>
          </a:xfrm>
        </p:grpSpPr>
        <p:pic>
          <p:nvPicPr>
            <p:cNvPr id="4" name="Picture 3"/>
            <p:cNvPicPr>
              <a:picLocks noChangeAspect="1"/>
            </p:cNvPicPr>
            <p:nvPr/>
          </p:nvPicPr>
          <p:blipFill>
            <a:blip r:embed="rId2"/>
            <a:stretch>
              <a:fillRect/>
            </a:stretch>
          </p:blipFill>
          <p:spPr>
            <a:xfrm>
              <a:off x="151857" y="657734"/>
              <a:ext cx="2523789" cy="5962122"/>
            </a:xfrm>
            <a:prstGeom prst="rect">
              <a:avLst/>
            </a:prstGeom>
          </p:spPr>
        </p:pic>
        <p:pic>
          <p:nvPicPr>
            <p:cNvPr id="5" name="Picture 4"/>
            <p:cNvPicPr>
              <a:picLocks noChangeAspect="1"/>
            </p:cNvPicPr>
            <p:nvPr/>
          </p:nvPicPr>
          <p:blipFill>
            <a:blip r:embed="rId3"/>
            <a:stretch>
              <a:fillRect/>
            </a:stretch>
          </p:blipFill>
          <p:spPr>
            <a:xfrm>
              <a:off x="2590284" y="680414"/>
              <a:ext cx="2521427" cy="5962122"/>
            </a:xfrm>
            <a:prstGeom prst="rect">
              <a:avLst/>
            </a:prstGeom>
          </p:spPr>
        </p:pic>
        <p:pic>
          <p:nvPicPr>
            <p:cNvPr id="7" name="Picture 6"/>
            <p:cNvPicPr>
              <a:picLocks noChangeAspect="1"/>
            </p:cNvPicPr>
            <p:nvPr/>
          </p:nvPicPr>
          <p:blipFill>
            <a:blip r:embed="rId4"/>
            <a:stretch>
              <a:fillRect/>
            </a:stretch>
          </p:blipFill>
          <p:spPr>
            <a:xfrm>
              <a:off x="5111711" y="669074"/>
              <a:ext cx="2399530" cy="5928765"/>
            </a:xfrm>
            <a:prstGeom prst="rect">
              <a:avLst/>
            </a:prstGeom>
          </p:spPr>
        </p:pic>
        <p:pic>
          <p:nvPicPr>
            <p:cNvPr id="8" name="Picture 7"/>
            <p:cNvPicPr>
              <a:picLocks noChangeAspect="1"/>
            </p:cNvPicPr>
            <p:nvPr/>
          </p:nvPicPr>
          <p:blipFill>
            <a:blip r:embed="rId5"/>
            <a:stretch>
              <a:fillRect/>
            </a:stretch>
          </p:blipFill>
          <p:spPr>
            <a:xfrm>
              <a:off x="7522580" y="714434"/>
              <a:ext cx="2421129" cy="5840215"/>
            </a:xfrm>
            <a:prstGeom prst="rect">
              <a:avLst/>
            </a:prstGeom>
          </p:spPr>
        </p:pic>
      </p:grpSp>
      <p:pic>
        <p:nvPicPr>
          <p:cNvPr id="10" name="Picture 9"/>
          <p:cNvPicPr>
            <a:picLocks noChangeAspect="1"/>
          </p:cNvPicPr>
          <p:nvPr/>
        </p:nvPicPr>
        <p:blipFill>
          <a:blip r:embed="rId6"/>
          <a:stretch>
            <a:fillRect/>
          </a:stretch>
        </p:blipFill>
        <p:spPr>
          <a:xfrm>
            <a:off x="2748259" y="767334"/>
            <a:ext cx="3246992" cy="1421329"/>
          </a:xfrm>
          <a:prstGeom prst="rect">
            <a:avLst/>
          </a:prstGeom>
        </p:spPr>
      </p:pic>
      <p:sp>
        <p:nvSpPr>
          <p:cNvPr id="11" name="TextBox 10"/>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ENSO pattern</a:t>
            </a:r>
            <a:endParaRPr lang="en-US" sz="2800" dirty="0"/>
          </a:p>
        </p:txBody>
      </p:sp>
    </p:spTree>
    <p:extLst>
      <p:ext uri="{BB962C8B-B14F-4D97-AF65-F5344CB8AC3E}">
        <p14:creationId xmlns:p14="http://schemas.microsoft.com/office/powerpoint/2010/main" val="144714248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4624"/>
            <a:ext cx="9144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EOF-modes: Models vs. Obs. error</a:t>
            </a:r>
            <a:endParaRPr lang="en-US" sz="2800" dirty="0"/>
          </a:p>
        </p:txBody>
      </p:sp>
      <p:pic>
        <p:nvPicPr>
          <p:cNvPr id="49" name="Picture 48" descr="fig9.indpac.part-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965" y="1791899"/>
            <a:ext cx="5955607" cy="4840368"/>
          </a:xfrm>
          <a:prstGeom prst="rect">
            <a:avLst/>
          </a:prstGeom>
        </p:spPr>
      </p:pic>
      <p:pic>
        <p:nvPicPr>
          <p:cNvPr id="50" name="Picture 49" descr="fig9.indpac.part-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65" y="1791899"/>
            <a:ext cx="5955607" cy="4840368"/>
          </a:xfrm>
          <a:prstGeom prst="rect">
            <a:avLst/>
          </a:prstGeom>
        </p:spPr>
      </p:pic>
      <p:pic>
        <p:nvPicPr>
          <p:cNvPr id="51" name="Picture 50" descr="fig9.indpac.part-3.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2965" y="1791899"/>
            <a:ext cx="5955607" cy="4840368"/>
          </a:xfrm>
          <a:prstGeom prst="rect">
            <a:avLst/>
          </a:prstGeom>
        </p:spPr>
      </p:pic>
      <p:pic>
        <p:nvPicPr>
          <p:cNvPr id="55" name="Picture 54" descr="fig9.indpac.part-7.eps"/>
          <p:cNvPicPr>
            <a:picLocks noChangeAspect="1"/>
          </p:cNvPicPr>
          <p:nvPr/>
        </p:nvPicPr>
        <p:blipFill rotWithShape="1">
          <a:blip r:embed="rId7">
            <a:extLst>
              <a:ext uri="{28A0092B-C50C-407E-A947-70E740481C1C}">
                <a14:useLocalDpi xmlns:a14="http://schemas.microsoft.com/office/drawing/2010/main" val="0"/>
              </a:ext>
            </a:extLst>
          </a:blip>
          <a:srcRect l="75725" t="2808" r="1807" b="55958"/>
          <a:stretch/>
        </p:blipFill>
        <p:spPr>
          <a:xfrm>
            <a:off x="6372876" y="1927843"/>
            <a:ext cx="1338077" cy="1995874"/>
          </a:xfrm>
          <a:prstGeom prst="rect">
            <a:avLst/>
          </a:prstGeom>
        </p:spPr>
      </p:pic>
      <p:sp>
        <p:nvSpPr>
          <p:cNvPr id="20" name="TextBox 19"/>
          <p:cNvSpPr txBox="1"/>
          <p:nvPr/>
        </p:nvSpPr>
        <p:spPr>
          <a:xfrm>
            <a:off x="3763634" y="1697532"/>
            <a:ext cx="2775119" cy="369332"/>
          </a:xfrm>
          <a:prstGeom prst="rect">
            <a:avLst/>
          </a:prstGeom>
          <a:solidFill>
            <a:srgbClr val="FFFFFF"/>
          </a:solidFill>
        </p:spPr>
        <p:txBody>
          <a:bodyPr wrap="none" rtlCol="0">
            <a:spAutoFit/>
          </a:bodyPr>
          <a:lstStyle/>
          <a:p>
            <a:r>
              <a:rPr lang="en-US" dirty="0" smtClean="0"/>
              <a:t>Model Errors In EOF-modes</a:t>
            </a:r>
            <a:endParaRPr lang="en-US" dirty="0"/>
          </a:p>
        </p:txBody>
      </p:sp>
      <p:grpSp>
        <p:nvGrpSpPr>
          <p:cNvPr id="3" name="Group 2"/>
          <p:cNvGrpSpPr/>
          <p:nvPr/>
        </p:nvGrpSpPr>
        <p:grpSpPr>
          <a:xfrm>
            <a:off x="1842444" y="2566986"/>
            <a:ext cx="7055662" cy="4151742"/>
            <a:chOff x="1842444" y="2566986"/>
            <a:chExt cx="7055662" cy="4151742"/>
          </a:xfrm>
        </p:grpSpPr>
        <p:sp>
          <p:nvSpPr>
            <p:cNvPr id="21" name="TextBox 20"/>
            <p:cNvSpPr txBox="1"/>
            <p:nvPr/>
          </p:nvSpPr>
          <p:spPr>
            <a:xfrm>
              <a:off x="3438299" y="6380174"/>
              <a:ext cx="5136442" cy="338554"/>
            </a:xfrm>
            <a:prstGeom prst="rect">
              <a:avLst/>
            </a:prstGeom>
            <a:solidFill>
              <a:srgbClr val="FFFFFF"/>
            </a:solidFill>
          </p:spPr>
          <p:txBody>
            <a:bodyPr wrap="none" rtlCol="0">
              <a:spAutoFit/>
            </a:bodyPr>
            <a:lstStyle/>
            <a:p>
              <a:r>
                <a:rPr lang="en-US" sz="1600" dirty="0" smtClean="0"/>
                <a:t>RMSE</a:t>
              </a:r>
              <a:r>
                <a:rPr lang="en-US" sz="1600" baseline="-25000" dirty="0" smtClean="0"/>
                <a:t>EOF</a:t>
              </a:r>
              <a:r>
                <a:rPr lang="en-US" sz="1600" dirty="0" smtClean="0"/>
                <a:t> (short time scales;  &lt;5yrs)              </a:t>
              </a:r>
              <a:r>
                <a:rPr lang="en-US" sz="1400" dirty="0" smtClean="0"/>
                <a:t>[% of eigenvalues]</a:t>
              </a:r>
              <a:endParaRPr lang="en-US" sz="1400" dirty="0"/>
            </a:p>
          </p:txBody>
        </p:sp>
        <p:sp>
          <p:nvSpPr>
            <p:cNvPr id="22" name="TextBox 21"/>
            <p:cNvSpPr txBox="1"/>
            <p:nvPr/>
          </p:nvSpPr>
          <p:spPr>
            <a:xfrm rot="16200000">
              <a:off x="520217" y="3889213"/>
              <a:ext cx="2983008" cy="338554"/>
            </a:xfrm>
            <a:prstGeom prst="rect">
              <a:avLst/>
            </a:prstGeom>
            <a:solidFill>
              <a:srgbClr val="FFFFFF"/>
            </a:solidFill>
          </p:spPr>
          <p:txBody>
            <a:bodyPr wrap="none" rtlCol="0">
              <a:spAutoFit/>
            </a:bodyPr>
            <a:lstStyle/>
            <a:p>
              <a:r>
                <a:rPr lang="en-US" sz="1600" dirty="0" smtClean="0"/>
                <a:t>RMSE</a:t>
              </a:r>
              <a:r>
                <a:rPr lang="en-US" sz="1600" baseline="-25000" dirty="0" smtClean="0"/>
                <a:t>EOF</a:t>
              </a:r>
              <a:r>
                <a:rPr lang="en-US" sz="1600" dirty="0" smtClean="0"/>
                <a:t> (long time scales;  &gt;5yrs)</a:t>
              </a:r>
              <a:endParaRPr lang="en-US" sz="1400" dirty="0"/>
            </a:p>
          </p:txBody>
        </p:sp>
        <p:pic>
          <p:nvPicPr>
            <p:cNvPr id="23" name="Picture 22" descr="fig9.socean.part-8.eps"/>
            <p:cNvPicPr>
              <a:picLocks noChangeAspect="1"/>
            </p:cNvPicPr>
            <p:nvPr/>
          </p:nvPicPr>
          <p:blipFill rotWithShape="1">
            <a:blip r:embed="rId8">
              <a:extLst>
                <a:ext uri="{28A0092B-C50C-407E-A947-70E740481C1C}">
                  <a14:useLocalDpi xmlns:a14="http://schemas.microsoft.com/office/drawing/2010/main" val="0"/>
                </a:ext>
              </a:extLst>
            </a:blip>
            <a:srcRect l="68517" t="64283" r="3498" b="10222"/>
            <a:stretch/>
          </p:blipFill>
          <p:spPr>
            <a:xfrm>
              <a:off x="6852511" y="4473939"/>
              <a:ext cx="2045595" cy="1596171"/>
            </a:xfrm>
            <a:prstGeom prst="rect">
              <a:avLst/>
            </a:prstGeom>
          </p:spPr>
        </p:pic>
      </p:grpSp>
      <p:pic>
        <p:nvPicPr>
          <p:cNvPr id="24" name="Picture 23"/>
          <p:cNvPicPr>
            <a:picLocks noChangeAspect="1"/>
          </p:cNvPicPr>
          <p:nvPr/>
        </p:nvPicPr>
        <p:blipFill rotWithShape="1">
          <a:blip r:embed="rId9"/>
          <a:srcRect l="7683" t="17368"/>
          <a:stretch/>
        </p:blipFill>
        <p:spPr>
          <a:xfrm>
            <a:off x="56692" y="753364"/>
            <a:ext cx="2997519" cy="1174479"/>
          </a:xfrm>
          <a:prstGeom prst="rect">
            <a:avLst/>
          </a:prstGeom>
        </p:spPr>
      </p:pic>
      <p:sp>
        <p:nvSpPr>
          <p:cNvPr id="2" name="Rectangle 1"/>
          <p:cNvSpPr/>
          <p:nvPr/>
        </p:nvSpPr>
        <p:spPr>
          <a:xfrm>
            <a:off x="7098613" y="5517232"/>
            <a:ext cx="1655587" cy="53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098613" y="5474902"/>
            <a:ext cx="1655587" cy="53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22871096"/>
      </p:ext>
    </p:extLst>
  </p:cSld>
  <p:clrMapOvr>
    <a:masterClrMapping/>
  </p:clrMapOvr>
  <mc:AlternateContent xmlns:mc="http://schemas.openxmlformats.org/markup-compatibility/2006" xmlns:p14="http://schemas.microsoft.com/office/powerpoint/2010/main">
    <mc:Choice Requires="p14">
      <p:transition spd="slow" p14:dur="2000" advTm="102825"/>
    </mc:Choice>
    <mc:Fallback xmlns="">
      <p:transition xmlns:p14="http://schemas.microsoft.com/office/powerpoint/2010/main" spd="slow" advTm="10282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ENSO processes</a:t>
            </a:r>
            <a:endParaRPr lang="en-US" sz="2800" dirty="0"/>
          </a:p>
        </p:txBody>
      </p:sp>
      <p:graphicFrame>
        <p:nvGraphicFramePr>
          <p:cNvPr id="21" name="Object 20"/>
          <p:cNvGraphicFramePr>
            <a:graphicFrameLocks noChangeAspect="1"/>
          </p:cNvGraphicFramePr>
          <p:nvPr>
            <p:extLst>
              <p:ext uri="{D42A27DB-BD31-4B8C-83A1-F6EECF244321}">
                <p14:modId xmlns:p14="http://schemas.microsoft.com/office/powerpoint/2010/main" val="1043738660"/>
              </p:ext>
            </p:extLst>
          </p:nvPr>
        </p:nvGraphicFramePr>
        <p:xfrm>
          <a:off x="2176493" y="828675"/>
          <a:ext cx="4608512" cy="1628775"/>
        </p:xfrm>
        <a:graphic>
          <a:graphicData uri="http://schemas.openxmlformats.org/presentationml/2006/ole">
            <mc:AlternateContent xmlns:mc="http://schemas.openxmlformats.org/markup-compatibility/2006">
              <mc:Choice xmlns:v="urn:schemas-microsoft-com:vml" Requires="v">
                <p:oleObj spid="_x0000_s3217" name="Equation" r:id="rId3" imgW="1282700" imgH="800100" progId="Equation.3">
                  <p:embed/>
                </p:oleObj>
              </mc:Choice>
              <mc:Fallback>
                <p:oleObj name="Equation" r:id="rId3" imgW="1282700" imgH="800100" progId="Equation.3">
                  <p:embed/>
                  <p:pic>
                    <p:nvPicPr>
                      <p:cNvPr id="0" name=""/>
                      <p:cNvPicPr>
                        <a:picLocks noChangeAspect="1" noChangeArrowheads="1"/>
                      </p:cNvPicPr>
                      <p:nvPr/>
                    </p:nvPicPr>
                    <p:blipFill>
                      <a:blip r:embed="rId4"/>
                      <a:srcRect/>
                      <a:stretch>
                        <a:fillRect/>
                      </a:stretch>
                    </p:blipFill>
                    <p:spPr bwMode="auto">
                      <a:xfrm>
                        <a:off x="2176493" y="828675"/>
                        <a:ext cx="4608512" cy="1628775"/>
                      </a:xfrm>
                      <a:prstGeom prst="rect">
                        <a:avLst/>
                      </a:prstGeom>
                      <a:noFill/>
                      <a:extLst/>
                    </p:spPr>
                  </p:pic>
                </p:oleObj>
              </mc:Fallback>
            </mc:AlternateContent>
          </a:graphicData>
        </a:graphic>
      </p:graphicFrame>
      <p:sp>
        <p:nvSpPr>
          <p:cNvPr id="11" name="Rounded Rectangle 10"/>
          <p:cNvSpPr/>
          <p:nvPr/>
        </p:nvSpPr>
        <p:spPr>
          <a:xfrm>
            <a:off x="305178" y="2891756"/>
            <a:ext cx="3741765" cy="3617531"/>
          </a:xfrm>
          <a:prstGeom prst="roundRect">
            <a:avLst/>
          </a:prstGeom>
          <a:no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737280" y="1012705"/>
            <a:ext cx="4753264" cy="3670808"/>
            <a:chOff x="737280" y="1012705"/>
            <a:chExt cx="4753264" cy="3670808"/>
          </a:xfrm>
        </p:grpSpPr>
        <p:sp>
          <p:nvSpPr>
            <p:cNvPr id="23" name="Oval 22"/>
            <p:cNvSpPr/>
            <p:nvPr/>
          </p:nvSpPr>
          <p:spPr>
            <a:xfrm>
              <a:off x="4834533" y="1012705"/>
              <a:ext cx="656011" cy="523055"/>
            </a:xfrm>
            <a:prstGeom prst="ellipse">
              <a:avLst/>
            </a:prstGeom>
            <a:solidFill>
              <a:srgbClr val="0000FF">
                <a:alpha val="37000"/>
              </a:srgbClr>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340748" y="1835532"/>
              <a:ext cx="706195" cy="523055"/>
            </a:xfrm>
            <a:prstGeom prst="ellipse">
              <a:avLst/>
            </a:prstGeom>
            <a:solidFill>
              <a:srgbClr val="0000FF">
                <a:alpha val="37000"/>
              </a:srgbClr>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40529" y="4206089"/>
              <a:ext cx="502621" cy="477424"/>
            </a:xfrm>
            <a:prstGeom prst="ellipse">
              <a:avLst/>
            </a:prstGeom>
            <a:solidFill>
              <a:srgbClr val="0000FF">
                <a:alpha val="37000"/>
              </a:srgbClr>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37280" y="3671965"/>
              <a:ext cx="502621" cy="477424"/>
            </a:xfrm>
            <a:prstGeom prst="ellipse">
              <a:avLst/>
            </a:prstGeom>
            <a:solidFill>
              <a:srgbClr val="0000FF">
                <a:alpha val="37000"/>
              </a:srgbClr>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48620" y="997940"/>
            <a:ext cx="4740346" cy="4250261"/>
            <a:chOff x="748620" y="997940"/>
            <a:chExt cx="4740346" cy="4250261"/>
          </a:xfrm>
        </p:grpSpPr>
        <p:sp>
          <p:nvSpPr>
            <p:cNvPr id="22" name="Oval 21"/>
            <p:cNvSpPr/>
            <p:nvPr/>
          </p:nvSpPr>
          <p:spPr>
            <a:xfrm>
              <a:off x="3390553" y="997940"/>
              <a:ext cx="706195" cy="537820"/>
            </a:xfrm>
            <a:prstGeom prst="ellipse">
              <a:avLst/>
            </a:prstGeom>
            <a:solidFill>
              <a:schemeClr val="accent2">
                <a:lumMod val="75000"/>
                <a:alpha val="37000"/>
              </a:schemeClr>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782771" y="1839692"/>
              <a:ext cx="706195" cy="537820"/>
            </a:xfrm>
            <a:prstGeom prst="ellipse">
              <a:avLst/>
            </a:prstGeom>
            <a:solidFill>
              <a:schemeClr val="accent2">
                <a:lumMod val="75000"/>
                <a:alpha val="37000"/>
              </a:schemeClr>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59960" y="3096361"/>
              <a:ext cx="483190" cy="491898"/>
            </a:xfrm>
            <a:prstGeom prst="ellipse">
              <a:avLst/>
            </a:prstGeom>
            <a:solidFill>
              <a:schemeClr val="accent2">
                <a:lumMod val="75000"/>
                <a:alpha val="37000"/>
              </a:schemeClr>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48620" y="4756303"/>
              <a:ext cx="483190" cy="491898"/>
            </a:xfrm>
            <a:prstGeom prst="ellipse">
              <a:avLst/>
            </a:prstGeom>
            <a:solidFill>
              <a:schemeClr val="accent2">
                <a:lumMod val="75000"/>
                <a:alpha val="37000"/>
              </a:schemeClr>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1474153" y="3005641"/>
            <a:ext cx="1756895" cy="523220"/>
          </a:xfrm>
          <a:prstGeom prst="rect">
            <a:avLst/>
          </a:prstGeom>
          <a:solidFill>
            <a:schemeClr val="bg1"/>
          </a:solidFill>
        </p:spPr>
        <p:txBody>
          <a:bodyPr wrap="none" rtlCol="0">
            <a:spAutoFit/>
          </a:bodyPr>
          <a:lstStyle/>
          <a:p>
            <a:r>
              <a:rPr lang="en-US" sz="2800" i="1" dirty="0">
                <a:latin typeface="Times New Roman"/>
                <a:cs typeface="Times New Roman"/>
              </a:rPr>
              <a:t>T</a:t>
            </a:r>
            <a:r>
              <a:rPr lang="en-US" sz="2800" dirty="0" smtClean="0">
                <a:latin typeface="Times New Roman"/>
                <a:cs typeface="Times New Roman"/>
              </a:rPr>
              <a:t> damping</a:t>
            </a:r>
            <a:endParaRPr lang="en-US" sz="2800" dirty="0">
              <a:latin typeface="Times New Roman"/>
              <a:cs typeface="Times New Roman"/>
            </a:endParaRPr>
          </a:p>
        </p:txBody>
      </p:sp>
      <p:sp>
        <p:nvSpPr>
          <p:cNvPr id="27" name="TextBox 26"/>
          <p:cNvSpPr txBox="1"/>
          <p:nvPr/>
        </p:nvSpPr>
        <p:spPr>
          <a:xfrm>
            <a:off x="1496833" y="4692586"/>
            <a:ext cx="1736732" cy="523220"/>
          </a:xfrm>
          <a:prstGeom prst="rect">
            <a:avLst/>
          </a:prstGeom>
          <a:solidFill>
            <a:schemeClr val="bg1"/>
          </a:solidFill>
        </p:spPr>
        <p:txBody>
          <a:bodyPr wrap="none" rtlCol="0">
            <a:spAutoFit/>
          </a:bodyPr>
          <a:lstStyle/>
          <a:p>
            <a:r>
              <a:rPr lang="en-US" sz="2800" i="1" dirty="0" smtClean="0">
                <a:latin typeface="Times New Roman"/>
                <a:cs typeface="Times New Roman"/>
              </a:rPr>
              <a:t>h</a:t>
            </a:r>
            <a:r>
              <a:rPr lang="en-US" sz="2800" dirty="0" smtClean="0">
                <a:latin typeface="Times New Roman"/>
                <a:cs typeface="Times New Roman"/>
              </a:rPr>
              <a:t> damping</a:t>
            </a:r>
            <a:endParaRPr lang="en-US" sz="2800" dirty="0">
              <a:latin typeface="Times New Roman"/>
              <a:cs typeface="Times New Roman"/>
            </a:endParaRPr>
          </a:p>
        </p:txBody>
      </p:sp>
      <p:sp>
        <p:nvSpPr>
          <p:cNvPr id="28" name="TextBox 27"/>
          <p:cNvSpPr txBox="1"/>
          <p:nvPr/>
        </p:nvSpPr>
        <p:spPr>
          <a:xfrm>
            <a:off x="1494316" y="3569905"/>
            <a:ext cx="2362596" cy="523220"/>
          </a:xfrm>
          <a:prstGeom prst="rect">
            <a:avLst/>
          </a:prstGeom>
          <a:solidFill>
            <a:schemeClr val="bg1"/>
          </a:solidFill>
        </p:spPr>
        <p:txBody>
          <a:bodyPr wrap="none" rtlCol="0">
            <a:spAutoFit/>
          </a:bodyPr>
          <a:lstStyle/>
          <a:p>
            <a:r>
              <a:rPr lang="en-US" sz="2800" dirty="0">
                <a:latin typeface="Times New Roman"/>
                <a:cs typeface="Times New Roman"/>
              </a:rPr>
              <a:t>c</a:t>
            </a:r>
            <a:r>
              <a:rPr lang="en-US" sz="2800" dirty="0" smtClean="0">
                <a:latin typeface="Times New Roman"/>
                <a:cs typeface="Times New Roman"/>
              </a:rPr>
              <a:t>oupling </a:t>
            </a:r>
            <a:r>
              <a:rPr lang="en-US" sz="2800" i="1" dirty="0" smtClean="0">
                <a:latin typeface="Times New Roman"/>
                <a:cs typeface="Times New Roman"/>
              </a:rPr>
              <a:t>T </a:t>
            </a:r>
            <a:r>
              <a:rPr lang="en-US" sz="2800" dirty="0" smtClean="0">
                <a:latin typeface="Times New Roman"/>
                <a:cs typeface="Times New Roman"/>
              </a:rPr>
              <a:t>to</a:t>
            </a:r>
            <a:r>
              <a:rPr lang="en-US" sz="2800" i="1" dirty="0" smtClean="0">
                <a:latin typeface="Times New Roman"/>
                <a:cs typeface="Times New Roman"/>
              </a:rPr>
              <a:t> h</a:t>
            </a:r>
            <a:endParaRPr lang="en-US" sz="2800" dirty="0">
              <a:latin typeface="Times New Roman"/>
              <a:cs typeface="Times New Roman"/>
            </a:endParaRPr>
          </a:p>
        </p:txBody>
      </p:sp>
      <p:sp>
        <p:nvSpPr>
          <p:cNvPr id="29" name="TextBox 28"/>
          <p:cNvSpPr txBox="1"/>
          <p:nvPr/>
        </p:nvSpPr>
        <p:spPr>
          <a:xfrm>
            <a:off x="1499296" y="4119205"/>
            <a:ext cx="2390398" cy="523220"/>
          </a:xfrm>
          <a:prstGeom prst="rect">
            <a:avLst/>
          </a:prstGeom>
          <a:solidFill>
            <a:schemeClr val="bg1"/>
          </a:solidFill>
        </p:spPr>
        <p:txBody>
          <a:bodyPr wrap="none" rtlCol="0">
            <a:spAutoFit/>
          </a:bodyPr>
          <a:lstStyle/>
          <a:p>
            <a:r>
              <a:rPr lang="en-US" sz="2800" dirty="0">
                <a:latin typeface="Times New Roman"/>
                <a:cs typeface="Times New Roman"/>
              </a:rPr>
              <a:t>c</a:t>
            </a:r>
            <a:r>
              <a:rPr lang="en-US" sz="2800" dirty="0" smtClean="0">
                <a:latin typeface="Times New Roman"/>
                <a:cs typeface="Times New Roman"/>
              </a:rPr>
              <a:t>oupling </a:t>
            </a:r>
            <a:r>
              <a:rPr lang="en-US" sz="2800" i="1" dirty="0" smtClean="0">
                <a:latin typeface="Times New Roman"/>
                <a:cs typeface="Times New Roman"/>
              </a:rPr>
              <a:t>h </a:t>
            </a:r>
            <a:r>
              <a:rPr lang="en-US" sz="2800" dirty="0" smtClean="0">
                <a:latin typeface="Times New Roman"/>
                <a:cs typeface="Times New Roman"/>
              </a:rPr>
              <a:t>to</a:t>
            </a:r>
            <a:r>
              <a:rPr lang="en-US" sz="2800" i="1" dirty="0" smtClean="0">
                <a:latin typeface="Times New Roman"/>
                <a:cs typeface="Times New Roman"/>
              </a:rPr>
              <a:t> T</a:t>
            </a:r>
            <a:endParaRPr lang="en-US" sz="2800" dirty="0">
              <a:latin typeface="Times New Roman"/>
              <a:cs typeface="Times New Roman"/>
            </a:endParaRPr>
          </a:p>
        </p:txBody>
      </p:sp>
      <p:sp>
        <p:nvSpPr>
          <p:cNvPr id="30" name="TextBox 29"/>
          <p:cNvSpPr txBox="1"/>
          <p:nvPr/>
        </p:nvSpPr>
        <p:spPr>
          <a:xfrm>
            <a:off x="1476616" y="5231336"/>
            <a:ext cx="2445760" cy="523220"/>
          </a:xfrm>
          <a:prstGeom prst="rect">
            <a:avLst/>
          </a:prstGeom>
          <a:solidFill>
            <a:schemeClr val="bg1"/>
          </a:solidFill>
        </p:spPr>
        <p:txBody>
          <a:bodyPr wrap="none" rtlCol="0">
            <a:spAutoFit/>
          </a:bodyPr>
          <a:lstStyle/>
          <a:p>
            <a:r>
              <a:rPr lang="en-US" sz="2800" dirty="0" smtClean="0">
                <a:latin typeface="Times New Roman"/>
                <a:cs typeface="Times New Roman"/>
              </a:rPr>
              <a:t>noise forcing </a:t>
            </a:r>
            <a:r>
              <a:rPr lang="en-US" sz="2800" i="1" dirty="0">
                <a:latin typeface="Times New Roman"/>
                <a:cs typeface="Times New Roman"/>
              </a:rPr>
              <a:t>T</a:t>
            </a:r>
          </a:p>
        </p:txBody>
      </p:sp>
      <p:sp>
        <p:nvSpPr>
          <p:cNvPr id="32" name="TextBox 31"/>
          <p:cNvSpPr txBox="1"/>
          <p:nvPr/>
        </p:nvSpPr>
        <p:spPr>
          <a:xfrm>
            <a:off x="1471636" y="5753255"/>
            <a:ext cx="2432085" cy="523220"/>
          </a:xfrm>
          <a:prstGeom prst="rect">
            <a:avLst/>
          </a:prstGeom>
          <a:solidFill>
            <a:schemeClr val="bg1"/>
          </a:solidFill>
        </p:spPr>
        <p:txBody>
          <a:bodyPr wrap="none" rtlCol="0">
            <a:spAutoFit/>
          </a:bodyPr>
          <a:lstStyle/>
          <a:p>
            <a:r>
              <a:rPr lang="en-US" sz="2800" dirty="0" smtClean="0">
                <a:latin typeface="Times New Roman"/>
                <a:cs typeface="Times New Roman"/>
              </a:rPr>
              <a:t>noise forcing </a:t>
            </a:r>
            <a:r>
              <a:rPr lang="en-US" sz="2800" i="1" dirty="0" smtClean="0">
                <a:latin typeface="Times New Roman"/>
                <a:cs typeface="Times New Roman"/>
              </a:rPr>
              <a:t>h</a:t>
            </a:r>
            <a:endParaRPr lang="en-US" sz="2800" i="1" dirty="0">
              <a:latin typeface="Times New Roman"/>
              <a:cs typeface="Times New Roman"/>
            </a:endParaRPr>
          </a:p>
        </p:txBody>
      </p:sp>
      <p:grpSp>
        <p:nvGrpSpPr>
          <p:cNvPr id="5" name="Group 4"/>
          <p:cNvGrpSpPr/>
          <p:nvPr/>
        </p:nvGrpSpPr>
        <p:grpSpPr>
          <a:xfrm>
            <a:off x="737280" y="997940"/>
            <a:ext cx="6013704" cy="5312160"/>
            <a:chOff x="737280" y="997940"/>
            <a:chExt cx="6013704" cy="5312160"/>
          </a:xfrm>
        </p:grpSpPr>
        <p:sp>
          <p:nvSpPr>
            <p:cNvPr id="20" name="Oval 19"/>
            <p:cNvSpPr/>
            <p:nvPr/>
          </p:nvSpPr>
          <p:spPr>
            <a:xfrm>
              <a:off x="737280" y="5818202"/>
              <a:ext cx="483190" cy="491898"/>
            </a:xfrm>
            <a:prstGeom prst="ellipse">
              <a:avLst/>
            </a:prstGeom>
            <a:solidFill>
              <a:srgbClr val="18BB0D">
                <a:alpha val="37000"/>
              </a:srgbClr>
            </a:solidFill>
            <a:ln w="38100" cmpd="sng">
              <a:solidFill>
                <a:srgbClr val="18BB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37280" y="5289480"/>
              <a:ext cx="483190" cy="491898"/>
            </a:xfrm>
            <a:prstGeom prst="ellipse">
              <a:avLst/>
            </a:prstGeom>
            <a:solidFill>
              <a:srgbClr val="18BB0D">
                <a:alpha val="37000"/>
              </a:srgbClr>
            </a:solidFill>
            <a:ln w="38100" cmpd="sng">
              <a:solidFill>
                <a:srgbClr val="18BB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091543" y="997940"/>
              <a:ext cx="659441" cy="537820"/>
            </a:xfrm>
            <a:prstGeom prst="ellipse">
              <a:avLst/>
            </a:prstGeom>
            <a:solidFill>
              <a:srgbClr val="18BB0D">
                <a:alpha val="37000"/>
              </a:srgbClr>
            </a:solidFill>
            <a:ln w="38100" cmpd="sng">
              <a:solidFill>
                <a:srgbClr val="18BB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080203" y="1812852"/>
              <a:ext cx="659441" cy="537820"/>
            </a:xfrm>
            <a:prstGeom prst="ellipse">
              <a:avLst/>
            </a:prstGeom>
            <a:solidFill>
              <a:srgbClr val="18BB0D">
                <a:alpha val="37000"/>
              </a:srgbClr>
            </a:solidFill>
            <a:ln w="38100" cmpd="sng">
              <a:solidFill>
                <a:srgbClr val="18BB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Rounded Rectangle 34"/>
          <p:cNvSpPr/>
          <p:nvPr/>
        </p:nvSpPr>
        <p:spPr>
          <a:xfrm>
            <a:off x="1986029" y="682704"/>
            <a:ext cx="5055886" cy="1936887"/>
          </a:xfrm>
          <a:prstGeom prst="roundRect">
            <a:avLst/>
          </a:prstGeom>
          <a:no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0" name="Group 49"/>
          <p:cNvGrpSpPr/>
          <p:nvPr/>
        </p:nvGrpSpPr>
        <p:grpSpPr>
          <a:xfrm>
            <a:off x="4834533" y="3551782"/>
            <a:ext cx="3908327" cy="2758318"/>
            <a:chOff x="4834533" y="3551782"/>
            <a:chExt cx="3908327" cy="2758318"/>
          </a:xfrm>
        </p:grpSpPr>
        <p:sp>
          <p:nvSpPr>
            <p:cNvPr id="36" name="Oval 35"/>
            <p:cNvSpPr/>
            <p:nvPr/>
          </p:nvSpPr>
          <p:spPr>
            <a:xfrm>
              <a:off x="8051142" y="3551782"/>
              <a:ext cx="691718" cy="541343"/>
            </a:xfrm>
            <a:prstGeom prst="ellipse">
              <a:avLst/>
            </a:prstGeom>
            <a:solidFill>
              <a:srgbClr val="000090">
                <a:alpha val="37000"/>
              </a:srgbClr>
            </a:solidFill>
            <a:ln w="381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834533" y="5768757"/>
              <a:ext cx="691718" cy="541343"/>
            </a:xfrm>
            <a:prstGeom prst="ellipse">
              <a:avLst/>
            </a:prstGeom>
            <a:solidFill>
              <a:srgbClr val="000090">
                <a:alpha val="37000"/>
              </a:srgbClr>
            </a:solidFill>
            <a:ln w="381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782771" y="3540201"/>
            <a:ext cx="2962202" cy="2122606"/>
            <a:chOff x="4782771" y="3540201"/>
            <a:chExt cx="2962202" cy="2122606"/>
          </a:xfrm>
        </p:grpSpPr>
        <p:sp>
          <p:nvSpPr>
            <p:cNvPr id="37" name="Oval 36"/>
            <p:cNvSpPr/>
            <p:nvPr/>
          </p:nvSpPr>
          <p:spPr>
            <a:xfrm>
              <a:off x="7053255" y="3540201"/>
              <a:ext cx="691718" cy="541343"/>
            </a:xfrm>
            <a:prstGeom prst="ellipse">
              <a:avLst/>
            </a:prstGeom>
            <a:solidFill>
              <a:srgbClr val="31FFFF">
                <a:alpha val="37000"/>
              </a:srgbClr>
            </a:solidFill>
            <a:ln w="38100" cmpd="sng">
              <a:solidFill>
                <a:srgbClr val="31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946958" y="3540442"/>
              <a:ext cx="691718" cy="541343"/>
            </a:xfrm>
            <a:prstGeom prst="ellipse">
              <a:avLst/>
            </a:prstGeom>
            <a:solidFill>
              <a:srgbClr val="31FFFF">
                <a:alpha val="37000"/>
              </a:srgbClr>
            </a:solidFill>
            <a:ln w="38100" cmpd="sng">
              <a:solidFill>
                <a:srgbClr val="31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4782771" y="4523421"/>
              <a:ext cx="691718" cy="541343"/>
            </a:xfrm>
            <a:prstGeom prst="ellipse">
              <a:avLst/>
            </a:prstGeom>
            <a:solidFill>
              <a:srgbClr val="31FFFF">
                <a:alpha val="37000"/>
              </a:srgbClr>
            </a:solidFill>
            <a:ln w="38100" cmpd="sng">
              <a:solidFill>
                <a:srgbClr val="31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794111" y="5121464"/>
              <a:ext cx="691718" cy="541343"/>
            </a:xfrm>
            <a:prstGeom prst="ellipse">
              <a:avLst/>
            </a:prstGeom>
            <a:solidFill>
              <a:srgbClr val="31FFFF">
                <a:alpha val="37000"/>
              </a:srgbClr>
            </a:solidFill>
            <a:ln w="38100" cmpd="sng">
              <a:solidFill>
                <a:srgbClr val="31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119428" y="2930411"/>
            <a:ext cx="4623432" cy="1188794"/>
            <a:chOff x="4119428" y="2930411"/>
            <a:chExt cx="4623432" cy="1188794"/>
          </a:xfrm>
        </p:grpSpPr>
        <p:graphicFrame>
          <p:nvGraphicFramePr>
            <p:cNvPr id="9" name="Object 4"/>
            <p:cNvGraphicFramePr>
              <a:graphicFrameLocks noChangeAspect="1"/>
            </p:cNvGraphicFramePr>
            <p:nvPr>
              <p:extLst>
                <p:ext uri="{D42A27DB-BD31-4B8C-83A1-F6EECF244321}">
                  <p14:modId xmlns:p14="http://schemas.microsoft.com/office/powerpoint/2010/main" val="120819493"/>
                </p:ext>
              </p:extLst>
            </p:nvPr>
          </p:nvGraphicFramePr>
          <p:xfrm>
            <a:off x="4812742" y="2930411"/>
            <a:ext cx="3930118" cy="1188794"/>
          </p:xfrm>
          <a:graphic>
            <a:graphicData uri="http://schemas.openxmlformats.org/presentationml/2006/ole">
              <mc:AlternateContent xmlns:mc="http://schemas.openxmlformats.org/markup-compatibility/2006">
                <mc:Choice xmlns:v="urn:schemas-microsoft-com:vml" Requires="v">
                  <p:oleObj spid="_x0000_s3218" name="Equation" r:id="rId5" imgW="1549400" imgH="469900" progId="Equation.3">
                    <p:embed/>
                  </p:oleObj>
                </mc:Choice>
                <mc:Fallback>
                  <p:oleObj name="Equation" r:id="rId5" imgW="1549400" imgH="469900" progId="Equation.3">
                    <p:embed/>
                    <p:pic>
                      <p:nvPicPr>
                        <p:cNvPr id="0" name=""/>
                        <p:cNvPicPr>
                          <a:picLocks noChangeAspect="1" noChangeArrowheads="1"/>
                        </p:cNvPicPr>
                        <p:nvPr/>
                      </p:nvPicPr>
                      <p:blipFill>
                        <a:blip r:embed="rId6"/>
                        <a:srcRect/>
                        <a:stretch>
                          <a:fillRect/>
                        </a:stretch>
                      </p:blipFill>
                      <p:spPr bwMode="auto">
                        <a:xfrm>
                          <a:off x="4812742" y="2930411"/>
                          <a:ext cx="3930118" cy="1188794"/>
                        </a:xfrm>
                        <a:prstGeom prst="rect">
                          <a:avLst/>
                        </a:prstGeom>
                        <a:noFill/>
                        <a:extLst/>
                      </p:spPr>
                    </p:pic>
                  </p:oleObj>
                </mc:Fallback>
              </mc:AlternateContent>
            </a:graphicData>
          </a:graphic>
        </p:graphicFrame>
        <p:sp>
          <p:nvSpPr>
            <p:cNvPr id="6" name="Notched Right Arrow 5"/>
            <p:cNvSpPr/>
            <p:nvPr/>
          </p:nvSpPr>
          <p:spPr>
            <a:xfrm>
              <a:off x="4119428" y="3096361"/>
              <a:ext cx="587105" cy="260345"/>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2" name="Group 51"/>
          <p:cNvGrpSpPr/>
          <p:nvPr/>
        </p:nvGrpSpPr>
        <p:grpSpPr>
          <a:xfrm>
            <a:off x="4422460" y="4309286"/>
            <a:ext cx="4501678" cy="2176402"/>
            <a:chOff x="4422460" y="4309286"/>
            <a:chExt cx="4501678" cy="2176402"/>
          </a:xfrm>
        </p:grpSpPr>
        <p:grpSp>
          <p:nvGrpSpPr>
            <p:cNvPr id="48" name="Group 47"/>
            <p:cNvGrpSpPr/>
            <p:nvPr/>
          </p:nvGrpSpPr>
          <p:grpSpPr>
            <a:xfrm>
              <a:off x="4819544" y="4487612"/>
              <a:ext cx="3958455" cy="1788863"/>
              <a:chOff x="4819544" y="4487612"/>
              <a:chExt cx="3958455" cy="1788863"/>
            </a:xfrm>
          </p:grpSpPr>
          <p:graphicFrame>
            <p:nvGraphicFramePr>
              <p:cNvPr id="39" name="Object 4"/>
              <p:cNvGraphicFramePr>
                <a:graphicFrameLocks noChangeAspect="1"/>
              </p:cNvGraphicFramePr>
              <p:nvPr>
                <p:extLst>
                  <p:ext uri="{D42A27DB-BD31-4B8C-83A1-F6EECF244321}">
                    <p14:modId xmlns:p14="http://schemas.microsoft.com/office/powerpoint/2010/main" val="2559464296"/>
                  </p:ext>
                </p:extLst>
              </p:nvPr>
            </p:nvGraphicFramePr>
            <p:xfrm>
              <a:off x="4819544" y="4508000"/>
              <a:ext cx="1000125" cy="1768475"/>
            </p:xfrm>
            <a:graphic>
              <a:graphicData uri="http://schemas.openxmlformats.org/presentationml/2006/ole">
                <mc:AlternateContent xmlns:mc="http://schemas.openxmlformats.org/markup-compatibility/2006">
                  <mc:Choice xmlns:v="urn:schemas-microsoft-com:vml" Requires="v">
                    <p:oleObj spid="_x0000_s3219" name="Equation" r:id="rId7" imgW="393700" imgH="698500" progId="Equation.3">
                      <p:embed/>
                    </p:oleObj>
                  </mc:Choice>
                  <mc:Fallback>
                    <p:oleObj name="Equation" r:id="rId7" imgW="393700" imgH="698500" progId="Equation.3">
                      <p:embed/>
                      <p:pic>
                        <p:nvPicPr>
                          <p:cNvPr id="0" name=""/>
                          <p:cNvPicPr>
                            <a:picLocks noChangeAspect="1" noChangeArrowheads="1"/>
                          </p:cNvPicPr>
                          <p:nvPr/>
                        </p:nvPicPr>
                        <p:blipFill>
                          <a:blip r:embed="rId8"/>
                          <a:srcRect/>
                          <a:stretch>
                            <a:fillRect/>
                          </a:stretch>
                        </p:blipFill>
                        <p:spPr bwMode="auto">
                          <a:xfrm>
                            <a:off x="4819544" y="4508000"/>
                            <a:ext cx="1000125" cy="1768475"/>
                          </a:xfrm>
                          <a:prstGeom prst="rect">
                            <a:avLst/>
                          </a:prstGeom>
                          <a:noFill/>
                          <a:extLst/>
                        </p:spPr>
                      </p:pic>
                    </p:oleObj>
                  </mc:Fallback>
                </mc:AlternateContent>
              </a:graphicData>
            </a:graphic>
          </p:graphicFrame>
          <p:sp>
            <p:nvSpPr>
              <p:cNvPr id="42" name="TextBox 41"/>
              <p:cNvSpPr txBox="1"/>
              <p:nvPr/>
            </p:nvSpPr>
            <p:spPr>
              <a:xfrm>
                <a:off x="5854995" y="5723397"/>
                <a:ext cx="2923004" cy="523220"/>
              </a:xfrm>
              <a:prstGeom prst="rect">
                <a:avLst/>
              </a:prstGeom>
              <a:solidFill>
                <a:schemeClr val="bg1"/>
              </a:solidFill>
            </p:spPr>
            <p:txBody>
              <a:bodyPr wrap="none" rtlCol="0">
                <a:spAutoFit/>
              </a:bodyPr>
              <a:lstStyle/>
              <a:p>
                <a:r>
                  <a:rPr lang="en-US" sz="2800" i="1" dirty="0">
                    <a:latin typeface="Times New Roman"/>
                    <a:cs typeface="Times New Roman"/>
                  </a:rPr>
                  <a:t>T</a:t>
                </a:r>
                <a:r>
                  <a:rPr lang="en-US" sz="2800" dirty="0" smtClean="0">
                    <a:latin typeface="Times New Roman"/>
                    <a:cs typeface="Times New Roman"/>
                  </a:rPr>
                  <a:t> damping (ocean)</a:t>
                </a:r>
                <a:endParaRPr lang="en-US" sz="2800" dirty="0">
                  <a:latin typeface="Times New Roman"/>
                  <a:cs typeface="Times New Roman"/>
                </a:endParaRPr>
              </a:p>
            </p:txBody>
          </p:sp>
          <p:sp>
            <p:nvSpPr>
              <p:cNvPr id="43" name="TextBox 42"/>
              <p:cNvSpPr txBox="1"/>
              <p:nvPr/>
            </p:nvSpPr>
            <p:spPr>
              <a:xfrm>
                <a:off x="5841233" y="4487612"/>
                <a:ext cx="2248983" cy="523220"/>
              </a:xfrm>
              <a:prstGeom prst="rect">
                <a:avLst/>
              </a:prstGeom>
              <a:solidFill>
                <a:schemeClr val="bg1"/>
              </a:solidFill>
            </p:spPr>
            <p:txBody>
              <a:bodyPr wrap="none" rtlCol="0">
                <a:spAutoFit/>
              </a:bodyPr>
              <a:lstStyle/>
              <a:p>
                <a:r>
                  <a:rPr lang="en-US" sz="2800" dirty="0">
                    <a:latin typeface="Times New Roman"/>
                    <a:cs typeface="Times New Roman"/>
                  </a:rPr>
                  <a:t>w</a:t>
                </a:r>
                <a:r>
                  <a:rPr lang="en-US" sz="2800" dirty="0" smtClean="0">
                    <a:latin typeface="Times New Roman"/>
                    <a:cs typeface="Times New Roman"/>
                  </a:rPr>
                  <a:t>ind response</a:t>
                </a:r>
                <a:endParaRPr lang="en-US" sz="2800" dirty="0">
                  <a:latin typeface="Times New Roman"/>
                  <a:cs typeface="Times New Roman"/>
                </a:endParaRPr>
              </a:p>
            </p:txBody>
          </p:sp>
          <p:sp>
            <p:nvSpPr>
              <p:cNvPr id="44" name="TextBox 43"/>
              <p:cNvSpPr txBox="1"/>
              <p:nvPr/>
            </p:nvSpPr>
            <p:spPr>
              <a:xfrm>
                <a:off x="5819669" y="5064764"/>
                <a:ext cx="2657323" cy="523220"/>
              </a:xfrm>
              <a:prstGeom prst="rect">
                <a:avLst/>
              </a:prstGeom>
              <a:solidFill>
                <a:schemeClr val="bg1"/>
              </a:solidFill>
            </p:spPr>
            <p:txBody>
              <a:bodyPr wrap="none" rtlCol="0">
                <a:spAutoFit/>
              </a:bodyPr>
              <a:lstStyle/>
              <a:p>
                <a:r>
                  <a:rPr lang="en-US" sz="2800" dirty="0" smtClean="0">
                    <a:latin typeface="Times New Roman"/>
                    <a:cs typeface="Times New Roman"/>
                  </a:rPr>
                  <a:t>net heat response</a:t>
                </a:r>
                <a:endParaRPr lang="en-US" sz="2800" dirty="0">
                  <a:latin typeface="Times New Roman"/>
                  <a:cs typeface="Times New Roman"/>
                </a:endParaRPr>
              </a:p>
            </p:txBody>
          </p:sp>
        </p:grpSp>
        <p:sp>
          <p:nvSpPr>
            <p:cNvPr id="51" name="Rounded Rectangle 50"/>
            <p:cNvSpPr/>
            <p:nvPr/>
          </p:nvSpPr>
          <p:spPr>
            <a:xfrm>
              <a:off x="4422460" y="4309286"/>
              <a:ext cx="4501678" cy="2176402"/>
            </a:xfrm>
            <a:prstGeom prst="roundRect">
              <a:avLst/>
            </a:prstGeom>
            <a:no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aphicFrame>
        <p:nvGraphicFramePr>
          <p:cNvPr id="49" name="Object 3"/>
          <p:cNvGraphicFramePr>
            <a:graphicFrameLocks noChangeAspect="1"/>
          </p:cNvGraphicFramePr>
          <p:nvPr>
            <p:extLst>
              <p:ext uri="{D42A27DB-BD31-4B8C-83A1-F6EECF244321}">
                <p14:modId xmlns:p14="http://schemas.microsoft.com/office/powerpoint/2010/main" val="955192582"/>
              </p:ext>
            </p:extLst>
          </p:nvPr>
        </p:nvGraphicFramePr>
        <p:xfrm>
          <a:off x="786657" y="3037795"/>
          <a:ext cx="812232" cy="3332193"/>
        </p:xfrm>
        <a:graphic>
          <a:graphicData uri="http://schemas.openxmlformats.org/presentationml/2006/ole">
            <mc:AlternateContent xmlns:mc="http://schemas.openxmlformats.org/markup-compatibility/2006">
              <mc:Choice xmlns:v="urn:schemas-microsoft-com:vml" Requires="v">
                <p:oleObj spid="_x0000_s3220" name="Equation" r:id="rId9" imgW="342900" imgH="1358900" progId="Equation.3">
                  <p:embed/>
                </p:oleObj>
              </mc:Choice>
              <mc:Fallback>
                <p:oleObj name="Equation" r:id="rId9" imgW="342900" imgH="1358900" progId="Equation.3">
                  <p:embed/>
                  <p:pic>
                    <p:nvPicPr>
                      <p:cNvPr id="0" name=""/>
                      <p:cNvPicPr>
                        <a:picLocks noChangeAspect="1" noChangeArrowheads="1"/>
                      </p:cNvPicPr>
                      <p:nvPr/>
                    </p:nvPicPr>
                    <p:blipFill>
                      <a:blip r:embed="rId10"/>
                      <a:srcRect/>
                      <a:stretch>
                        <a:fillRect/>
                      </a:stretch>
                    </p:blipFill>
                    <p:spPr bwMode="auto">
                      <a:xfrm>
                        <a:off x="786657" y="3037795"/>
                        <a:ext cx="812232" cy="3332193"/>
                      </a:xfrm>
                      <a:prstGeom prst="rect">
                        <a:avLst/>
                      </a:prstGeom>
                      <a:noFill/>
                      <a:extLst/>
                    </p:spPr>
                  </p:pic>
                </p:oleObj>
              </mc:Fallback>
            </mc:AlternateContent>
          </a:graphicData>
        </a:graphic>
      </p:graphicFrame>
    </p:spTree>
    <p:extLst>
      <p:ext uri="{BB962C8B-B14F-4D97-AF65-F5344CB8AC3E}">
        <p14:creationId xmlns:p14="http://schemas.microsoft.com/office/powerpoint/2010/main" val="833041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CMIP model process errors</a:t>
            </a:r>
            <a:endParaRPr lang="en-US" sz="2800" dirty="0"/>
          </a:p>
        </p:txBody>
      </p:sp>
      <p:grpSp>
        <p:nvGrpSpPr>
          <p:cNvPr id="91" name="Group 90"/>
          <p:cNvGrpSpPr/>
          <p:nvPr/>
        </p:nvGrpSpPr>
        <p:grpSpPr>
          <a:xfrm>
            <a:off x="566253" y="1588759"/>
            <a:ext cx="8280959" cy="5243960"/>
            <a:chOff x="694425" y="806972"/>
            <a:chExt cx="8280959" cy="5816029"/>
          </a:xfrm>
        </p:grpSpPr>
        <p:grpSp>
          <p:nvGrpSpPr>
            <p:cNvPr id="90" name="Group 89"/>
            <p:cNvGrpSpPr/>
            <p:nvPr/>
          </p:nvGrpSpPr>
          <p:grpSpPr>
            <a:xfrm>
              <a:off x="3439093" y="806972"/>
              <a:ext cx="5536291" cy="5816029"/>
              <a:chOff x="3450745" y="795321"/>
              <a:chExt cx="5536291" cy="5816029"/>
            </a:xfrm>
          </p:grpSpPr>
          <p:grpSp>
            <p:nvGrpSpPr>
              <p:cNvPr id="31" name="Group 30"/>
              <p:cNvGrpSpPr/>
              <p:nvPr/>
            </p:nvGrpSpPr>
            <p:grpSpPr>
              <a:xfrm>
                <a:off x="3450745" y="795321"/>
                <a:ext cx="2285623" cy="5816029"/>
                <a:chOff x="3223945" y="772641"/>
                <a:chExt cx="2285623" cy="5816029"/>
              </a:xfrm>
            </p:grpSpPr>
            <p:grpSp>
              <p:nvGrpSpPr>
                <p:cNvPr id="30" name="Group 29"/>
                <p:cNvGrpSpPr/>
                <p:nvPr/>
              </p:nvGrpSpPr>
              <p:grpSpPr>
                <a:xfrm>
                  <a:off x="3223945" y="776854"/>
                  <a:ext cx="2285623" cy="5811816"/>
                  <a:chOff x="3223945" y="776854"/>
                  <a:chExt cx="2285623" cy="5102430"/>
                </a:xfrm>
              </p:grpSpPr>
              <p:grpSp>
                <p:nvGrpSpPr>
                  <p:cNvPr id="19" name="Group 18"/>
                  <p:cNvGrpSpPr/>
                  <p:nvPr/>
                </p:nvGrpSpPr>
                <p:grpSpPr>
                  <a:xfrm>
                    <a:off x="3257965" y="776854"/>
                    <a:ext cx="2190004" cy="5083039"/>
                    <a:chOff x="2606661" y="-2367519"/>
                    <a:chExt cx="2190004" cy="7936994"/>
                  </a:xfrm>
                </p:grpSpPr>
                <p:pic>
                  <p:nvPicPr>
                    <p:cNvPr id="3" name="Picture 2" descr="cmip.para.spread.summary.eps"/>
                    <p:cNvPicPr>
                      <a:picLocks noChangeAspect="1"/>
                    </p:cNvPicPr>
                    <p:nvPr/>
                  </p:nvPicPr>
                  <p:blipFill rotWithShape="1">
                    <a:blip r:embed="rId3">
                      <a:extLst>
                        <a:ext uri="{28A0092B-C50C-407E-A947-70E740481C1C}">
                          <a14:useLocalDpi xmlns:a14="http://schemas.microsoft.com/office/drawing/2010/main" val="0"/>
                        </a:ext>
                      </a:extLst>
                    </a:blip>
                    <a:srcRect l="33199" r="32067" b="65984"/>
                    <a:stretch/>
                  </p:blipFill>
                  <p:spPr>
                    <a:xfrm>
                      <a:off x="2686041" y="4390093"/>
                      <a:ext cx="2086494" cy="1179382"/>
                    </a:xfrm>
                    <a:prstGeom prst="rect">
                      <a:avLst/>
                    </a:prstGeom>
                  </p:spPr>
                </p:pic>
                <p:pic>
                  <p:nvPicPr>
                    <p:cNvPr id="4" name="Picture 3" descr="cmip.para.spread.summary.eps"/>
                    <p:cNvPicPr>
                      <a:picLocks noChangeAspect="1"/>
                    </p:cNvPicPr>
                    <p:nvPr/>
                  </p:nvPicPr>
                  <p:blipFill rotWithShape="1">
                    <a:blip r:embed="rId3">
                      <a:extLst>
                        <a:ext uri="{28A0092B-C50C-407E-A947-70E740481C1C}">
                          <a14:useLocalDpi xmlns:a14="http://schemas.microsoft.com/office/drawing/2010/main" val="0"/>
                        </a:ext>
                      </a:extLst>
                    </a:blip>
                    <a:srcRect l="67367" r="-2101" b="65984"/>
                    <a:stretch/>
                  </p:blipFill>
                  <p:spPr>
                    <a:xfrm>
                      <a:off x="2674701" y="3423194"/>
                      <a:ext cx="2086494" cy="1179382"/>
                    </a:xfrm>
                    <a:prstGeom prst="rect">
                      <a:avLst/>
                    </a:prstGeom>
                  </p:spPr>
                </p:pic>
                <p:grpSp>
                  <p:nvGrpSpPr>
                    <p:cNvPr id="18" name="Group 17"/>
                    <p:cNvGrpSpPr/>
                    <p:nvPr/>
                  </p:nvGrpSpPr>
                  <p:grpSpPr>
                    <a:xfrm>
                      <a:off x="2606661" y="-2367519"/>
                      <a:ext cx="2190004" cy="5980032"/>
                      <a:chOff x="2369979" y="-229305"/>
                      <a:chExt cx="2190004" cy="5980032"/>
                    </a:xfrm>
                  </p:grpSpPr>
                  <p:pic>
                    <p:nvPicPr>
                      <p:cNvPr id="6" name="Picture 5" descr="cmip.para.spread.summary.eps"/>
                      <p:cNvPicPr>
                        <a:picLocks noChangeAspect="1"/>
                      </p:cNvPicPr>
                      <p:nvPr/>
                    </p:nvPicPr>
                    <p:blipFill rotWithShape="1">
                      <a:blip r:embed="rId3">
                        <a:extLst>
                          <a:ext uri="{28A0092B-C50C-407E-A947-70E740481C1C}">
                            <a14:useLocalDpi xmlns:a14="http://schemas.microsoft.com/office/drawing/2010/main" val="0"/>
                          </a:ext>
                        </a:extLst>
                      </a:blip>
                      <a:srcRect l="32822" t="33689" r="32444" b="32295"/>
                      <a:stretch/>
                    </p:blipFill>
                    <p:spPr>
                      <a:xfrm>
                        <a:off x="2415339" y="4571346"/>
                        <a:ext cx="2086494" cy="1179381"/>
                      </a:xfrm>
                      <a:prstGeom prst="rect">
                        <a:avLst/>
                      </a:prstGeom>
                    </p:spPr>
                  </p:pic>
                  <p:pic>
                    <p:nvPicPr>
                      <p:cNvPr id="8" name="Picture 7" descr="cmip.para.spread.summary.eps"/>
                      <p:cNvPicPr>
                        <a:picLocks noChangeAspect="1"/>
                      </p:cNvPicPr>
                      <p:nvPr/>
                    </p:nvPicPr>
                    <p:blipFill rotWithShape="1">
                      <a:blip r:embed="rId3">
                        <a:extLst>
                          <a:ext uri="{28A0092B-C50C-407E-A947-70E740481C1C}">
                            <a14:useLocalDpi xmlns:a14="http://schemas.microsoft.com/office/drawing/2010/main" val="0"/>
                          </a:ext>
                        </a:extLst>
                      </a:blip>
                      <a:srcRect l="66587" t="34997" r="-1321" b="30987"/>
                      <a:stretch/>
                    </p:blipFill>
                    <p:spPr>
                      <a:xfrm>
                        <a:off x="2416789" y="3597163"/>
                        <a:ext cx="2086494" cy="1179382"/>
                      </a:xfrm>
                      <a:prstGeom prst="rect">
                        <a:avLst/>
                      </a:prstGeom>
                    </p:spPr>
                  </p:pic>
                  <p:grpSp>
                    <p:nvGrpSpPr>
                      <p:cNvPr id="13" name="Group 12"/>
                      <p:cNvGrpSpPr/>
                      <p:nvPr/>
                    </p:nvGrpSpPr>
                    <p:grpSpPr>
                      <a:xfrm>
                        <a:off x="2369979" y="-229305"/>
                        <a:ext cx="2190004" cy="3981404"/>
                        <a:chOff x="2483379" y="786513"/>
                        <a:chExt cx="2190004" cy="3981404"/>
                      </a:xfrm>
                    </p:grpSpPr>
                    <p:pic>
                      <p:nvPicPr>
                        <p:cNvPr id="7" name="Picture 6" descr="cmip.para.spread.summary.eps"/>
                        <p:cNvPicPr>
                          <a:picLocks noChangeAspect="1"/>
                        </p:cNvPicPr>
                        <p:nvPr/>
                      </p:nvPicPr>
                      <p:blipFill rotWithShape="1">
                        <a:blip r:embed="rId3">
                          <a:extLst>
                            <a:ext uri="{28A0092B-C50C-407E-A947-70E740481C1C}">
                              <a14:useLocalDpi xmlns:a14="http://schemas.microsoft.com/office/drawing/2010/main" val="0"/>
                            </a:ext>
                          </a:extLst>
                        </a:blip>
                        <a:srcRect l="-2454" t="33617" r="67720" b="32367"/>
                        <a:stretch/>
                      </p:blipFill>
                      <p:spPr>
                        <a:xfrm>
                          <a:off x="2483379" y="3588536"/>
                          <a:ext cx="2086494" cy="1179381"/>
                        </a:xfrm>
                        <a:prstGeom prst="rect">
                          <a:avLst/>
                        </a:prstGeom>
                      </p:spPr>
                    </p:pic>
                    <p:pic>
                      <p:nvPicPr>
                        <p:cNvPr id="9" name="Picture 8" descr="cmip.para.spread.summary.eps"/>
                        <p:cNvPicPr>
                          <a:picLocks noChangeAspect="1"/>
                        </p:cNvPicPr>
                        <p:nvPr/>
                      </p:nvPicPr>
                      <p:blipFill rotWithShape="1">
                        <a:blip r:embed="rId3">
                          <a:extLst>
                            <a:ext uri="{28A0092B-C50C-407E-A947-70E740481C1C}">
                              <a14:useLocalDpi xmlns:a14="http://schemas.microsoft.com/office/drawing/2010/main" val="0"/>
                            </a:ext>
                          </a:extLst>
                        </a:blip>
                        <a:srcRect l="-696" t="65984" r="65962" b="-3736"/>
                        <a:stretch/>
                      </p:blipFill>
                      <p:spPr>
                        <a:xfrm>
                          <a:off x="2586889" y="2592133"/>
                          <a:ext cx="2086494" cy="1308926"/>
                        </a:xfrm>
                        <a:prstGeom prst="rect">
                          <a:avLst/>
                        </a:prstGeom>
                      </p:spPr>
                    </p:pic>
                    <p:pic>
                      <p:nvPicPr>
                        <p:cNvPr id="10" name="Picture 9" descr="cmip.para.spread.summary.eps"/>
                        <p:cNvPicPr>
                          <a:picLocks noChangeAspect="1"/>
                        </p:cNvPicPr>
                        <p:nvPr/>
                      </p:nvPicPr>
                      <p:blipFill rotWithShape="1">
                        <a:blip r:embed="rId3">
                          <a:extLst>
                            <a:ext uri="{28A0092B-C50C-407E-A947-70E740481C1C}">
                              <a14:useLocalDpi xmlns:a14="http://schemas.microsoft.com/office/drawing/2010/main" val="0"/>
                            </a:ext>
                          </a:extLst>
                        </a:blip>
                        <a:srcRect l="32811" t="68413" r="32455" b="-2429"/>
                        <a:stretch/>
                      </p:blipFill>
                      <p:spPr>
                        <a:xfrm>
                          <a:off x="2540079" y="786513"/>
                          <a:ext cx="2086494" cy="1179382"/>
                        </a:xfrm>
                        <a:prstGeom prst="rect">
                          <a:avLst/>
                        </a:prstGeom>
                      </p:spPr>
                    </p:pic>
                    <p:pic>
                      <p:nvPicPr>
                        <p:cNvPr id="12" name="Picture 11" descr="cmip.para.spread.summary.eps"/>
                        <p:cNvPicPr>
                          <a:picLocks noChangeAspect="1"/>
                        </p:cNvPicPr>
                        <p:nvPr/>
                      </p:nvPicPr>
                      <p:blipFill rotWithShape="1">
                        <a:blip r:embed="rId4">
                          <a:extLst>
                            <a:ext uri="{28A0092B-C50C-407E-A947-70E740481C1C}">
                              <a14:useLocalDpi xmlns:a14="http://schemas.microsoft.com/office/drawing/2010/main" val="0"/>
                            </a:ext>
                          </a:extLst>
                        </a:blip>
                        <a:srcRect l="67744" t="69607"/>
                        <a:stretch/>
                      </p:blipFill>
                      <p:spPr>
                        <a:xfrm>
                          <a:off x="2586889" y="1814294"/>
                          <a:ext cx="1937624" cy="1018293"/>
                        </a:xfrm>
                        <a:prstGeom prst="rect">
                          <a:avLst/>
                        </a:prstGeom>
                      </p:spPr>
                    </p:pic>
                  </p:grpSp>
                </p:grpSp>
              </p:grpSp>
              <p:sp>
                <p:nvSpPr>
                  <p:cNvPr id="20" name="Rectangle 19"/>
                  <p:cNvSpPr/>
                  <p:nvPr/>
                </p:nvSpPr>
                <p:spPr>
                  <a:xfrm>
                    <a:off x="3223945" y="840301"/>
                    <a:ext cx="362869" cy="50195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460705" y="1435341"/>
                    <a:ext cx="1968114" cy="121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444385" y="2037822"/>
                    <a:ext cx="1968114" cy="121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484754" y="2638801"/>
                    <a:ext cx="1968114" cy="121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455725" y="3235919"/>
                    <a:ext cx="1968114" cy="121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460705" y="3865293"/>
                    <a:ext cx="1968114" cy="121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433045" y="4523202"/>
                    <a:ext cx="1968114" cy="121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416725" y="5757833"/>
                    <a:ext cx="1968114" cy="121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541454" y="5138608"/>
                    <a:ext cx="1968114" cy="1214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3433045" y="772641"/>
                  <a:ext cx="1968114" cy="1297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5" name="TextBox 84"/>
              <p:cNvSpPr txBox="1"/>
              <p:nvPr/>
            </p:nvSpPr>
            <p:spPr>
              <a:xfrm>
                <a:off x="6930063" y="939267"/>
                <a:ext cx="2056973" cy="461665"/>
              </a:xfrm>
              <a:prstGeom prst="rect">
                <a:avLst/>
              </a:prstGeom>
              <a:solidFill>
                <a:schemeClr val="bg1"/>
              </a:solidFill>
            </p:spPr>
            <p:txBody>
              <a:bodyPr wrap="none" rtlCol="0">
                <a:spAutoFit/>
              </a:bodyPr>
              <a:lstStyle/>
              <a:p>
                <a:r>
                  <a:rPr lang="en-US" sz="2400" dirty="0">
                    <a:latin typeface="Times New Roman"/>
                    <a:cs typeface="Times New Roman"/>
                  </a:rPr>
                  <a:t>m</a:t>
                </a:r>
                <a:r>
                  <a:rPr lang="en-US" sz="2400" dirty="0" smtClean="0">
                    <a:latin typeface="Times New Roman"/>
                    <a:cs typeface="Times New Roman"/>
                  </a:rPr>
                  <a:t>ost important</a:t>
                </a:r>
                <a:endParaRPr lang="en-US" sz="2400" dirty="0">
                  <a:latin typeface="Times New Roman"/>
                  <a:cs typeface="Times New Roman"/>
                </a:endParaRPr>
              </a:p>
            </p:txBody>
          </p:sp>
          <p:sp>
            <p:nvSpPr>
              <p:cNvPr id="86" name="Notched Right Arrow 85"/>
              <p:cNvSpPr/>
              <p:nvPr/>
            </p:nvSpPr>
            <p:spPr>
              <a:xfrm rot="10800000">
                <a:off x="6137883" y="1107045"/>
                <a:ext cx="587105" cy="260345"/>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 name="TextBox 86"/>
              <p:cNvSpPr txBox="1"/>
              <p:nvPr/>
            </p:nvSpPr>
            <p:spPr>
              <a:xfrm>
                <a:off x="6930063" y="5946140"/>
                <a:ext cx="2031325" cy="461665"/>
              </a:xfrm>
              <a:prstGeom prst="rect">
                <a:avLst/>
              </a:prstGeom>
              <a:solidFill>
                <a:schemeClr val="bg1"/>
              </a:solidFill>
            </p:spPr>
            <p:txBody>
              <a:bodyPr wrap="none" rtlCol="0">
                <a:spAutoFit/>
              </a:bodyPr>
              <a:lstStyle/>
              <a:p>
                <a:r>
                  <a:rPr lang="en-US" sz="2400" dirty="0">
                    <a:latin typeface="Times New Roman"/>
                    <a:cs typeface="Times New Roman"/>
                  </a:rPr>
                  <a:t>l</a:t>
                </a:r>
                <a:r>
                  <a:rPr lang="en-US" sz="2400" dirty="0" smtClean="0">
                    <a:latin typeface="Times New Roman"/>
                    <a:cs typeface="Times New Roman"/>
                  </a:rPr>
                  <a:t>east important</a:t>
                </a:r>
                <a:endParaRPr lang="en-US" sz="2400" dirty="0">
                  <a:latin typeface="Times New Roman"/>
                  <a:cs typeface="Times New Roman"/>
                </a:endParaRPr>
              </a:p>
            </p:txBody>
          </p:sp>
          <p:sp>
            <p:nvSpPr>
              <p:cNvPr id="88" name="Notched Right Arrow 87"/>
              <p:cNvSpPr/>
              <p:nvPr/>
            </p:nvSpPr>
            <p:spPr>
              <a:xfrm rot="10800000">
                <a:off x="6137883" y="6113918"/>
                <a:ext cx="587105" cy="260345"/>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9" name="Group 88"/>
            <p:cNvGrpSpPr/>
            <p:nvPr/>
          </p:nvGrpSpPr>
          <p:grpSpPr>
            <a:xfrm>
              <a:off x="694425" y="983382"/>
              <a:ext cx="3071536" cy="5524862"/>
              <a:chOff x="694425" y="983382"/>
              <a:chExt cx="3071536" cy="5524862"/>
            </a:xfrm>
          </p:grpSpPr>
          <p:graphicFrame>
            <p:nvGraphicFramePr>
              <p:cNvPr id="40" name="Object 3"/>
              <p:cNvGraphicFramePr>
                <a:graphicFrameLocks noChangeAspect="1"/>
              </p:cNvGraphicFramePr>
              <p:nvPr>
                <p:extLst>
                  <p:ext uri="{D42A27DB-BD31-4B8C-83A1-F6EECF244321}">
                    <p14:modId xmlns:p14="http://schemas.microsoft.com/office/powerpoint/2010/main" val="2340811070"/>
                  </p:ext>
                </p:extLst>
              </p:nvPr>
            </p:nvGraphicFramePr>
            <p:xfrm>
              <a:off x="888096" y="4557146"/>
              <a:ext cx="612775" cy="509587"/>
            </p:xfrm>
            <a:graphic>
              <a:graphicData uri="http://schemas.openxmlformats.org/presentationml/2006/ole">
                <mc:AlternateContent xmlns:mc="http://schemas.openxmlformats.org/markup-compatibility/2006">
                  <mc:Choice xmlns:v="urn:schemas-microsoft-com:vml" Requires="v">
                    <p:oleObj spid="_x0000_s4344" name="Equation" r:id="rId5" imgW="292100" imgH="215900" progId="Equation.3">
                      <p:embed/>
                    </p:oleObj>
                  </mc:Choice>
                  <mc:Fallback>
                    <p:oleObj name="Equation" r:id="rId5" imgW="292100" imgH="215900" progId="Equation.3">
                      <p:embed/>
                      <p:pic>
                        <p:nvPicPr>
                          <p:cNvPr id="0" name=""/>
                          <p:cNvPicPr>
                            <a:picLocks noChangeAspect="1" noChangeArrowheads="1"/>
                          </p:cNvPicPr>
                          <p:nvPr/>
                        </p:nvPicPr>
                        <p:blipFill>
                          <a:blip r:embed="rId6"/>
                          <a:srcRect/>
                          <a:stretch>
                            <a:fillRect/>
                          </a:stretch>
                        </p:blipFill>
                        <p:spPr bwMode="auto">
                          <a:xfrm>
                            <a:off x="888096" y="4557146"/>
                            <a:ext cx="612775" cy="509587"/>
                          </a:xfrm>
                          <a:prstGeom prst="rect">
                            <a:avLst/>
                          </a:prstGeom>
                          <a:noFill/>
                          <a:extLst/>
                        </p:spPr>
                      </p:pic>
                    </p:oleObj>
                  </mc:Fallback>
                </mc:AlternateContent>
              </a:graphicData>
            </a:graphic>
          </p:graphicFrame>
          <p:sp>
            <p:nvSpPr>
              <p:cNvPr id="43" name="TextBox 42"/>
              <p:cNvSpPr txBox="1"/>
              <p:nvPr/>
            </p:nvSpPr>
            <p:spPr>
              <a:xfrm>
                <a:off x="2173866" y="3129129"/>
                <a:ext cx="1515008" cy="461665"/>
              </a:xfrm>
              <a:prstGeom prst="rect">
                <a:avLst/>
              </a:prstGeom>
              <a:solidFill>
                <a:schemeClr val="bg1"/>
              </a:solidFill>
            </p:spPr>
            <p:txBody>
              <a:bodyPr wrap="none" rtlCol="0">
                <a:spAutoFit/>
              </a:bodyPr>
              <a:lstStyle/>
              <a:p>
                <a:r>
                  <a:rPr lang="en-US" sz="2400" i="1" dirty="0" smtClean="0">
                    <a:latin typeface="Times New Roman"/>
                    <a:cs typeface="Times New Roman"/>
                  </a:rPr>
                  <a:t>h</a:t>
                </a:r>
                <a:r>
                  <a:rPr lang="en-US" sz="2400" dirty="0" smtClean="0">
                    <a:latin typeface="Times New Roman"/>
                    <a:cs typeface="Times New Roman"/>
                  </a:rPr>
                  <a:t> damping</a:t>
                </a:r>
                <a:endParaRPr lang="en-US" sz="2400" dirty="0">
                  <a:latin typeface="Times New Roman"/>
                  <a:cs typeface="Times New Roman"/>
                </a:endParaRPr>
              </a:p>
            </p:txBody>
          </p:sp>
          <p:sp>
            <p:nvSpPr>
              <p:cNvPr id="44" name="TextBox 43"/>
              <p:cNvSpPr txBox="1"/>
              <p:nvPr/>
            </p:nvSpPr>
            <p:spPr>
              <a:xfrm>
                <a:off x="1636378" y="5940055"/>
                <a:ext cx="2056973" cy="461665"/>
              </a:xfrm>
              <a:prstGeom prst="rect">
                <a:avLst/>
              </a:prstGeom>
              <a:solidFill>
                <a:schemeClr val="bg1"/>
              </a:solidFill>
            </p:spPr>
            <p:txBody>
              <a:bodyPr wrap="none" rtlCol="0">
                <a:spAutoFit/>
              </a:bodyPr>
              <a:lstStyle/>
              <a:p>
                <a:r>
                  <a:rPr lang="en-US" sz="2400" dirty="0">
                    <a:latin typeface="Times New Roman"/>
                    <a:cs typeface="Times New Roman"/>
                  </a:rPr>
                  <a:t>c</a:t>
                </a:r>
                <a:r>
                  <a:rPr lang="en-US" sz="2400" dirty="0" smtClean="0">
                    <a:latin typeface="Times New Roman"/>
                    <a:cs typeface="Times New Roman"/>
                  </a:rPr>
                  <a:t>oupling </a:t>
                </a:r>
                <a:r>
                  <a:rPr lang="en-US" sz="2400" i="1" dirty="0" smtClean="0">
                    <a:latin typeface="Times New Roman"/>
                    <a:cs typeface="Times New Roman"/>
                  </a:rPr>
                  <a:t>T </a:t>
                </a:r>
                <a:r>
                  <a:rPr lang="en-US" sz="2400" dirty="0" smtClean="0">
                    <a:latin typeface="Times New Roman"/>
                    <a:cs typeface="Times New Roman"/>
                  </a:rPr>
                  <a:t>to</a:t>
                </a:r>
                <a:r>
                  <a:rPr lang="en-US" sz="2400" i="1" dirty="0" smtClean="0">
                    <a:latin typeface="Times New Roman"/>
                    <a:cs typeface="Times New Roman"/>
                  </a:rPr>
                  <a:t> h</a:t>
                </a:r>
                <a:endParaRPr lang="en-US" sz="2400" dirty="0">
                  <a:latin typeface="Times New Roman"/>
                  <a:cs typeface="Times New Roman"/>
                </a:endParaRPr>
              </a:p>
            </p:txBody>
          </p:sp>
          <p:sp>
            <p:nvSpPr>
              <p:cNvPr id="45" name="TextBox 44"/>
              <p:cNvSpPr txBox="1"/>
              <p:nvPr/>
            </p:nvSpPr>
            <p:spPr>
              <a:xfrm>
                <a:off x="1617593" y="5243677"/>
                <a:ext cx="2082621" cy="461665"/>
              </a:xfrm>
              <a:prstGeom prst="rect">
                <a:avLst/>
              </a:prstGeom>
              <a:solidFill>
                <a:schemeClr val="bg1"/>
              </a:solidFill>
            </p:spPr>
            <p:txBody>
              <a:bodyPr wrap="none" rtlCol="0">
                <a:spAutoFit/>
              </a:bodyPr>
              <a:lstStyle/>
              <a:p>
                <a:r>
                  <a:rPr lang="en-US" sz="2400" dirty="0">
                    <a:latin typeface="Times New Roman"/>
                    <a:cs typeface="Times New Roman"/>
                  </a:rPr>
                  <a:t>c</a:t>
                </a:r>
                <a:r>
                  <a:rPr lang="en-US" sz="2400" dirty="0" smtClean="0">
                    <a:latin typeface="Times New Roman"/>
                    <a:cs typeface="Times New Roman"/>
                  </a:rPr>
                  <a:t>oupling </a:t>
                </a:r>
                <a:r>
                  <a:rPr lang="en-US" sz="2400" i="1" dirty="0" smtClean="0">
                    <a:latin typeface="Times New Roman"/>
                    <a:cs typeface="Times New Roman"/>
                  </a:rPr>
                  <a:t>h </a:t>
                </a:r>
                <a:r>
                  <a:rPr lang="en-US" sz="2400" dirty="0" smtClean="0">
                    <a:latin typeface="Times New Roman"/>
                    <a:cs typeface="Times New Roman"/>
                  </a:rPr>
                  <a:t>to</a:t>
                </a:r>
                <a:r>
                  <a:rPr lang="en-US" sz="2400" i="1" dirty="0" smtClean="0">
                    <a:latin typeface="Times New Roman"/>
                    <a:cs typeface="Times New Roman"/>
                  </a:rPr>
                  <a:t> T</a:t>
                </a:r>
                <a:endParaRPr lang="en-US" sz="2400" dirty="0">
                  <a:latin typeface="Times New Roman"/>
                  <a:cs typeface="Times New Roman"/>
                </a:endParaRPr>
              </a:p>
            </p:txBody>
          </p:sp>
          <p:sp>
            <p:nvSpPr>
              <p:cNvPr id="46" name="TextBox 45"/>
              <p:cNvSpPr txBox="1"/>
              <p:nvPr/>
            </p:nvSpPr>
            <p:spPr>
              <a:xfrm>
                <a:off x="1618081" y="3795516"/>
                <a:ext cx="2121144" cy="461665"/>
              </a:xfrm>
              <a:prstGeom prst="rect">
                <a:avLst/>
              </a:prstGeom>
              <a:solidFill>
                <a:schemeClr val="bg1"/>
              </a:solidFill>
            </p:spPr>
            <p:txBody>
              <a:bodyPr wrap="none" rtlCol="0">
                <a:spAutoFit/>
              </a:bodyPr>
              <a:lstStyle/>
              <a:p>
                <a:r>
                  <a:rPr lang="en-US" sz="2400" dirty="0" smtClean="0">
                    <a:latin typeface="Times New Roman"/>
                    <a:cs typeface="Times New Roman"/>
                  </a:rPr>
                  <a:t>noise forcing </a:t>
                </a:r>
                <a:r>
                  <a:rPr lang="en-US" sz="2400" i="1" dirty="0">
                    <a:latin typeface="Times New Roman"/>
                    <a:cs typeface="Times New Roman"/>
                  </a:rPr>
                  <a:t>T</a:t>
                </a:r>
              </a:p>
            </p:txBody>
          </p:sp>
          <p:sp>
            <p:nvSpPr>
              <p:cNvPr id="47" name="TextBox 46"/>
              <p:cNvSpPr txBox="1"/>
              <p:nvPr/>
            </p:nvSpPr>
            <p:spPr>
              <a:xfrm>
                <a:off x="1625038" y="4493929"/>
                <a:ext cx="2109422" cy="461665"/>
              </a:xfrm>
              <a:prstGeom prst="rect">
                <a:avLst/>
              </a:prstGeom>
              <a:solidFill>
                <a:schemeClr val="bg1"/>
              </a:solidFill>
            </p:spPr>
            <p:txBody>
              <a:bodyPr wrap="none" rtlCol="0">
                <a:spAutoFit/>
              </a:bodyPr>
              <a:lstStyle/>
              <a:p>
                <a:r>
                  <a:rPr lang="en-US" sz="2400" dirty="0" smtClean="0">
                    <a:latin typeface="Times New Roman"/>
                    <a:cs typeface="Times New Roman"/>
                  </a:rPr>
                  <a:t>noise forcing </a:t>
                </a:r>
                <a:r>
                  <a:rPr lang="en-US" sz="2400" i="1" dirty="0" smtClean="0">
                    <a:latin typeface="Times New Roman"/>
                    <a:cs typeface="Times New Roman"/>
                  </a:rPr>
                  <a:t>h</a:t>
                </a:r>
                <a:endParaRPr lang="en-US" sz="2400" i="1" dirty="0">
                  <a:latin typeface="Times New Roman"/>
                  <a:cs typeface="Times New Roman"/>
                </a:endParaRPr>
              </a:p>
            </p:txBody>
          </p:sp>
          <p:graphicFrame>
            <p:nvGraphicFramePr>
              <p:cNvPr id="48" name="Object 3"/>
              <p:cNvGraphicFramePr>
                <a:graphicFrameLocks noChangeAspect="1"/>
              </p:cNvGraphicFramePr>
              <p:nvPr>
                <p:extLst>
                  <p:ext uri="{D42A27DB-BD31-4B8C-83A1-F6EECF244321}">
                    <p14:modId xmlns:p14="http://schemas.microsoft.com/office/powerpoint/2010/main" val="763629432"/>
                  </p:ext>
                </p:extLst>
              </p:nvPr>
            </p:nvGraphicFramePr>
            <p:xfrm>
              <a:off x="822325" y="1741488"/>
              <a:ext cx="823913" cy="509587"/>
            </p:xfrm>
            <a:graphic>
              <a:graphicData uri="http://schemas.openxmlformats.org/presentationml/2006/ole">
                <mc:AlternateContent xmlns:mc="http://schemas.openxmlformats.org/markup-compatibility/2006">
                  <mc:Choice xmlns:v="urn:schemas-microsoft-com:vml" Requires="v">
                    <p:oleObj spid="_x0000_s4345" name="Equation" r:id="rId7" imgW="393700" imgH="215900" progId="Equation.3">
                      <p:embed/>
                    </p:oleObj>
                  </mc:Choice>
                  <mc:Fallback>
                    <p:oleObj name="Equation" r:id="rId7" imgW="393700" imgH="215900" progId="Equation.3">
                      <p:embed/>
                      <p:pic>
                        <p:nvPicPr>
                          <p:cNvPr id="0" name=""/>
                          <p:cNvPicPr>
                            <a:picLocks noChangeAspect="1" noChangeArrowheads="1"/>
                          </p:cNvPicPr>
                          <p:nvPr/>
                        </p:nvPicPr>
                        <p:blipFill>
                          <a:blip r:embed="rId8"/>
                          <a:srcRect/>
                          <a:stretch>
                            <a:fillRect/>
                          </a:stretch>
                        </p:blipFill>
                        <p:spPr bwMode="auto">
                          <a:xfrm>
                            <a:off x="822325" y="1741488"/>
                            <a:ext cx="823913" cy="509587"/>
                          </a:xfrm>
                          <a:prstGeom prst="rect">
                            <a:avLst/>
                          </a:prstGeom>
                          <a:noFill/>
                          <a:extLst/>
                        </p:spPr>
                      </p:pic>
                    </p:oleObj>
                  </mc:Fallback>
                </mc:AlternateContent>
              </a:graphicData>
            </a:graphic>
          </p:graphicFrame>
          <p:graphicFrame>
            <p:nvGraphicFramePr>
              <p:cNvPr id="49" name="Object 3"/>
              <p:cNvGraphicFramePr>
                <a:graphicFrameLocks noChangeAspect="1"/>
              </p:cNvGraphicFramePr>
              <p:nvPr>
                <p:extLst>
                  <p:ext uri="{D42A27DB-BD31-4B8C-83A1-F6EECF244321}">
                    <p14:modId xmlns:p14="http://schemas.microsoft.com/office/powerpoint/2010/main" val="1816282012"/>
                  </p:ext>
                </p:extLst>
              </p:nvPr>
            </p:nvGraphicFramePr>
            <p:xfrm>
              <a:off x="739775" y="3135313"/>
              <a:ext cx="719138" cy="479425"/>
            </p:xfrm>
            <a:graphic>
              <a:graphicData uri="http://schemas.openxmlformats.org/presentationml/2006/ole">
                <mc:AlternateContent xmlns:mc="http://schemas.openxmlformats.org/markup-compatibility/2006">
                  <mc:Choice xmlns:v="urn:schemas-microsoft-com:vml" Requires="v">
                    <p:oleObj spid="_x0000_s4346" name="Equation" r:id="rId9" imgW="342900" imgH="203200" progId="Equation.3">
                      <p:embed/>
                    </p:oleObj>
                  </mc:Choice>
                  <mc:Fallback>
                    <p:oleObj name="Equation" r:id="rId9" imgW="342900" imgH="203200" progId="Equation.3">
                      <p:embed/>
                      <p:pic>
                        <p:nvPicPr>
                          <p:cNvPr id="0" name=""/>
                          <p:cNvPicPr>
                            <a:picLocks noChangeAspect="1" noChangeArrowheads="1"/>
                          </p:cNvPicPr>
                          <p:nvPr/>
                        </p:nvPicPr>
                        <p:blipFill>
                          <a:blip r:embed="rId10"/>
                          <a:srcRect/>
                          <a:stretch>
                            <a:fillRect/>
                          </a:stretch>
                        </p:blipFill>
                        <p:spPr bwMode="auto">
                          <a:xfrm>
                            <a:off x="739775" y="3135313"/>
                            <a:ext cx="719138" cy="479425"/>
                          </a:xfrm>
                          <a:prstGeom prst="rect">
                            <a:avLst/>
                          </a:prstGeom>
                          <a:noFill/>
                          <a:extLst/>
                        </p:spPr>
                      </p:pic>
                    </p:oleObj>
                  </mc:Fallback>
                </mc:AlternateContent>
              </a:graphicData>
            </a:graphic>
          </p:graphicFrame>
          <p:graphicFrame>
            <p:nvGraphicFramePr>
              <p:cNvPr id="50" name="Object 3"/>
              <p:cNvGraphicFramePr>
                <a:graphicFrameLocks noChangeAspect="1"/>
              </p:cNvGraphicFramePr>
              <p:nvPr>
                <p:extLst>
                  <p:ext uri="{D42A27DB-BD31-4B8C-83A1-F6EECF244321}">
                    <p14:modId xmlns:p14="http://schemas.microsoft.com/office/powerpoint/2010/main" val="1907197191"/>
                  </p:ext>
                </p:extLst>
              </p:nvPr>
            </p:nvGraphicFramePr>
            <p:xfrm>
              <a:off x="793317" y="5249525"/>
              <a:ext cx="692150" cy="479425"/>
            </p:xfrm>
            <a:graphic>
              <a:graphicData uri="http://schemas.openxmlformats.org/presentationml/2006/ole">
                <mc:AlternateContent xmlns:mc="http://schemas.openxmlformats.org/markup-compatibility/2006">
                  <mc:Choice xmlns:v="urn:schemas-microsoft-com:vml" Requires="v">
                    <p:oleObj spid="_x0000_s4347" name="Equation" r:id="rId11" imgW="330200" imgH="203200" progId="Equation.3">
                      <p:embed/>
                    </p:oleObj>
                  </mc:Choice>
                  <mc:Fallback>
                    <p:oleObj name="Equation" r:id="rId11" imgW="330200" imgH="203200" progId="Equation.3">
                      <p:embed/>
                      <p:pic>
                        <p:nvPicPr>
                          <p:cNvPr id="0" name=""/>
                          <p:cNvPicPr>
                            <a:picLocks noChangeAspect="1" noChangeArrowheads="1"/>
                          </p:cNvPicPr>
                          <p:nvPr/>
                        </p:nvPicPr>
                        <p:blipFill>
                          <a:blip r:embed="rId12"/>
                          <a:srcRect/>
                          <a:stretch>
                            <a:fillRect/>
                          </a:stretch>
                        </p:blipFill>
                        <p:spPr bwMode="auto">
                          <a:xfrm>
                            <a:off x="793317" y="5249525"/>
                            <a:ext cx="692150" cy="479425"/>
                          </a:xfrm>
                          <a:prstGeom prst="rect">
                            <a:avLst/>
                          </a:prstGeom>
                          <a:noFill/>
                          <a:extLst/>
                        </p:spPr>
                      </p:pic>
                    </p:oleObj>
                  </mc:Fallback>
                </mc:AlternateContent>
              </a:graphicData>
            </a:graphic>
          </p:graphicFrame>
          <p:graphicFrame>
            <p:nvGraphicFramePr>
              <p:cNvPr id="51" name="Object 3"/>
              <p:cNvGraphicFramePr>
                <a:graphicFrameLocks noChangeAspect="1"/>
              </p:cNvGraphicFramePr>
              <p:nvPr>
                <p:extLst>
                  <p:ext uri="{D42A27DB-BD31-4B8C-83A1-F6EECF244321}">
                    <p14:modId xmlns:p14="http://schemas.microsoft.com/office/powerpoint/2010/main" val="2566312919"/>
                  </p:ext>
                </p:extLst>
              </p:nvPr>
            </p:nvGraphicFramePr>
            <p:xfrm>
              <a:off x="751809" y="5991965"/>
              <a:ext cx="692150" cy="479425"/>
            </p:xfrm>
            <a:graphic>
              <a:graphicData uri="http://schemas.openxmlformats.org/presentationml/2006/ole">
                <mc:AlternateContent xmlns:mc="http://schemas.openxmlformats.org/markup-compatibility/2006">
                  <mc:Choice xmlns:v="urn:schemas-microsoft-com:vml" Requires="v">
                    <p:oleObj spid="_x0000_s4348" name="Equation" r:id="rId13" imgW="330200" imgH="203200" progId="Equation.3">
                      <p:embed/>
                    </p:oleObj>
                  </mc:Choice>
                  <mc:Fallback>
                    <p:oleObj name="Equation" r:id="rId13" imgW="330200" imgH="203200" progId="Equation.3">
                      <p:embed/>
                      <p:pic>
                        <p:nvPicPr>
                          <p:cNvPr id="0" name=""/>
                          <p:cNvPicPr>
                            <a:picLocks noChangeAspect="1" noChangeArrowheads="1"/>
                          </p:cNvPicPr>
                          <p:nvPr/>
                        </p:nvPicPr>
                        <p:blipFill>
                          <a:blip r:embed="rId12"/>
                          <a:srcRect/>
                          <a:stretch>
                            <a:fillRect/>
                          </a:stretch>
                        </p:blipFill>
                        <p:spPr bwMode="auto">
                          <a:xfrm>
                            <a:off x="751809" y="5991965"/>
                            <a:ext cx="692150" cy="479425"/>
                          </a:xfrm>
                          <a:prstGeom prst="rect">
                            <a:avLst/>
                          </a:prstGeom>
                          <a:noFill/>
                          <a:extLst/>
                        </p:spPr>
                      </p:pic>
                    </p:oleObj>
                  </mc:Fallback>
                </mc:AlternateContent>
              </a:graphicData>
            </a:graphic>
          </p:graphicFrame>
          <p:graphicFrame>
            <p:nvGraphicFramePr>
              <p:cNvPr id="53" name="Object 3"/>
              <p:cNvGraphicFramePr>
                <a:graphicFrameLocks noChangeAspect="1"/>
              </p:cNvGraphicFramePr>
              <p:nvPr>
                <p:extLst>
                  <p:ext uri="{D42A27DB-BD31-4B8C-83A1-F6EECF244321}">
                    <p14:modId xmlns:p14="http://schemas.microsoft.com/office/powerpoint/2010/main" val="819862999"/>
                  </p:ext>
                </p:extLst>
              </p:nvPr>
            </p:nvGraphicFramePr>
            <p:xfrm>
              <a:off x="848409" y="3795516"/>
              <a:ext cx="639763" cy="479425"/>
            </p:xfrm>
            <a:graphic>
              <a:graphicData uri="http://schemas.openxmlformats.org/presentationml/2006/ole">
                <mc:AlternateContent xmlns:mc="http://schemas.openxmlformats.org/markup-compatibility/2006">
                  <mc:Choice xmlns:v="urn:schemas-microsoft-com:vml" Requires="v">
                    <p:oleObj spid="_x0000_s4349" name="Equation" r:id="rId14" imgW="304800" imgH="203200" progId="Equation.3">
                      <p:embed/>
                    </p:oleObj>
                  </mc:Choice>
                  <mc:Fallback>
                    <p:oleObj name="Equation" r:id="rId14" imgW="304800" imgH="203200" progId="Equation.3">
                      <p:embed/>
                      <p:pic>
                        <p:nvPicPr>
                          <p:cNvPr id="0" name=""/>
                          <p:cNvPicPr>
                            <a:picLocks noChangeAspect="1" noChangeArrowheads="1"/>
                          </p:cNvPicPr>
                          <p:nvPr/>
                        </p:nvPicPr>
                        <p:blipFill>
                          <a:blip r:embed="rId15"/>
                          <a:srcRect/>
                          <a:stretch>
                            <a:fillRect/>
                          </a:stretch>
                        </p:blipFill>
                        <p:spPr bwMode="auto">
                          <a:xfrm>
                            <a:off x="848409" y="3795516"/>
                            <a:ext cx="639763" cy="479425"/>
                          </a:xfrm>
                          <a:prstGeom prst="rect">
                            <a:avLst/>
                          </a:prstGeom>
                          <a:noFill/>
                          <a:extLst/>
                        </p:spPr>
                      </p:pic>
                    </p:oleObj>
                  </mc:Fallback>
                </mc:AlternateContent>
              </a:graphicData>
            </a:graphic>
          </p:graphicFrame>
          <p:sp>
            <p:nvSpPr>
              <p:cNvPr id="56" name="TextBox 55"/>
              <p:cNvSpPr txBox="1"/>
              <p:nvPr/>
            </p:nvSpPr>
            <p:spPr>
              <a:xfrm>
                <a:off x="1580246" y="1741654"/>
                <a:ext cx="2185715" cy="461665"/>
              </a:xfrm>
              <a:prstGeom prst="rect">
                <a:avLst/>
              </a:prstGeom>
              <a:solidFill>
                <a:schemeClr val="bg1"/>
              </a:solidFill>
            </p:spPr>
            <p:txBody>
              <a:bodyPr wrap="none" rtlCol="0">
                <a:spAutoFit/>
              </a:bodyPr>
              <a:lstStyle/>
              <a:p>
                <a:r>
                  <a:rPr lang="en-US" sz="2400" i="1" dirty="0">
                    <a:latin typeface="Times New Roman"/>
                    <a:cs typeface="Times New Roman"/>
                  </a:rPr>
                  <a:t>T</a:t>
                </a:r>
                <a:r>
                  <a:rPr lang="en-US" sz="2400" dirty="0" smtClean="0">
                    <a:latin typeface="Times New Roman"/>
                    <a:cs typeface="Times New Roman"/>
                  </a:rPr>
                  <a:t> </a:t>
                </a:r>
                <a:r>
                  <a:rPr lang="en-US" sz="2000" dirty="0" smtClean="0">
                    <a:latin typeface="Times New Roman"/>
                    <a:cs typeface="Times New Roman"/>
                  </a:rPr>
                  <a:t>damping (ocean)</a:t>
                </a:r>
                <a:endParaRPr lang="en-US" sz="2400" dirty="0">
                  <a:latin typeface="Times New Roman"/>
                  <a:cs typeface="Times New Roman"/>
                </a:endParaRPr>
              </a:p>
            </p:txBody>
          </p:sp>
          <p:graphicFrame>
            <p:nvGraphicFramePr>
              <p:cNvPr id="64" name="Object 4"/>
              <p:cNvGraphicFramePr>
                <a:graphicFrameLocks noChangeAspect="1"/>
              </p:cNvGraphicFramePr>
              <p:nvPr>
                <p:extLst>
                  <p:ext uri="{D42A27DB-BD31-4B8C-83A1-F6EECF244321}">
                    <p14:modId xmlns:p14="http://schemas.microsoft.com/office/powerpoint/2010/main" val="2746717423"/>
                  </p:ext>
                </p:extLst>
              </p:nvPr>
            </p:nvGraphicFramePr>
            <p:xfrm>
              <a:off x="698741" y="2374149"/>
              <a:ext cx="968375" cy="577850"/>
            </p:xfrm>
            <a:graphic>
              <a:graphicData uri="http://schemas.openxmlformats.org/presentationml/2006/ole">
                <mc:AlternateContent xmlns:mc="http://schemas.openxmlformats.org/markup-compatibility/2006">
                  <mc:Choice xmlns:v="urn:schemas-microsoft-com:vml" Requires="v">
                    <p:oleObj spid="_x0000_s4350" name="Equation" r:id="rId16" imgW="381000" imgH="228600" progId="Equation.3">
                      <p:embed/>
                    </p:oleObj>
                  </mc:Choice>
                  <mc:Fallback>
                    <p:oleObj name="Equation" r:id="rId16" imgW="381000" imgH="228600" progId="Equation.3">
                      <p:embed/>
                      <p:pic>
                        <p:nvPicPr>
                          <p:cNvPr id="0" name=""/>
                          <p:cNvPicPr>
                            <a:picLocks noChangeAspect="1" noChangeArrowheads="1"/>
                          </p:cNvPicPr>
                          <p:nvPr/>
                        </p:nvPicPr>
                        <p:blipFill>
                          <a:blip r:embed="rId17"/>
                          <a:srcRect/>
                          <a:stretch>
                            <a:fillRect/>
                          </a:stretch>
                        </p:blipFill>
                        <p:spPr bwMode="auto">
                          <a:xfrm>
                            <a:off x="698741" y="2374149"/>
                            <a:ext cx="968375" cy="577850"/>
                          </a:xfrm>
                          <a:prstGeom prst="rect">
                            <a:avLst/>
                          </a:prstGeom>
                          <a:noFill/>
                          <a:extLst/>
                        </p:spPr>
                      </p:pic>
                    </p:oleObj>
                  </mc:Fallback>
                </mc:AlternateContent>
              </a:graphicData>
            </a:graphic>
          </p:graphicFrame>
          <p:graphicFrame>
            <p:nvGraphicFramePr>
              <p:cNvPr id="65" name="Object 4"/>
              <p:cNvGraphicFramePr>
                <a:graphicFrameLocks noChangeAspect="1"/>
              </p:cNvGraphicFramePr>
              <p:nvPr>
                <p:extLst>
                  <p:ext uri="{D42A27DB-BD31-4B8C-83A1-F6EECF244321}">
                    <p14:modId xmlns:p14="http://schemas.microsoft.com/office/powerpoint/2010/main" val="3581018644"/>
                  </p:ext>
                </p:extLst>
              </p:nvPr>
            </p:nvGraphicFramePr>
            <p:xfrm>
              <a:off x="751809" y="1003160"/>
              <a:ext cx="968375" cy="546100"/>
            </p:xfrm>
            <a:graphic>
              <a:graphicData uri="http://schemas.openxmlformats.org/presentationml/2006/ole">
                <mc:AlternateContent xmlns:mc="http://schemas.openxmlformats.org/markup-compatibility/2006">
                  <mc:Choice xmlns:v="urn:schemas-microsoft-com:vml" Requires="v">
                    <p:oleObj spid="_x0000_s4351" name="Equation" r:id="rId18" imgW="381000" imgH="215900" progId="Equation.3">
                      <p:embed/>
                    </p:oleObj>
                  </mc:Choice>
                  <mc:Fallback>
                    <p:oleObj name="Equation" r:id="rId18" imgW="381000" imgH="215900" progId="Equation.3">
                      <p:embed/>
                      <p:pic>
                        <p:nvPicPr>
                          <p:cNvPr id="0" name=""/>
                          <p:cNvPicPr>
                            <a:picLocks noChangeAspect="1" noChangeArrowheads="1"/>
                          </p:cNvPicPr>
                          <p:nvPr/>
                        </p:nvPicPr>
                        <p:blipFill>
                          <a:blip r:embed="rId19"/>
                          <a:srcRect/>
                          <a:stretch>
                            <a:fillRect/>
                          </a:stretch>
                        </p:blipFill>
                        <p:spPr bwMode="auto">
                          <a:xfrm>
                            <a:off x="751809" y="1003160"/>
                            <a:ext cx="968375" cy="546100"/>
                          </a:xfrm>
                          <a:prstGeom prst="rect">
                            <a:avLst/>
                          </a:prstGeom>
                          <a:noFill/>
                          <a:extLst/>
                        </p:spPr>
                      </p:pic>
                    </p:oleObj>
                  </mc:Fallback>
                </mc:AlternateContent>
              </a:graphicData>
            </a:graphic>
          </p:graphicFrame>
          <p:sp>
            <p:nvSpPr>
              <p:cNvPr id="66" name="TextBox 65"/>
              <p:cNvSpPr txBox="1"/>
              <p:nvPr/>
            </p:nvSpPr>
            <p:spPr>
              <a:xfrm>
                <a:off x="1696973" y="2381072"/>
                <a:ext cx="1851138" cy="461665"/>
              </a:xfrm>
              <a:prstGeom prst="rect">
                <a:avLst/>
              </a:prstGeom>
              <a:solidFill>
                <a:schemeClr val="bg1"/>
              </a:solidFill>
            </p:spPr>
            <p:txBody>
              <a:bodyPr wrap="none" rtlCol="0">
                <a:spAutoFit/>
              </a:bodyPr>
              <a:lstStyle/>
              <a:p>
                <a:r>
                  <a:rPr lang="en-US" sz="2400" dirty="0" smtClean="0">
                    <a:latin typeface="Times New Roman"/>
                    <a:cs typeface="Times New Roman"/>
                  </a:rPr>
                  <a:t>heat response </a:t>
                </a:r>
                <a:endParaRPr lang="en-US" sz="2400" dirty="0">
                  <a:latin typeface="Times New Roman"/>
                  <a:cs typeface="Times New Roman"/>
                </a:endParaRPr>
              </a:p>
            </p:txBody>
          </p:sp>
          <p:sp>
            <p:nvSpPr>
              <p:cNvPr id="67" name="TextBox 66"/>
              <p:cNvSpPr txBox="1"/>
              <p:nvPr/>
            </p:nvSpPr>
            <p:spPr>
              <a:xfrm>
                <a:off x="1742864" y="1017700"/>
                <a:ext cx="1954081" cy="461665"/>
              </a:xfrm>
              <a:prstGeom prst="rect">
                <a:avLst/>
              </a:prstGeom>
              <a:solidFill>
                <a:schemeClr val="bg1"/>
              </a:solidFill>
            </p:spPr>
            <p:txBody>
              <a:bodyPr wrap="none" rtlCol="0">
                <a:spAutoFit/>
              </a:bodyPr>
              <a:lstStyle/>
              <a:p>
                <a:r>
                  <a:rPr lang="en-US" sz="2400" dirty="0">
                    <a:latin typeface="Times New Roman"/>
                    <a:cs typeface="Times New Roman"/>
                  </a:rPr>
                  <a:t>w</a:t>
                </a:r>
                <a:r>
                  <a:rPr lang="en-US" sz="2400" dirty="0" smtClean="0">
                    <a:latin typeface="Times New Roman"/>
                    <a:cs typeface="Times New Roman"/>
                  </a:rPr>
                  <a:t>ind response</a:t>
                </a:r>
                <a:endParaRPr lang="en-US" sz="2400" dirty="0">
                  <a:latin typeface="Times New Roman"/>
                  <a:cs typeface="Times New Roman"/>
                </a:endParaRPr>
              </a:p>
            </p:txBody>
          </p:sp>
          <p:sp>
            <p:nvSpPr>
              <p:cNvPr id="68" name="Oval 67"/>
              <p:cNvSpPr/>
              <p:nvPr/>
            </p:nvSpPr>
            <p:spPr>
              <a:xfrm>
                <a:off x="762465" y="5284449"/>
                <a:ext cx="502621" cy="477424"/>
              </a:xfrm>
              <a:prstGeom prst="ellipse">
                <a:avLst/>
              </a:prstGeom>
              <a:solidFill>
                <a:srgbClr val="0000FF">
                  <a:alpha val="37000"/>
                </a:srgbClr>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37280" y="3798184"/>
                <a:ext cx="483190" cy="491898"/>
              </a:xfrm>
              <a:prstGeom prst="ellipse">
                <a:avLst/>
              </a:prstGeom>
              <a:solidFill>
                <a:srgbClr val="18BB0D">
                  <a:alpha val="37000"/>
                </a:srgbClr>
              </a:solidFill>
              <a:ln w="38100" cmpd="sng">
                <a:solidFill>
                  <a:srgbClr val="18BB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751809" y="4579826"/>
                <a:ext cx="483190" cy="491898"/>
              </a:xfrm>
              <a:prstGeom prst="ellipse">
                <a:avLst/>
              </a:prstGeom>
              <a:solidFill>
                <a:srgbClr val="18BB0D">
                  <a:alpha val="37000"/>
                </a:srgbClr>
              </a:solidFill>
              <a:ln w="38100" cmpd="sng">
                <a:solidFill>
                  <a:srgbClr val="18BB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7130" y="983382"/>
                <a:ext cx="691718" cy="541343"/>
              </a:xfrm>
              <a:prstGeom prst="ellipse">
                <a:avLst/>
              </a:prstGeom>
              <a:solidFill>
                <a:srgbClr val="31FFFF">
                  <a:alpha val="37000"/>
                </a:srgbClr>
              </a:solidFill>
              <a:ln w="38100" cmpd="sng">
                <a:solidFill>
                  <a:srgbClr val="31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694425" y="2366350"/>
                <a:ext cx="691718" cy="541343"/>
              </a:xfrm>
              <a:prstGeom prst="ellipse">
                <a:avLst/>
              </a:prstGeom>
              <a:solidFill>
                <a:srgbClr val="31FFFF">
                  <a:alpha val="37000"/>
                </a:srgbClr>
              </a:solidFill>
              <a:ln w="38100" cmpd="sng">
                <a:solidFill>
                  <a:srgbClr val="31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698741" y="1741654"/>
                <a:ext cx="691718" cy="541343"/>
              </a:xfrm>
              <a:prstGeom prst="ellipse">
                <a:avLst/>
              </a:prstGeom>
              <a:solidFill>
                <a:srgbClr val="000090">
                  <a:alpha val="37000"/>
                </a:srgbClr>
              </a:solidFill>
              <a:ln w="381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746915" y="6030820"/>
                <a:ext cx="502621" cy="477424"/>
              </a:xfrm>
              <a:prstGeom prst="ellipse">
                <a:avLst/>
              </a:prstGeom>
              <a:solidFill>
                <a:srgbClr val="0000FF">
                  <a:alpha val="37000"/>
                </a:srgbClr>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748620" y="3164401"/>
                <a:ext cx="483190" cy="491898"/>
              </a:xfrm>
              <a:prstGeom prst="ellipse">
                <a:avLst/>
              </a:prstGeom>
              <a:solidFill>
                <a:schemeClr val="accent2">
                  <a:lumMod val="75000"/>
                  <a:alpha val="37000"/>
                </a:schemeClr>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92" name="Picture 91"/>
          <p:cNvPicPr>
            <a:picLocks noChangeAspect="1"/>
          </p:cNvPicPr>
          <p:nvPr/>
        </p:nvPicPr>
        <p:blipFill rotWithShape="1">
          <a:blip r:embed="rId20"/>
          <a:srcRect l="10087" t="12747" b="10403"/>
          <a:stretch/>
        </p:blipFill>
        <p:spPr>
          <a:xfrm>
            <a:off x="3463321" y="743294"/>
            <a:ext cx="2008178" cy="689454"/>
          </a:xfrm>
          <a:prstGeom prst="rect">
            <a:avLst/>
          </a:prstGeom>
        </p:spPr>
      </p:pic>
      <p:cxnSp>
        <p:nvCxnSpPr>
          <p:cNvPr id="93" name="Straight Connector 92"/>
          <p:cNvCxnSpPr/>
          <p:nvPr/>
        </p:nvCxnSpPr>
        <p:spPr>
          <a:xfrm>
            <a:off x="454433" y="1546498"/>
            <a:ext cx="8233006"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810908" y="852760"/>
            <a:ext cx="1300356" cy="461665"/>
          </a:xfrm>
          <a:prstGeom prst="rect">
            <a:avLst/>
          </a:prstGeom>
          <a:solidFill>
            <a:schemeClr val="bg1"/>
          </a:solidFill>
        </p:spPr>
        <p:txBody>
          <a:bodyPr wrap="none" rtlCol="0">
            <a:spAutoFit/>
          </a:bodyPr>
          <a:lstStyle/>
          <a:p>
            <a:r>
              <a:rPr lang="en-US" sz="2400" dirty="0" smtClean="0">
                <a:latin typeface="Times New Roman"/>
                <a:cs typeface="Times New Roman"/>
              </a:rPr>
              <a:t>SST </a:t>
            </a:r>
            <a:r>
              <a:rPr lang="en-US" sz="2400" dirty="0" err="1" smtClean="0">
                <a:latin typeface="Times New Roman"/>
                <a:cs typeface="Times New Roman"/>
              </a:rPr>
              <a:t>stdv</a:t>
            </a:r>
            <a:endParaRPr lang="en-US" sz="2400" dirty="0">
              <a:latin typeface="Times New Roman"/>
              <a:cs typeface="Times New Roman"/>
            </a:endParaRPr>
          </a:p>
        </p:txBody>
      </p:sp>
      <p:sp>
        <p:nvSpPr>
          <p:cNvPr id="95" name="TextBox 94"/>
          <p:cNvSpPr txBox="1"/>
          <p:nvPr/>
        </p:nvSpPr>
        <p:spPr>
          <a:xfrm>
            <a:off x="4520195" y="656754"/>
            <a:ext cx="860557" cy="307777"/>
          </a:xfrm>
          <a:prstGeom prst="rect">
            <a:avLst/>
          </a:prstGeom>
          <a:noFill/>
        </p:spPr>
        <p:txBody>
          <a:bodyPr wrap="none" rtlCol="0">
            <a:spAutoFit/>
          </a:bodyPr>
          <a:lstStyle/>
          <a:p>
            <a:r>
              <a:rPr lang="en-US" sz="1400" dirty="0" smtClean="0"/>
              <a:t>observed</a:t>
            </a:r>
            <a:endParaRPr lang="en-US" sz="1400" dirty="0"/>
          </a:p>
        </p:txBody>
      </p:sp>
      <p:sp>
        <p:nvSpPr>
          <p:cNvPr id="96" name="TextBox 95"/>
          <p:cNvSpPr txBox="1"/>
          <p:nvPr/>
        </p:nvSpPr>
        <p:spPr>
          <a:xfrm>
            <a:off x="4661598" y="1057598"/>
            <a:ext cx="717840" cy="307777"/>
          </a:xfrm>
          <a:prstGeom prst="rect">
            <a:avLst/>
          </a:prstGeom>
          <a:noFill/>
        </p:spPr>
        <p:txBody>
          <a:bodyPr wrap="none" rtlCol="0">
            <a:spAutoFit/>
          </a:bodyPr>
          <a:lstStyle/>
          <a:p>
            <a:r>
              <a:rPr lang="en-US" sz="1400" dirty="0" smtClean="0">
                <a:solidFill>
                  <a:srgbClr val="0416F2"/>
                </a:solidFill>
              </a:rPr>
              <a:t>models</a:t>
            </a:r>
            <a:endParaRPr lang="en-US" sz="1400" dirty="0">
              <a:solidFill>
                <a:srgbClr val="0416F2"/>
              </a:solidFill>
            </a:endParaRPr>
          </a:p>
        </p:txBody>
      </p:sp>
    </p:spTree>
    <p:extLst>
      <p:ext uri="{BB962C8B-B14F-4D97-AF65-F5344CB8AC3E}">
        <p14:creationId xmlns:p14="http://schemas.microsoft.com/office/powerpoint/2010/main" val="3962965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43" y="1061100"/>
            <a:ext cx="9093223" cy="5599571"/>
            <a:chOff x="30443" y="1061100"/>
            <a:chExt cx="9093223" cy="5599571"/>
          </a:xfrm>
        </p:grpSpPr>
        <p:grpSp>
          <p:nvGrpSpPr>
            <p:cNvPr id="2" name="Group 15"/>
            <p:cNvGrpSpPr/>
            <p:nvPr/>
          </p:nvGrpSpPr>
          <p:grpSpPr>
            <a:xfrm>
              <a:off x="30443" y="1553990"/>
              <a:ext cx="4501086" cy="2625537"/>
              <a:chOff x="4635960" y="1553990"/>
              <a:chExt cx="4501086" cy="2625537"/>
            </a:xfrm>
          </p:grpSpPr>
          <p:pic>
            <p:nvPicPr>
              <p:cNvPr id="7" name="Picture 6"/>
              <p:cNvPicPr>
                <a:picLocks noChangeAspect="1"/>
              </p:cNvPicPr>
              <p:nvPr/>
            </p:nvPicPr>
            <p:blipFill>
              <a:blip r:embed="rId2"/>
              <a:srcRect l="50061" t="16716" b="14089"/>
              <a:stretch>
                <a:fillRect/>
              </a:stretch>
            </p:blipFill>
            <p:spPr>
              <a:xfrm>
                <a:off x="4635960" y="1923322"/>
                <a:ext cx="4501086" cy="2256205"/>
              </a:xfrm>
              <a:prstGeom prst="rect">
                <a:avLst/>
              </a:prstGeom>
            </p:spPr>
          </p:pic>
          <p:sp>
            <p:nvSpPr>
              <p:cNvPr id="8" name="TextBox 7"/>
              <p:cNvSpPr txBox="1"/>
              <p:nvPr/>
            </p:nvSpPr>
            <p:spPr>
              <a:xfrm>
                <a:off x="5881030" y="1553990"/>
                <a:ext cx="2201857" cy="369332"/>
              </a:xfrm>
              <a:prstGeom prst="rect">
                <a:avLst/>
              </a:prstGeom>
              <a:noFill/>
            </p:spPr>
            <p:txBody>
              <a:bodyPr wrap="none" rtlCol="0">
                <a:spAutoFit/>
              </a:bodyPr>
              <a:lstStyle/>
              <a:p>
                <a:r>
                  <a:rPr lang="en-US" dirty="0" smtClean="0">
                    <a:solidFill>
                      <a:prstClr val="black"/>
                    </a:solidFill>
                    <a:latin typeface="Calibri"/>
                  </a:rPr>
                  <a:t>20 slab ocean models</a:t>
                </a:r>
                <a:endParaRPr lang="en-US" dirty="0">
                  <a:solidFill>
                    <a:prstClr val="black"/>
                  </a:solidFill>
                  <a:latin typeface="Calibri"/>
                </a:endParaRPr>
              </a:p>
            </p:txBody>
          </p:sp>
        </p:grpSp>
        <p:sp>
          <p:nvSpPr>
            <p:cNvPr id="9" name="TextBox 8"/>
            <p:cNvSpPr txBox="1"/>
            <p:nvPr/>
          </p:nvSpPr>
          <p:spPr>
            <a:xfrm>
              <a:off x="3155687" y="1061100"/>
              <a:ext cx="2898863" cy="446276"/>
            </a:xfrm>
            <a:prstGeom prst="rect">
              <a:avLst/>
            </a:prstGeom>
            <a:solidFill>
              <a:srgbClr val="FADB7B"/>
            </a:solidFill>
          </p:spPr>
          <p:txBody>
            <a:bodyPr wrap="none" rtlCol="0">
              <a:spAutoFit/>
            </a:bodyPr>
            <a:lstStyle/>
            <a:p>
              <a:r>
                <a:rPr lang="en-US" sz="2300" dirty="0" smtClean="0">
                  <a:solidFill>
                    <a:prstClr val="black"/>
                  </a:solidFill>
                  <a:latin typeface="Calibri"/>
                </a:rPr>
                <a:t>SST standard deviation</a:t>
              </a:r>
              <a:endParaRPr lang="en-US" sz="2300" dirty="0">
                <a:solidFill>
                  <a:prstClr val="black"/>
                </a:solidFill>
                <a:latin typeface="Calibri"/>
              </a:endParaRPr>
            </a:p>
          </p:txBody>
        </p:sp>
        <p:grpSp>
          <p:nvGrpSpPr>
            <p:cNvPr id="3" name="Group 16"/>
            <p:cNvGrpSpPr/>
            <p:nvPr/>
          </p:nvGrpSpPr>
          <p:grpSpPr>
            <a:xfrm>
              <a:off x="4562261" y="1566319"/>
              <a:ext cx="4561405" cy="2605331"/>
              <a:chOff x="49320" y="1553990"/>
              <a:chExt cx="4561405" cy="2605331"/>
            </a:xfrm>
          </p:grpSpPr>
          <p:pic>
            <p:nvPicPr>
              <p:cNvPr id="10" name="Picture 9"/>
              <p:cNvPicPr>
                <a:picLocks noChangeAspect="1"/>
              </p:cNvPicPr>
              <p:nvPr/>
            </p:nvPicPr>
            <p:blipFill>
              <a:blip r:embed="rId2"/>
              <a:srcRect l="-596" t="16716" r="49988" b="14089"/>
              <a:stretch>
                <a:fillRect/>
              </a:stretch>
            </p:blipFill>
            <p:spPr>
              <a:xfrm>
                <a:off x="49320" y="1903116"/>
                <a:ext cx="4561405" cy="2256205"/>
              </a:xfrm>
              <a:prstGeom prst="rect">
                <a:avLst/>
              </a:prstGeom>
            </p:spPr>
          </p:pic>
          <p:sp>
            <p:nvSpPr>
              <p:cNvPr id="11" name="TextBox 10"/>
              <p:cNvSpPr txBox="1"/>
              <p:nvPr/>
            </p:nvSpPr>
            <p:spPr>
              <a:xfrm>
                <a:off x="1385141" y="1553990"/>
                <a:ext cx="2084863" cy="369332"/>
              </a:xfrm>
              <a:prstGeom prst="rect">
                <a:avLst/>
              </a:prstGeom>
              <a:noFill/>
            </p:spPr>
            <p:txBody>
              <a:bodyPr wrap="none" rtlCol="0">
                <a:spAutoFit/>
              </a:bodyPr>
              <a:lstStyle/>
              <a:p>
                <a:r>
                  <a:rPr lang="en-US" dirty="0" smtClean="0">
                    <a:solidFill>
                      <a:prstClr val="black"/>
                    </a:solidFill>
                    <a:latin typeface="Calibri"/>
                  </a:rPr>
                  <a:t>4 slab ocean models</a:t>
                </a:r>
                <a:endParaRPr lang="en-US" dirty="0">
                  <a:solidFill>
                    <a:prstClr val="black"/>
                  </a:solidFill>
                  <a:latin typeface="Calibri"/>
                </a:endParaRPr>
              </a:p>
            </p:txBody>
          </p:sp>
        </p:grpSp>
        <p:pic>
          <p:nvPicPr>
            <p:cNvPr id="15" name="Picture 14"/>
            <p:cNvPicPr>
              <a:picLocks noChangeAspect="1"/>
            </p:cNvPicPr>
            <p:nvPr/>
          </p:nvPicPr>
          <p:blipFill>
            <a:blip r:embed="rId2"/>
            <a:srcRect l="24567" t="86152" r="23040" b="2126"/>
            <a:stretch>
              <a:fillRect/>
            </a:stretch>
          </p:blipFill>
          <p:spPr>
            <a:xfrm>
              <a:off x="2207006" y="4339804"/>
              <a:ext cx="4722268" cy="382199"/>
            </a:xfrm>
            <a:prstGeom prst="rect">
              <a:avLst/>
            </a:prstGeom>
          </p:spPr>
        </p:pic>
        <p:sp>
          <p:nvSpPr>
            <p:cNvPr id="6" name="TextBox 5"/>
            <p:cNvSpPr txBox="1"/>
            <p:nvPr/>
          </p:nvSpPr>
          <p:spPr>
            <a:xfrm>
              <a:off x="6929274" y="6291339"/>
              <a:ext cx="2015884" cy="369332"/>
            </a:xfrm>
            <a:prstGeom prst="rect">
              <a:avLst/>
            </a:prstGeom>
            <a:noFill/>
          </p:spPr>
          <p:txBody>
            <a:bodyPr wrap="none" rtlCol="0">
              <a:spAutoFit/>
            </a:bodyPr>
            <a:lstStyle/>
            <a:p>
              <a:r>
                <a:rPr lang="en-US" dirty="0" smtClean="0">
                  <a:solidFill>
                    <a:prstClr val="black"/>
                  </a:solidFill>
                  <a:latin typeface="Calibri"/>
                </a:rPr>
                <a:t>Dommenget [2010] </a:t>
              </a:r>
              <a:endParaRPr lang="en-US" dirty="0">
                <a:solidFill>
                  <a:prstClr val="black"/>
                </a:solidFill>
                <a:latin typeface="Calibri"/>
              </a:endParaRPr>
            </a:p>
          </p:txBody>
        </p:sp>
      </p:grpSp>
      <p:sp>
        <p:nvSpPr>
          <p:cNvPr id="13" name="TextBox 12"/>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The Slab Ocean El Nino</a:t>
            </a:r>
            <a:endParaRPr lang="en-US" sz="2800" dirty="0"/>
          </a:p>
        </p:txBody>
      </p:sp>
    </p:spTree>
    <p:extLst>
      <p:ext uri="{BB962C8B-B14F-4D97-AF65-F5344CB8AC3E}">
        <p14:creationId xmlns:p14="http://schemas.microsoft.com/office/powerpoint/2010/main" val="37083002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2486" y="1534570"/>
            <a:ext cx="7908613" cy="3108544"/>
          </a:xfrm>
          <a:prstGeom prst="rect">
            <a:avLst/>
          </a:prstGeom>
          <a:noFill/>
        </p:spPr>
        <p:txBody>
          <a:bodyPr wrap="square" rtlCol="0">
            <a:spAutoFit/>
          </a:bodyPr>
          <a:lstStyle/>
          <a:p>
            <a:pPr marL="457200" indent="-457200">
              <a:buFont typeface="Wingdings" charset="2"/>
              <a:buChar char="Ø"/>
            </a:pPr>
            <a:r>
              <a:rPr lang="en-US" sz="2800" dirty="0" smtClean="0"/>
              <a:t>ENSO pattern is still biased</a:t>
            </a:r>
          </a:p>
          <a:p>
            <a:pPr marL="457200" indent="-457200">
              <a:buFont typeface="Wingdings" charset="2"/>
              <a:buChar char="Ø"/>
            </a:pPr>
            <a:endParaRPr lang="en-US" sz="2800" dirty="0" smtClean="0"/>
          </a:p>
          <a:p>
            <a:pPr marL="457200" indent="-457200">
              <a:buFont typeface="Wingdings" charset="2"/>
              <a:buChar char="Ø"/>
            </a:pPr>
            <a:r>
              <a:rPr lang="en-US" sz="2800" dirty="0" smtClean="0"/>
              <a:t>ENSO processes are mostly too weak.</a:t>
            </a:r>
          </a:p>
          <a:p>
            <a:pPr marL="457200" indent="-457200">
              <a:buFont typeface="Wingdings" charset="2"/>
              <a:buChar char="Ø"/>
            </a:pPr>
            <a:endParaRPr lang="en-US" sz="2800" dirty="0"/>
          </a:p>
          <a:p>
            <a:pPr marL="457200" indent="-457200">
              <a:buFont typeface="Wingdings" charset="2"/>
              <a:buChar char="Ø"/>
            </a:pPr>
            <a:r>
              <a:rPr lang="en-US" sz="2800" dirty="0" smtClean="0"/>
              <a:t>Models look tuned to fit observed.</a:t>
            </a:r>
          </a:p>
          <a:p>
            <a:pPr marL="457200" indent="-457200">
              <a:buFont typeface="Wingdings" charset="2"/>
              <a:buChar char="Ø"/>
            </a:pPr>
            <a:endParaRPr lang="en-US" sz="2800" dirty="0"/>
          </a:p>
          <a:p>
            <a:pPr marL="457200" indent="-457200">
              <a:buFont typeface="Wingdings" charset="2"/>
              <a:buChar char="Ø"/>
            </a:pPr>
            <a:r>
              <a:rPr lang="en-US" sz="2800" dirty="0" smtClean="0"/>
              <a:t>Models are improving a little bit.</a:t>
            </a:r>
            <a:endParaRPr lang="en-US" sz="2800" dirty="0"/>
          </a:p>
        </p:txBody>
      </p:sp>
      <p:sp>
        <p:nvSpPr>
          <p:cNvPr id="5" name="TextBox 4"/>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Summary:    </a:t>
            </a:r>
            <a:r>
              <a:rPr lang="en-US" sz="2800" dirty="0"/>
              <a:t>How good are the CMIP models</a:t>
            </a:r>
            <a:r>
              <a:rPr lang="en-US" sz="2800" dirty="0" smtClean="0"/>
              <a:t>?</a:t>
            </a:r>
            <a:endParaRPr lang="en-US" sz="2800" dirty="0"/>
          </a:p>
        </p:txBody>
      </p:sp>
    </p:spTree>
    <p:extLst>
      <p:ext uri="{BB962C8B-B14F-4D97-AF65-F5344CB8AC3E}">
        <p14:creationId xmlns:p14="http://schemas.microsoft.com/office/powerpoint/2010/main" val="3746276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Overview</a:t>
            </a:r>
            <a:endParaRPr lang="en-US" sz="2800" dirty="0"/>
          </a:p>
        </p:txBody>
      </p:sp>
      <p:sp>
        <p:nvSpPr>
          <p:cNvPr id="33" name="TextBox 32"/>
          <p:cNvSpPr txBox="1"/>
          <p:nvPr/>
        </p:nvSpPr>
        <p:spPr>
          <a:xfrm>
            <a:off x="2011406" y="118530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The Slab Ocean El Nino</a:t>
            </a:r>
            <a:endParaRPr lang="en-US" sz="2400" dirty="0"/>
          </a:p>
        </p:txBody>
      </p:sp>
      <p:sp>
        <p:nvSpPr>
          <p:cNvPr id="5" name="TextBox 4"/>
          <p:cNvSpPr txBox="1"/>
          <p:nvPr/>
        </p:nvSpPr>
        <p:spPr>
          <a:xfrm>
            <a:off x="2011406" y="4703036"/>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How good are the CMIP models?</a:t>
            </a:r>
            <a:endParaRPr lang="en-US" sz="2400" dirty="0"/>
          </a:p>
        </p:txBody>
      </p:sp>
      <p:sp>
        <p:nvSpPr>
          <p:cNvPr id="8" name="TextBox 7"/>
          <p:cNvSpPr txBox="1"/>
          <p:nvPr/>
        </p:nvSpPr>
        <p:spPr>
          <a:xfrm>
            <a:off x="2011406" y="2625422"/>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Non-linearity</a:t>
            </a:r>
            <a:endParaRPr lang="en-US" sz="2400" dirty="0"/>
          </a:p>
        </p:txBody>
      </p:sp>
      <p:sp>
        <p:nvSpPr>
          <p:cNvPr id="9" name="TextBox 8"/>
          <p:cNvSpPr txBox="1"/>
          <p:nvPr/>
        </p:nvSpPr>
        <p:spPr>
          <a:xfrm>
            <a:off x="2011406" y="332169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Seasonality (spring barrier)</a:t>
            </a:r>
            <a:endParaRPr lang="en-US" sz="2400" dirty="0"/>
          </a:p>
        </p:txBody>
      </p:sp>
      <p:sp>
        <p:nvSpPr>
          <p:cNvPr id="10" name="TextBox 9"/>
          <p:cNvSpPr txBox="1"/>
          <p:nvPr/>
        </p:nvSpPr>
        <p:spPr>
          <a:xfrm>
            <a:off x="2011406" y="4028540"/>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CP vs. EP</a:t>
            </a:r>
            <a:endParaRPr lang="en-US" sz="2400" dirty="0"/>
          </a:p>
        </p:txBody>
      </p:sp>
      <p:sp>
        <p:nvSpPr>
          <p:cNvPr id="11" name="TextBox 10"/>
          <p:cNvSpPr txBox="1"/>
          <p:nvPr/>
        </p:nvSpPr>
        <p:spPr>
          <a:xfrm>
            <a:off x="2011406" y="1900301"/>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Teleconnections delayed feedback</a:t>
            </a:r>
            <a:endParaRPr lang="en-US" sz="2400" dirty="0"/>
          </a:p>
        </p:txBody>
      </p:sp>
      <p:sp>
        <p:nvSpPr>
          <p:cNvPr id="12" name="TextBox 11"/>
          <p:cNvSpPr txBox="1"/>
          <p:nvPr/>
        </p:nvSpPr>
        <p:spPr>
          <a:xfrm>
            <a:off x="2011406" y="5433788"/>
            <a:ext cx="4852530"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sz="2400" dirty="0" smtClean="0"/>
              <a:t>Climate Change</a:t>
            </a:r>
            <a:endParaRPr lang="en-US" sz="2400" dirty="0"/>
          </a:p>
        </p:txBody>
      </p:sp>
      <p:sp>
        <p:nvSpPr>
          <p:cNvPr id="13" name="TextBox 12"/>
          <p:cNvSpPr txBox="1"/>
          <p:nvPr/>
        </p:nvSpPr>
        <p:spPr>
          <a:xfrm>
            <a:off x="2011406" y="5433788"/>
            <a:ext cx="4852530" cy="461665"/>
          </a:xfrm>
          <a:prstGeom prst="rect">
            <a:avLst/>
          </a:prstGeom>
          <a:noFill/>
          <a:ln w="38100" cmpd="sng">
            <a:solidFill>
              <a:srgbClr val="FF6600"/>
            </a:solidFill>
          </a:ln>
        </p:spPr>
        <p:txBody>
          <a:bodyPr wrap="square" rtlCol="0">
            <a:spAutoFit/>
          </a:bodyPr>
          <a:lstStyle/>
          <a:p>
            <a:pPr algn="ctr"/>
            <a:endParaRPr lang="en-US" sz="2400" dirty="0"/>
          </a:p>
        </p:txBody>
      </p:sp>
      <p:sp>
        <p:nvSpPr>
          <p:cNvPr id="14" name="Rectangle 13"/>
          <p:cNvSpPr/>
          <p:nvPr/>
        </p:nvSpPr>
        <p:spPr>
          <a:xfrm flipV="1">
            <a:off x="1785306" y="1009280"/>
            <a:ext cx="5647140" cy="4256918"/>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004862"/>
      </p:ext>
    </p:extLst>
  </p:cSld>
  <p:clrMapOvr>
    <a:masterClrMapping/>
  </p:clrMapOvr>
  <mc:AlternateContent xmlns:mc="http://schemas.openxmlformats.org/markup-compatibility/2006" xmlns:p14="http://schemas.microsoft.com/office/powerpoint/2010/main">
    <mc:Choice Requires="p14">
      <p:transition spd="slow" p14:dur="2000" advTm="54650"/>
    </mc:Choice>
    <mc:Fallback xmlns="">
      <p:transition xmlns:p14="http://schemas.microsoft.com/office/powerpoint/2010/main" spd="slow" advTm="5465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rcRect b="52361"/>
          <a:stretch>
            <a:fillRect/>
          </a:stretch>
        </p:blipFill>
        <p:spPr>
          <a:xfrm>
            <a:off x="99211" y="1119899"/>
            <a:ext cx="9017511" cy="2435250"/>
          </a:xfrm>
          <a:prstGeom prst="rect">
            <a:avLst/>
          </a:prstGeom>
        </p:spPr>
      </p:pic>
      <p:pic>
        <p:nvPicPr>
          <p:cNvPr id="7" name="Picture 6"/>
          <p:cNvPicPr>
            <a:picLocks noChangeAspect="1"/>
          </p:cNvPicPr>
          <p:nvPr/>
        </p:nvPicPr>
        <p:blipFill rotWithShape="1">
          <a:blip r:embed="rId2"/>
          <a:srcRect t="47970" r="48831"/>
          <a:stretch/>
        </p:blipFill>
        <p:spPr>
          <a:xfrm>
            <a:off x="2123401" y="3753756"/>
            <a:ext cx="4614172" cy="2659708"/>
          </a:xfrm>
          <a:prstGeom prst="rect">
            <a:avLst/>
          </a:prstGeom>
        </p:spPr>
      </p:pic>
      <p:sp>
        <p:nvSpPr>
          <p:cNvPr id="129" name="TextBox 128"/>
          <p:cNvSpPr txBox="1"/>
          <p:nvPr/>
        </p:nvSpPr>
        <p:spPr>
          <a:xfrm>
            <a:off x="6929274" y="6291339"/>
            <a:ext cx="2015884" cy="369332"/>
          </a:xfrm>
          <a:prstGeom prst="rect">
            <a:avLst/>
          </a:prstGeom>
          <a:noFill/>
        </p:spPr>
        <p:txBody>
          <a:bodyPr wrap="none" rtlCol="0">
            <a:spAutoFit/>
          </a:bodyPr>
          <a:lstStyle/>
          <a:p>
            <a:r>
              <a:rPr lang="en-US" dirty="0" smtClean="0">
                <a:solidFill>
                  <a:prstClr val="black"/>
                </a:solidFill>
                <a:latin typeface="Calibri"/>
              </a:rPr>
              <a:t>Dommenget [2010] </a:t>
            </a:r>
            <a:endParaRPr lang="en-US" dirty="0">
              <a:solidFill>
                <a:prstClr val="black"/>
              </a:solidFill>
              <a:latin typeface="Calibri"/>
            </a:endParaRPr>
          </a:p>
        </p:txBody>
      </p:sp>
      <p:sp>
        <p:nvSpPr>
          <p:cNvPr id="8" name="TextBox 7"/>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The Slab Ocean El Nino</a:t>
            </a:r>
            <a:endParaRPr lang="en-US" sz="2800" dirty="0"/>
          </a:p>
        </p:txBody>
      </p:sp>
    </p:spTree>
    <p:extLst>
      <p:ext uri="{BB962C8B-B14F-4D97-AF65-F5344CB8AC3E}">
        <p14:creationId xmlns:p14="http://schemas.microsoft.com/office/powerpoint/2010/main" val="2867374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ig4.echam5-slabs.sst.wind.mean.compo.on.eps"/>
          <p:cNvPicPr>
            <a:picLocks noChangeAspect="1"/>
          </p:cNvPicPr>
          <p:nvPr/>
        </p:nvPicPr>
        <p:blipFill>
          <a:blip r:embed="rId2"/>
          <a:srcRect l="55069" t="15496" r="5965" b="4925"/>
          <a:stretch>
            <a:fillRect/>
          </a:stretch>
        </p:blipFill>
        <p:spPr>
          <a:xfrm rot="5400000">
            <a:off x="2854801" y="314414"/>
            <a:ext cx="2840390" cy="6712970"/>
          </a:xfrm>
          <a:prstGeom prst="rect">
            <a:avLst/>
          </a:prstGeom>
          <a:scene3d>
            <a:camera prst="perspectiveFront" fov="6300000">
              <a:rot lat="0" lon="3600000" rev="0"/>
            </a:camera>
            <a:lightRig rig="threePt" dir="t"/>
          </a:scene3d>
        </p:spPr>
      </p:pic>
      <p:sp>
        <p:nvSpPr>
          <p:cNvPr id="13" name="Rectangle 12"/>
          <p:cNvSpPr/>
          <p:nvPr/>
        </p:nvSpPr>
        <p:spPr>
          <a:xfrm>
            <a:off x="2804455" y="2066038"/>
            <a:ext cx="2980804" cy="523220"/>
          </a:xfrm>
          <a:prstGeom prst="rect">
            <a:avLst/>
          </a:prstGeom>
          <a:solidFill>
            <a:srgbClr val="FFD59C"/>
          </a:solidFill>
        </p:spPr>
        <p:txBody>
          <a:bodyPr wrap="none">
            <a:spAutoFit/>
          </a:bodyPr>
          <a:lstStyle/>
          <a:p>
            <a:r>
              <a:rPr lang="en-US" sz="2800" dirty="0" smtClean="0">
                <a:solidFill>
                  <a:srgbClr val="800000"/>
                </a:solidFill>
                <a:latin typeface="Calibri"/>
              </a:rPr>
              <a:t>Neutral mean state</a:t>
            </a:r>
            <a:endParaRPr lang="en-US" sz="2800" dirty="0">
              <a:solidFill>
                <a:prstClr val="black"/>
              </a:solidFill>
              <a:latin typeface="Calibri"/>
            </a:endParaRPr>
          </a:p>
        </p:txBody>
      </p:sp>
      <p:grpSp>
        <p:nvGrpSpPr>
          <p:cNvPr id="3" name="Group 29"/>
          <p:cNvGrpSpPr/>
          <p:nvPr/>
        </p:nvGrpSpPr>
        <p:grpSpPr>
          <a:xfrm>
            <a:off x="0" y="2071018"/>
            <a:ext cx="9144000" cy="3020076"/>
            <a:chOff x="0" y="2071018"/>
            <a:chExt cx="9144000" cy="3020076"/>
          </a:xfrm>
        </p:grpSpPr>
        <p:grpSp>
          <p:nvGrpSpPr>
            <p:cNvPr id="5" name="Group 27"/>
            <p:cNvGrpSpPr/>
            <p:nvPr/>
          </p:nvGrpSpPr>
          <p:grpSpPr>
            <a:xfrm>
              <a:off x="0" y="2246933"/>
              <a:ext cx="9144000" cy="2844161"/>
              <a:chOff x="0" y="2246933"/>
              <a:chExt cx="9144000" cy="2844161"/>
            </a:xfrm>
          </p:grpSpPr>
          <p:sp>
            <p:nvSpPr>
              <p:cNvPr id="27" name="Rectangle 26"/>
              <p:cNvSpPr/>
              <p:nvPr/>
            </p:nvSpPr>
            <p:spPr>
              <a:xfrm>
                <a:off x="0" y="2589258"/>
                <a:ext cx="9144000" cy="25018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6" name="Group 13"/>
              <p:cNvGrpSpPr/>
              <p:nvPr/>
            </p:nvGrpSpPr>
            <p:grpSpPr>
              <a:xfrm>
                <a:off x="918511" y="2246933"/>
                <a:ext cx="6606736" cy="2840390"/>
                <a:chOff x="1739580" y="1432654"/>
                <a:chExt cx="5422985" cy="2335197"/>
              </a:xfrm>
            </p:grpSpPr>
            <p:pic>
              <p:nvPicPr>
                <p:cNvPr id="16" name="Picture 15" descr="fig4.echam5-slabs.sst.wind.mean.compo.on.eps"/>
                <p:cNvPicPr>
                  <a:picLocks noChangeAspect="1"/>
                </p:cNvPicPr>
                <p:nvPr/>
              </p:nvPicPr>
              <p:blipFill>
                <a:blip r:embed="rId2"/>
                <a:srcRect l="3863" t="16000" r="56733" b="4925"/>
                <a:stretch>
                  <a:fillRect/>
                </a:stretch>
              </p:blipFill>
              <p:spPr>
                <a:xfrm rot="5400000">
                  <a:off x="3283474" y="-111240"/>
                  <a:ext cx="2335197" cy="5422985"/>
                </a:xfrm>
                <a:prstGeom prst="rect">
                  <a:avLst/>
                </a:prstGeom>
                <a:scene3d>
                  <a:camera prst="perspectiveFront" fov="6300000">
                    <a:rot lat="0" lon="3600000" rev="0"/>
                  </a:camera>
                  <a:lightRig rig="threePt" dir="t"/>
                </a:scene3d>
              </p:spPr>
            </p:pic>
            <p:sp>
              <p:nvSpPr>
                <p:cNvPr id="17" name="Oval 16"/>
                <p:cNvSpPr/>
                <p:nvPr/>
              </p:nvSpPr>
              <p:spPr>
                <a:xfrm>
                  <a:off x="5283798" y="2374905"/>
                  <a:ext cx="1020008" cy="337193"/>
                </a:xfrm>
                <a:prstGeom prst="ellipse">
                  <a:avLst/>
                </a:prstGeom>
                <a:gradFill flip="none" rotWithShape="1">
                  <a:gsLst>
                    <a:gs pos="0">
                      <a:srgbClr val="FF0000"/>
                    </a:gs>
                    <a:gs pos="100000">
                      <a:srgbClr val="FF6600"/>
                    </a:gs>
                  </a:gsLst>
                  <a:path path="circle">
                    <a:fillToRect l="50000" t="50000" r="50000" b="50000"/>
                  </a:path>
                  <a:tileRect/>
                </a:gradFill>
                <a:ln w="38100" cmpd="sng">
                  <a:solidFill>
                    <a:srgbClr val="800000"/>
                  </a:solidFill>
                </a:ln>
                <a:scene3d>
                  <a:camera prst="perspectiveFront">
                    <a:rot lat="18599991"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Up Arrow 17"/>
                <p:cNvSpPr/>
                <p:nvPr/>
              </p:nvSpPr>
              <p:spPr>
                <a:xfrm rot="5400000">
                  <a:off x="4045823" y="2215237"/>
                  <a:ext cx="376134" cy="617586"/>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2700000">
                    <a:rot lat="0" lon="3600000" rev="21599965"/>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Up Arrow 18"/>
                <p:cNvSpPr/>
                <p:nvPr/>
              </p:nvSpPr>
              <p:spPr>
                <a:xfrm>
                  <a:off x="4994914" y="2543346"/>
                  <a:ext cx="470947" cy="493251"/>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7200000">
                    <a:rot lat="17699988" lon="67" rev="21599896"/>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Up Arrow 19"/>
                <p:cNvSpPr/>
                <p:nvPr/>
              </p:nvSpPr>
              <p:spPr>
                <a:xfrm rot="10800000">
                  <a:off x="4994914" y="2017953"/>
                  <a:ext cx="470947" cy="493251"/>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7200000">
                    <a:rot lat="17699988" lon="67" rev="21599896"/>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Freihandform 35"/>
                <p:cNvSpPr/>
                <p:nvPr/>
              </p:nvSpPr>
              <p:spPr>
                <a:xfrm>
                  <a:off x="4255998" y="1960384"/>
                  <a:ext cx="612723" cy="209218"/>
                </a:xfrm>
                <a:custGeom>
                  <a:avLst/>
                  <a:gdLst>
                    <a:gd name="connsiteX0" fmla="*/ 95250 w 1399170"/>
                    <a:gd name="connsiteY0" fmla="*/ 390525 h 614363"/>
                    <a:gd name="connsiteX1" fmla="*/ 66675 w 1399170"/>
                    <a:gd name="connsiteY1" fmla="*/ 371475 h 614363"/>
                    <a:gd name="connsiteX2" fmla="*/ 28575 w 1399170"/>
                    <a:gd name="connsiteY2" fmla="*/ 328613 h 614363"/>
                    <a:gd name="connsiteX3" fmla="*/ 19050 w 1399170"/>
                    <a:gd name="connsiteY3" fmla="*/ 300038 h 614363"/>
                    <a:gd name="connsiteX4" fmla="*/ 14288 w 1399170"/>
                    <a:gd name="connsiteY4" fmla="*/ 285750 h 614363"/>
                    <a:gd name="connsiteX5" fmla="*/ 19050 w 1399170"/>
                    <a:gd name="connsiteY5" fmla="*/ 228600 h 614363"/>
                    <a:gd name="connsiteX6" fmla="*/ 38100 w 1399170"/>
                    <a:gd name="connsiteY6" fmla="*/ 200025 h 614363"/>
                    <a:gd name="connsiteX7" fmla="*/ 57150 w 1399170"/>
                    <a:gd name="connsiteY7" fmla="*/ 171450 h 614363"/>
                    <a:gd name="connsiteX8" fmla="*/ 66675 w 1399170"/>
                    <a:gd name="connsiteY8" fmla="*/ 152400 h 614363"/>
                    <a:gd name="connsiteX9" fmla="*/ 71438 w 1399170"/>
                    <a:gd name="connsiteY9" fmla="*/ 138113 h 614363"/>
                    <a:gd name="connsiteX10" fmla="*/ 114300 w 1399170"/>
                    <a:gd name="connsiteY10" fmla="*/ 119063 h 614363"/>
                    <a:gd name="connsiteX11" fmla="*/ 128588 w 1399170"/>
                    <a:gd name="connsiteY11" fmla="*/ 114300 h 614363"/>
                    <a:gd name="connsiteX12" fmla="*/ 142875 w 1399170"/>
                    <a:gd name="connsiteY12" fmla="*/ 104775 h 614363"/>
                    <a:gd name="connsiteX13" fmla="*/ 171450 w 1399170"/>
                    <a:gd name="connsiteY13" fmla="*/ 95250 h 614363"/>
                    <a:gd name="connsiteX14" fmla="*/ 185738 w 1399170"/>
                    <a:gd name="connsiteY14" fmla="*/ 90488 h 614363"/>
                    <a:gd name="connsiteX15" fmla="*/ 328613 w 1399170"/>
                    <a:gd name="connsiteY15" fmla="*/ 100013 h 614363"/>
                    <a:gd name="connsiteX16" fmla="*/ 357188 w 1399170"/>
                    <a:gd name="connsiteY16" fmla="*/ 109538 h 614363"/>
                    <a:gd name="connsiteX17" fmla="*/ 371475 w 1399170"/>
                    <a:gd name="connsiteY17" fmla="*/ 119063 h 614363"/>
                    <a:gd name="connsiteX18" fmla="*/ 400050 w 1399170"/>
                    <a:gd name="connsiteY18" fmla="*/ 142875 h 614363"/>
                    <a:gd name="connsiteX19" fmla="*/ 419100 w 1399170"/>
                    <a:gd name="connsiteY19" fmla="*/ 171450 h 614363"/>
                    <a:gd name="connsiteX20" fmla="*/ 447675 w 1399170"/>
                    <a:gd name="connsiteY20" fmla="*/ 195263 h 614363"/>
                    <a:gd name="connsiteX21" fmla="*/ 457200 w 1399170"/>
                    <a:gd name="connsiteY21" fmla="*/ 223838 h 614363"/>
                    <a:gd name="connsiteX22" fmla="*/ 447675 w 1399170"/>
                    <a:gd name="connsiteY22" fmla="*/ 238125 h 614363"/>
                    <a:gd name="connsiteX23" fmla="*/ 452438 w 1399170"/>
                    <a:gd name="connsiteY23" fmla="*/ 223838 h 614363"/>
                    <a:gd name="connsiteX24" fmla="*/ 438150 w 1399170"/>
                    <a:gd name="connsiteY24" fmla="*/ 180975 h 614363"/>
                    <a:gd name="connsiteX25" fmla="*/ 433388 w 1399170"/>
                    <a:gd name="connsiteY25" fmla="*/ 166688 h 614363"/>
                    <a:gd name="connsiteX26" fmla="*/ 447675 w 1399170"/>
                    <a:gd name="connsiteY26" fmla="*/ 71438 h 614363"/>
                    <a:gd name="connsiteX27" fmla="*/ 452438 w 1399170"/>
                    <a:gd name="connsiteY27" fmla="*/ 57150 h 614363"/>
                    <a:gd name="connsiteX28" fmla="*/ 457200 w 1399170"/>
                    <a:gd name="connsiteY28" fmla="*/ 42863 h 614363"/>
                    <a:gd name="connsiteX29" fmla="*/ 471488 w 1399170"/>
                    <a:gd name="connsiteY29" fmla="*/ 33338 h 614363"/>
                    <a:gd name="connsiteX30" fmla="*/ 490538 w 1399170"/>
                    <a:gd name="connsiteY30" fmla="*/ 19050 h 614363"/>
                    <a:gd name="connsiteX31" fmla="*/ 519113 w 1399170"/>
                    <a:gd name="connsiteY31" fmla="*/ 9525 h 614363"/>
                    <a:gd name="connsiteX32" fmla="*/ 533400 w 1399170"/>
                    <a:gd name="connsiteY32" fmla="*/ 4763 h 614363"/>
                    <a:gd name="connsiteX33" fmla="*/ 547688 w 1399170"/>
                    <a:gd name="connsiteY33" fmla="*/ 0 h 614363"/>
                    <a:gd name="connsiteX34" fmla="*/ 642938 w 1399170"/>
                    <a:gd name="connsiteY34" fmla="*/ 4763 h 614363"/>
                    <a:gd name="connsiteX35" fmla="*/ 666750 w 1399170"/>
                    <a:gd name="connsiteY35" fmla="*/ 9525 h 614363"/>
                    <a:gd name="connsiteX36" fmla="*/ 681038 w 1399170"/>
                    <a:gd name="connsiteY36" fmla="*/ 19050 h 614363"/>
                    <a:gd name="connsiteX37" fmla="*/ 709613 w 1399170"/>
                    <a:gd name="connsiteY37" fmla="*/ 28575 h 614363"/>
                    <a:gd name="connsiteX38" fmla="*/ 723900 w 1399170"/>
                    <a:gd name="connsiteY38" fmla="*/ 33338 h 614363"/>
                    <a:gd name="connsiteX39" fmla="*/ 752475 w 1399170"/>
                    <a:gd name="connsiteY39" fmla="*/ 52388 h 614363"/>
                    <a:gd name="connsiteX40" fmla="*/ 757238 w 1399170"/>
                    <a:gd name="connsiteY40" fmla="*/ 71438 h 614363"/>
                    <a:gd name="connsiteX41" fmla="*/ 771525 w 1399170"/>
                    <a:gd name="connsiteY41" fmla="*/ 80963 h 614363"/>
                    <a:gd name="connsiteX42" fmla="*/ 781050 w 1399170"/>
                    <a:gd name="connsiteY42" fmla="*/ 95250 h 614363"/>
                    <a:gd name="connsiteX43" fmla="*/ 795338 w 1399170"/>
                    <a:gd name="connsiteY43" fmla="*/ 109538 h 614363"/>
                    <a:gd name="connsiteX44" fmla="*/ 814388 w 1399170"/>
                    <a:gd name="connsiteY44" fmla="*/ 138113 h 614363"/>
                    <a:gd name="connsiteX45" fmla="*/ 833438 w 1399170"/>
                    <a:gd name="connsiteY45" fmla="*/ 161925 h 614363"/>
                    <a:gd name="connsiteX46" fmla="*/ 842963 w 1399170"/>
                    <a:gd name="connsiteY46" fmla="*/ 176213 h 614363"/>
                    <a:gd name="connsiteX47" fmla="*/ 857250 w 1399170"/>
                    <a:gd name="connsiteY47" fmla="*/ 190500 h 614363"/>
                    <a:gd name="connsiteX48" fmla="*/ 852488 w 1399170"/>
                    <a:gd name="connsiteY48" fmla="*/ 233363 h 614363"/>
                    <a:gd name="connsiteX49" fmla="*/ 847725 w 1399170"/>
                    <a:gd name="connsiteY49" fmla="*/ 247650 h 614363"/>
                    <a:gd name="connsiteX50" fmla="*/ 852488 w 1399170"/>
                    <a:gd name="connsiteY50" fmla="*/ 233363 h 614363"/>
                    <a:gd name="connsiteX51" fmla="*/ 857250 w 1399170"/>
                    <a:gd name="connsiteY51" fmla="*/ 171450 h 614363"/>
                    <a:gd name="connsiteX52" fmla="*/ 862013 w 1399170"/>
                    <a:gd name="connsiteY52" fmla="*/ 157163 h 614363"/>
                    <a:gd name="connsiteX53" fmla="*/ 866775 w 1399170"/>
                    <a:gd name="connsiteY53" fmla="*/ 119063 h 614363"/>
                    <a:gd name="connsiteX54" fmla="*/ 871538 w 1399170"/>
                    <a:gd name="connsiteY54" fmla="*/ 85725 h 614363"/>
                    <a:gd name="connsiteX55" fmla="*/ 876300 w 1399170"/>
                    <a:gd name="connsiteY55" fmla="*/ 71438 h 614363"/>
                    <a:gd name="connsiteX56" fmla="*/ 933450 w 1399170"/>
                    <a:gd name="connsiteY56" fmla="*/ 42863 h 614363"/>
                    <a:gd name="connsiteX57" fmla="*/ 976313 w 1399170"/>
                    <a:gd name="connsiteY57" fmla="*/ 28575 h 614363"/>
                    <a:gd name="connsiteX58" fmla="*/ 990600 w 1399170"/>
                    <a:gd name="connsiteY58" fmla="*/ 23813 h 614363"/>
                    <a:gd name="connsiteX59" fmla="*/ 1004888 w 1399170"/>
                    <a:gd name="connsiteY59" fmla="*/ 19050 h 614363"/>
                    <a:gd name="connsiteX60" fmla="*/ 1023938 w 1399170"/>
                    <a:gd name="connsiteY60" fmla="*/ 14288 h 614363"/>
                    <a:gd name="connsiteX61" fmla="*/ 1138238 w 1399170"/>
                    <a:gd name="connsiteY61" fmla="*/ 23813 h 614363"/>
                    <a:gd name="connsiteX62" fmla="*/ 1157288 w 1399170"/>
                    <a:gd name="connsiteY62" fmla="*/ 33338 h 614363"/>
                    <a:gd name="connsiteX63" fmla="*/ 1171575 w 1399170"/>
                    <a:gd name="connsiteY63" fmla="*/ 42863 h 614363"/>
                    <a:gd name="connsiteX64" fmla="*/ 1181100 w 1399170"/>
                    <a:gd name="connsiteY64" fmla="*/ 57150 h 614363"/>
                    <a:gd name="connsiteX65" fmla="*/ 1195388 w 1399170"/>
                    <a:gd name="connsiteY65" fmla="*/ 66675 h 614363"/>
                    <a:gd name="connsiteX66" fmla="*/ 1200150 w 1399170"/>
                    <a:gd name="connsiteY66" fmla="*/ 80963 h 614363"/>
                    <a:gd name="connsiteX67" fmla="*/ 1214438 w 1399170"/>
                    <a:gd name="connsiteY67" fmla="*/ 95250 h 614363"/>
                    <a:gd name="connsiteX68" fmla="*/ 1233488 w 1399170"/>
                    <a:gd name="connsiteY68" fmla="*/ 123825 h 614363"/>
                    <a:gd name="connsiteX69" fmla="*/ 1243013 w 1399170"/>
                    <a:gd name="connsiteY69" fmla="*/ 138113 h 614363"/>
                    <a:gd name="connsiteX70" fmla="*/ 1257300 w 1399170"/>
                    <a:gd name="connsiteY70" fmla="*/ 152400 h 614363"/>
                    <a:gd name="connsiteX71" fmla="*/ 1262063 w 1399170"/>
                    <a:gd name="connsiteY71" fmla="*/ 166688 h 614363"/>
                    <a:gd name="connsiteX72" fmla="*/ 1295400 w 1399170"/>
                    <a:gd name="connsiteY72" fmla="*/ 209550 h 614363"/>
                    <a:gd name="connsiteX73" fmla="*/ 1304925 w 1399170"/>
                    <a:gd name="connsiteY73" fmla="*/ 238125 h 614363"/>
                    <a:gd name="connsiteX74" fmla="*/ 1314450 w 1399170"/>
                    <a:gd name="connsiteY74" fmla="*/ 276225 h 614363"/>
                    <a:gd name="connsiteX75" fmla="*/ 1304925 w 1399170"/>
                    <a:gd name="connsiteY75" fmla="*/ 319088 h 614363"/>
                    <a:gd name="connsiteX76" fmla="*/ 1290638 w 1399170"/>
                    <a:gd name="connsiteY76" fmla="*/ 328613 h 614363"/>
                    <a:gd name="connsiteX77" fmla="*/ 1262063 w 1399170"/>
                    <a:gd name="connsiteY77" fmla="*/ 347663 h 614363"/>
                    <a:gd name="connsiteX78" fmla="*/ 1276350 w 1399170"/>
                    <a:gd name="connsiteY78" fmla="*/ 357188 h 614363"/>
                    <a:gd name="connsiteX79" fmla="*/ 1304925 w 1399170"/>
                    <a:gd name="connsiteY79" fmla="*/ 366713 h 614363"/>
                    <a:gd name="connsiteX80" fmla="*/ 1333500 w 1399170"/>
                    <a:gd name="connsiteY80" fmla="*/ 385763 h 614363"/>
                    <a:gd name="connsiteX81" fmla="*/ 1347788 w 1399170"/>
                    <a:gd name="connsiteY81" fmla="*/ 395288 h 614363"/>
                    <a:gd name="connsiteX82" fmla="*/ 1357313 w 1399170"/>
                    <a:gd name="connsiteY82" fmla="*/ 409575 h 614363"/>
                    <a:gd name="connsiteX83" fmla="*/ 1371600 w 1399170"/>
                    <a:gd name="connsiteY83" fmla="*/ 423863 h 614363"/>
                    <a:gd name="connsiteX84" fmla="*/ 1390650 w 1399170"/>
                    <a:gd name="connsiteY84" fmla="*/ 452438 h 614363"/>
                    <a:gd name="connsiteX85" fmla="*/ 1395413 w 1399170"/>
                    <a:gd name="connsiteY85" fmla="*/ 466725 h 614363"/>
                    <a:gd name="connsiteX86" fmla="*/ 1371600 w 1399170"/>
                    <a:gd name="connsiteY86" fmla="*/ 528638 h 614363"/>
                    <a:gd name="connsiteX87" fmla="*/ 1357313 w 1399170"/>
                    <a:gd name="connsiteY87" fmla="*/ 538163 h 614363"/>
                    <a:gd name="connsiteX88" fmla="*/ 1343025 w 1399170"/>
                    <a:gd name="connsiteY88" fmla="*/ 552450 h 614363"/>
                    <a:gd name="connsiteX89" fmla="*/ 1295400 w 1399170"/>
                    <a:gd name="connsiteY89" fmla="*/ 585788 h 614363"/>
                    <a:gd name="connsiteX90" fmla="*/ 1276350 w 1399170"/>
                    <a:gd name="connsiteY90" fmla="*/ 595313 h 614363"/>
                    <a:gd name="connsiteX91" fmla="*/ 1228725 w 1399170"/>
                    <a:gd name="connsiteY91" fmla="*/ 609600 h 614363"/>
                    <a:gd name="connsiteX92" fmla="*/ 1147763 w 1399170"/>
                    <a:gd name="connsiteY92" fmla="*/ 604838 h 614363"/>
                    <a:gd name="connsiteX93" fmla="*/ 1119188 w 1399170"/>
                    <a:gd name="connsiteY93" fmla="*/ 595313 h 614363"/>
                    <a:gd name="connsiteX94" fmla="*/ 1104900 w 1399170"/>
                    <a:gd name="connsiteY94" fmla="*/ 590550 h 614363"/>
                    <a:gd name="connsiteX95" fmla="*/ 1076325 w 1399170"/>
                    <a:gd name="connsiteY95" fmla="*/ 576263 h 614363"/>
                    <a:gd name="connsiteX96" fmla="*/ 900113 w 1399170"/>
                    <a:gd name="connsiteY96" fmla="*/ 590550 h 614363"/>
                    <a:gd name="connsiteX97" fmla="*/ 852488 w 1399170"/>
                    <a:gd name="connsiteY97" fmla="*/ 604838 h 614363"/>
                    <a:gd name="connsiteX98" fmla="*/ 804863 w 1399170"/>
                    <a:gd name="connsiteY98" fmla="*/ 614363 h 614363"/>
                    <a:gd name="connsiteX99" fmla="*/ 647700 w 1399170"/>
                    <a:gd name="connsiteY99" fmla="*/ 609600 h 614363"/>
                    <a:gd name="connsiteX100" fmla="*/ 614363 w 1399170"/>
                    <a:gd name="connsiteY100" fmla="*/ 600075 h 614363"/>
                    <a:gd name="connsiteX101" fmla="*/ 585788 w 1399170"/>
                    <a:gd name="connsiteY101" fmla="*/ 595313 h 614363"/>
                    <a:gd name="connsiteX102" fmla="*/ 528638 w 1399170"/>
                    <a:gd name="connsiteY102" fmla="*/ 585788 h 614363"/>
                    <a:gd name="connsiteX103" fmla="*/ 500063 w 1399170"/>
                    <a:gd name="connsiteY103" fmla="*/ 581025 h 614363"/>
                    <a:gd name="connsiteX104" fmla="*/ 476250 w 1399170"/>
                    <a:gd name="connsiteY104" fmla="*/ 576263 h 614363"/>
                    <a:gd name="connsiteX105" fmla="*/ 438150 w 1399170"/>
                    <a:gd name="connsiteY105" fmla="*/ 571500 h 614363"/>
                    <a:gd name="connsiteX106" fmla="*/ 414338 w 1399170"/>
                    <a:gd name="connsiteY106" fmla="*/ 566738 h 614363"/>
                    <a:gd name="connsiteX107" fmla="*/ 338138 w 1399170"/>
                    <a:gd name="connsiteY107" fmla="*/ 561975 h 614363"/>
                    <a:gd name="connsiteX108" fmla="*/ 295275 w 1399170"/>
                    <a:gd name="connsiteY108" fmla="*/ 557213 h 614363"/>
                    <a:gd name="connsiteX109" fmla="*/ 176213 w 1399170"/>
                    <a:gd name="connsiteY109" fmla="*/ 557213 h 614363"/>
                    <a:gd name="connsiteX110" fmla="*/ 157163 w 1399170"/>
                    <a:gd name="connsiteY110" fmla="*/ 552450 h 614363"/>
                    <a:gd name="connsiteX111" fmla="*/ 123825 w 1399170"/>
                    <a:gd name="connsiteY111" fmla="*/ 547688 h 614363"/>
                    <a:gd name="connsiteX112" fmla="*/ 47625 w 1399170"/>
                    <a:gd name="connsiteY112" fmla="*/ 538163 h 614363"/>
                    <a:gd name="connsiteX113" fmla="*/ 23813 w 1399170"/>
                    <a:gd name="connsiteY113" fmla="*/ 514350 h 614363"/>
                    <a:gd name="connsiteX114" fmla="*/ 9525 w 1399170"/>
                    <a:gd name="connsiteY114" fmla="*/ 485775 h 614363"/>
                    <a:gd name="connsiteX115" fmla="*/ 0 w 1399170"/>
                    <a:gd name="connsiteY115" fmla="*/ 471488 h 614363"/>
                    <a:gd name="connsiteX116" fmla="*/ 9525 w 1399170"/>
                    <a:gd name="connsiteY116" fmla="*/ 404813 h 614363"/>
                    <a:gd name="connsiteX117" fmla="*/ 19050 w 1399170"/>
                    <a:gd name="connsiteY117" fmla="*/ 390525 h 614363"/>
                    <a:gd name="connsiteX118" fmla="*/ 61913 w 1399170"/>
                    <a:gd name="connsiteY118" fmla="*/ 376238 h 614363"/>
                    <a:gd name="connsiteX119" fmla="*/ 76200 w 1399170"/>
                    <a:gd name="connsiteY119" fmla="*/ 371475 h 614363"/>
                    <a:gd name="connsiteX120" fmla="*/ 119063 w 1399170"/>
                    <a:gd name="connsiteY120" fmla="*/ 395288 h 614363"/>
                    <a:gd name="connsiteX121" fmla="*/ 133350 w 1399170"/>
                    <a:gd name="connsiteY121" fmla="*/ 404813 h 614363"/>
                    <a:gd name="connsiteX122" fmla="*/ 142875 w 1399170"/>
                    <a:gd name="connsiteY122" fmla="*/ 419100 h 614363"/>
                    <a:gd name="connsiteX123" fmla="*/ 157163 w 1399170"/>
                    <a:gd name="connsiteY123" fmla="*/ 423863 h 614363"/>
                    <a:gd name="connsiteX124" fmla="*/ 166688 w 1399170"/>
                    <a:gd name="connsiteY124" fmla="*/ 433388 h 614363"/>
                    <a:gd name="connsiteX125" fmla="*/ 166688 w 1399170"/>
                    <a:gd name="connsiteY125" fmla="*/ 433388 h 6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399170" h="614363">
                      <a:moveTo>
                        <a:pt x="95250" y="390525"/>
                      </a:moveTo>
                      <a:cubicBezTo>
                        <a:pt x="85725" y="384175"/>
                        <a:pt x="74770" y="379570"/>
                        <a:pt x="66675" y="371475"/>
                      </a:cubicBezTo>
                      <a:cubicBezTo>
                        <a:pt x="34053" y="338853"/>
                        <a:pt x="45572" y="354108"/>
                        <a:pt x="28575" y="328613"/>
                      </a:cubicBezTo>
                      <a:lnTo>
                        <a:pt x="19050" y="300038"/>
                      </a:lnTo>
                      <a:lnTo>
                        <a:pt x="14288" y="285750"/>
                      </a:lnTo>
                      <a:cubicBezTo>
                        <a:pt x="15875" y="266700"/>
                        <a:pt x="16524" y="247548"/>
                        <a:pt x="19050" y="228600"/>
                      </a:cubicBezTo>
                      <a:cubicBezTo>
                        <a:pt x="21562" y="209758"/>
                        <a:pt x="26141" y="215401"/>
                        <a:pt x="38100" y="200025"/>
                      </a:cubicBezTo>
                      <a:cubicBezTo>
                        <a:pt x="45128" y="190989"/>
                        <a:pt x="52030" y="181689"/>
                        <a:pt x="57150" y="171450"/>
                      </a:cubicBezTo>
                      <a:cubicBezTo>
                        <a:pt x="60325" y="165100"/>
                        <a:pt x="63878" y="158925"/>
                        <a:pt x="66675" y="152400"/>
                      </a:cubicBezTo>
                      <a:cubicBezTo>
                        <a:pt x="68653" y="147786"/>
                        <a:pt x="68302" y="142033"/>
                        <a:pt x="71438" y="138113"/>
                      </a:cubicBezTo>
                      <a:cubicBezTo>
                        <a:pt x="79672" y="127821"/>
                        <a:pt x="105567" y="121974"/>
                        <a:pt x="114300" y="119063"/>
                      </a:cubicBezTo>
                      <a:cubicBezTo>
                        <a:pt x="119063" y="117475"/>
                        <a:pt x="124411" y="117085"/>
                        <a:pt x="128588" y="114300"/>
                      </a:cubicBezTo>
                      <a:cubicBezTo>
                        <a:pt x="133350" y="111125"/>
                        <a:pt x="137645" y="107100"/>
                        <a:pt x="142875" y="104775"/>
                      </a:cubicBezTo>
                      <a:cubicBezTo>
                        <a:pt x="152050" y="100697"/>
                        <a:pt x="161925" y="98425"/>
                        <a:pt x="171450" y="95250"/>
                      </a:cubicBezTo>
                      <a:lnTo>
                        <a:pt x="185738" y="90488"/>
                      </a:lnTo>
                      <a:cubicBezTo>
                        <a:pt x="205152" y="91297"/>
                        <a:pt x="288895" y="90083"/>
                        <a:pt x="328613" y="100013"/>
                      </a:cubicBezTo>
                      <a:cubicBezTo>
                        <a:pt x="338353" y="102448"/>
                        <a:pt x="348834" y="103969"/>
                        <a:pt x="357188" y="109538"/>
                      </a:cubicBezTo>
                      <a:cubicBezTo>
                        <a:pt x="361950" y="112713"/>
                        <a:pt x="367078" y="115399"/>
                        <a:pt x="371475" y="119063"/>
                      </a:cubicBezTo>
                      <a:cubicBezTo>
                        <a:pt x="408144" y="149620"/>
                        <a:pt x="364578" y="119226"/>
                        <a:pt x="400050" y="142875"/>
                      </a:cubicBezTo>
                      <a:cubicBezTo>
                        <a:pt x="406400" y="152400"/>
                        <a:pt x="409575" y="165100"/>
                        <a:pt x="419100" y="171450"/>
                      </a:cubicBezTo>
                      <a:cubicBezTo>
                        <a:pt x="438992" y="184711"/>
                        <a:pt x="429341" y="176927"/>
                        <a:pt x="447675" y="195263"/>
                      </a:cubicBezTo>
                      <a:cubicBezTo>
                        <a:pt x="450850" y="204788"/>
                        <a:pt x="462769" y="215484"/>
                        <a:pt x="457200" y="223838"/>
                      </a:cubicBezTo>
                      <a:cubicBezTo>
                        <a:pt x="454025" y="228600"/>
                        <a:pt x="453399" y="238125"/>
                        <a:pt x="447675" y="238125"/>
                      </a:cubicBezTo>
                      <a:cubicBezTo>
                        <a:pt x="442655" y="238125"/>
                        <a:pt x="450850" y="228600"/>
                        <a:pt x="452438" y="223838"/>
                      </a:cubicBezTo>
                      <a:lnTo>
                        <a:pt x="438150" y="180975"/>
                      </a:lnTo>
                      <a:lnTo>
                        <a:pt x="433388" y="166688"/>
                      </a:lnTo>
                      <a:cubicBezTo>
                        <a:pt x="438865" y="90002"/>
                        <a:pt x="431104" y="121150"/>
                        <a:pt x="447675" y="71438"/>
                      </a:cubicBezTo>
                      <a:lnTo>
                        <a:pt x="452438" y="57150"/>
                      </a:lnTo>
                      <a:cubicBezTo>
                        <a:pt x="454025" y="52388"/>
                        <a:pt x="453023" y="45647"/>
                        <a:pt x="457200" y="42863"/>
                      </a:cubicBezTo>
                      <a:cubicBezTo>
                        <a:pt x="461963" y="39688"/>
                        <a:pt x="466830" y="36665"/>
                        <a:pt x="471488" y="33338"/>
                      </a:cubicBezTo>
                      <a:cubicBezTo>
                        <a:pt x="477947" y="28724"/>
                        <a:pt x="483438" y="22600"/>
                        <a:pt x="490538" y="19050"/>
                      </a:cubicBezTo>
                      <a:cubicBezTo>
                        <a:pt x="499518" y="14560"/>
                        <a:pt x="509588" y="12700"/>
                        <a:pt x="519113" y="9525"/>
                      </a:cubicBezTo>
                      <a:lnTo>
                        <a:pt x="533400" y="4763"/>
                      </a:lnTo>
                      <a:lnTo>
                        <a:pt x="547688" y="0"/>
                      </a:lnTo>
                      <a:cubicBezTo>
                        <a:pt x="579438" y="1588"/>
                        <a:pt x="611250" y="2228"/>
                        <a:pt x="642938" y="4763"/>
                      </a:cubicBezTo>
                      <a:cubicBezTo>
                        <a:pt x="651007" y="5409"/>
                        <a:pt x="659171" y="6683"/>
                        <a:pt x="666750" y="9525"/>
                      </a:cubicBezTo>
                      <a:cubicBezTo>
                        <a:pt x="672110" y="11535"/>
                        <a:pt x="675807" y="16725"/>
                        <a:pt x="681038" y="19050"/>
                      </a:cubicBezTo>
                      <a:cubicBezTo>
                        <a:pt x="690213" y="23128"/>
                        <a:pt x="700088" y="25400"/>
                        <a:pt x="709613" y="28575"/>
                      </a:cubicBezTo>
                      <a:cubicBezTo>
                        <a:pt x="714375" y="30163"/>
                        <a:pt x="719723" y="30553"/>
                        <a:pt x="723900" y="33338"/>
                      </a:cubicBezTo>
                      <a:lnTo>
                        <a:pt x="752475" y="52388"/>
                      </a:lnTo>
                      <a:cubicBezTo>
                        <a:pt x="754063" y="58738"/>
                        <a:pt x="753607" y="65992"/>
                        <a:pt x="757238" y="71438"/>
                      </a:cubicBezTo>
                      <a:cubicBezTo>
                        <a:pt x="760413" y="76200"/>
                        <a:pt x="767478" y="76916"/>
                        <a:pt x="771525" y="80963"/>
                      </a:cubicBezTo>
                      <a:cubicBezTo>
                        <a:pt x="775572" y="85010"/>
                        <a:pt x="777386" y="90853"/>
                        <a:pt x="781050" y="95250"/>
                      </a:cubicBezTo>
                      <a:cubicBezTo>
                        <a:pt x="785362" y="100424"/>
                        <a:pt x="791203" y="104221"/>
                        <a:pt x="795338" y="109538"/>
                      </a:cubicBezTo>
                      <a:cubicBezTo>
                        <a:pt x="802366" y="118574"/>
                        <a:pt x="814388" y="138113"/>
                        <a:pt x="814388" y="138113"/>
                      </a:cubicBezTo>
                      <a:cubicBezTo>
                        <a:pt x="823659" y="165927"/>
                        <a:pt x="811896" y="140383"/>
                        <a:pt x="833438" y="161925"/>
                      </a:cubicBezTo>
                      <a:cubicBezTo>
                        <a:pt x="837485" y="165972"/>
                        <a:pt x="839299" y="171816"/>
                        <a:pt x="842963" y="176213"/>
                      </a:cubicBezTo>
                      <a:cubicBezTo>
                        <a:pt x="847275" y="181387"/>
                        <a:pt x="852488" y="185738"/>
                        <a:pt x="857250" y="190500"/>
                      </a:cubicBezTo>
                      <a:cubicBezTo>
                        <a:pt x="865188" y="214313"/>
                        <a:pt x="863601" y="200026"/>
                        <a:pt x="852488" y="233363"/>
                      </a:cubicBezTo>
                      <a:lnTo>
                        <a:pt x="847725" y="247650"/>
                      </a:lnTo>
                      <a:lnTo>
                        <a:pt x="852488" y="233363"/>
                      </a:lnTo>
                      <a:cubicBezTo>
                        <a:pt x="854075" y="212725"/>
                        <a:pt x="854683" y="191989"/>
                        <a:pt x="857250" y="171450"/>
                      </a:cubicBezTo>
                      <a:cubicBezTo>
                        <a:pt x="857873" y="166469"/>
                        <a:pt x="861115" y="162102"/>
                        <a:pt x="862013" y="157163"/>
                      </a:cubicBezTo>
                      <a:cubicBezTo>
                        <a:pt x="864303" y="144571"/>
                        <a:pt x="865083" y="131750"/>
                        <a:pt x="866775" y="119063"/>
                      </a:cubicBezTo>
                      <a:cubicBezTo>
                        <a:pt x="868259" y="107936"/>
                        <a:pt x="869336" y="96733"/>
                        <a:pt x="871538" y="85725"/>
                      </a:cubicBezTo>
                      <a:cubicBezTo>
                        <a:pt x="872522" y="80803"/>
                        <a:pt x="872750" y="74988"/>
                        <a:pt x="876300" y="71438"/>
                      </a:cubicBezTo>
                      <a:cubicBezTo>
                        <a:pt x="894765" y="52973"/>
                        <a:pt x="910209" y="50610"/>
                        <a:pt x="933450" y="42863"/>
                      </a:cubicBezTo>
                      <a:lnTo>
                        <a:pt x="976313" y="28575"/>
                      </a:lnTo>
                      <a:lnTo>
                        <a:pt x="990600" y="23813"/>
                      </a:lnTo>
                      <a:cubicBezTo>
                        <a:pt x="995363" y="22225"/>
                        <a:pt x="1000018" y="20267"/>
                        <a:pt x="1004888" y="19050"/>
                      </a:cubicBezTo>
                      <a:lnTo>
                        <a:pt x="1023938" y="14288"/>
                      </a:lnTo>
                      <a:cubicBezTo>
                        <a:pt x="1052610" y="15653"/>
                        <a:pt x="1103773" y="9042"/>
                        <a:pt x="1138238" y="23813"/>
                      </a:cubicBezTo>
                      <a:cubicBezTo>
                        <a:pt x="1144763" y="26610"/>
                        <a:pt x="1151124" y="29816"/>
                        <a:pt x="1157288" y="33338"/>
                      </a:cubicBezTo>
                      <a:cubicBezTo>
                        <a:pt x="1162258" y="36178"/>
                        <a:pt x="1166813" y="39688"/>
                        <a:pt x="1171575" y="42863"/>
                      </a:cubicBezTo>
                      <a:cubicBezTo>
                        <a:pt x="1174750" y="47625"/>
                        <a:pt x="1177053" y="53103"/>
                        <a:pt x="1181100" y="57150"/>
                      </a:cubicBezTo>
                      <a:cubicBezTo>
                        <a:pt x="1185148" y="61197"/>
                        <a:pt x="1191812" y="62205"/>
                        <a:pt x="1195388" y="66675"/>
                      </a:cubicBezTo>
                      <a:cubicBezTo>
                        <a:pt x="1198524" y="70595"/>
                        <a:pt x="1197365" y="76786"/>
                        <a:pt x="1200150" y="80963"/>
                      </a:cubicBezTo>
                      <a:cubicBezTo>
                        <a:pt x="1203886" y="86567"/>
                        <a:pt x="1210303" y="89934"/>
                        <a:pt x="1214438" y="95250"/>
                      </a:cubicBezTo>
                      <a:cubicBezTo>
                        <a:pt x="1221466" y="104286"/>
                        <a:pt x="1227138" y="114300"/>
                        <a:pt x="1233488" y="123825"/>
                      </a:cubicBezTo>
                      <a:cubicBezTo>
                        <a:pt x="1236663" y="128588"/>
                        <a:pt x="1238966" y="134066"/>
                        <a:pt x="1243013" y="138113"/>
                      </a:cubicBezTo>
                      <a:lnTo>
                        <a:pt x="1257300" y="152400"/>
                      </a:lnTo>
                      <a:cubicBezTo>
                        <a:pt x="1258888" y="157163"/>
                        <a:pt x="1259278" y="162511"/>
                        <a:pt x="1262063" y="166688"/>
                      </a:cubicBezTo>
                      <a:cubicBezTo>
                        <a:pt x="1278500" y="191343"/>
                        <a:pt x="1282719" y="171507"/>
                        <a:pt x="1295400" y="209550"/>
                      </a:cubicBezTo>
                      <a:cubicBezTo>
                        <a:pt x="1298575" y="219075"/>
                        <a:pt x="1302956" y="228280"/>
                        <a:pt x="1304925" y="238125"/>
                      </a:cubicBezTo>
                      <a:cubicBezTo>
                        <a:pt x="1310673" y="266860"/>
                        <a:pt x="1307128" y="254258"/>
                        <a:pt x="1314450" y="276225"/>
                      </a:cubicBezTo>
                      <a:cubicBezTo>
                        <a:pt x="1314401" y="276521"/>
                        <a:pt x="1309863" y="312916"/>
                        <a:pt x="1304925" y="319088"/>
                      </a:cubicBezTo>
                      <a:cubicBezTo>
                        <a:pt x="1301349" y="323557"/>
                        <a:pt x="1295035" y="324949"/>
                        <a:pt x="1290638" y="328613"/>
                      </a:cubicBezTo>
                      <a:cubicBezTo>
                        <a:pt x="1266855" y="348431"/>
                        <a:pt x="1287170" y="339293"/>
                        <a:pt x="1262063" y="347663"/>
                      </a:cubicBezTo>
                      <a:cubicBezTo>
                        <a:pt x="1266825" y="350838"/>
                        <a:pt x="1271120" y="354863"/>
                        <a:pt x="1276350" y="357188"/>
                      </a:cubicBezTo>
                      <a:cubicBezTo>
                        <a:pt x="1285525" y="361266"/>
                        <a:pt x="1296571" y="361144"/>
                        <a:pt x="1304925" y="366713"/>
                      </a:cubicBezTo>
                      <a:lnTo>
                        <a:pt x="1333500" y="385763"/>
                      </a:lnTo>
                      <a:lnTo>
                        <a:pt x="1347788" y="395288"/>
                      </a:lnTo>
                      <a:cubicBezTo>
                        <a:pt x="1350963" y="400050"/>
                        <a:pt x="1353649" y="405178"/>
                        <a:pt x="1357313" y="409575"/>
                      </a:cubicBezTo>
                      <a:cubicBezTo>
                        <a:pt x="1361625" y="414749"/>
                        <a:pt x="1367864" y="418259"/>
                        <a:pt x="1371600" y="423863"/>
                      </a:cubicBezTo>
                      <a:cubicBezTo>
                        <a:pt x="1399170" y="465217"/>
                        <a:pt x="1345072" y="406857"/>
                        <a:pt x="1390650" y="452438"/>
                      </a:cubicBezTo>
                      <a:cubicBezTo>
                        <a:pt x="1392238" y="457200"/>
                        <a:pt x="1395413" y="461705"/>
                        <a:pt x="1395413" y="466725"/>
                      </a:cubicBezTo>
                      <a:cubicBezTo>
                        <a:pt x="1395413" y="486486"/>
                        <a:pt x="1390368" y="516125"/>
                        <a:pt x="1371600" y="528638"/>
                      </a:cubicBezTo>
                      <a:cubicBezTo>
                        <a:pt x="1366838" y="531813"/>
                        <a:pt x="1361710" y="534499"/>
                        <a:pt x="1357313" y="538163"/>
                      </a:cubicBezTo>
                      <a:cubicBezTo>
                        <a:pt x="1352139" y="542475"/>
                        <a:pt x="1348139" y="548067"/>
                        <a:pt x="1343025" y="552450"/>
                      </a:cubicBezTo>
                      <a:cubicBezTo>
                        <a:pt x="1334660" y="559620"/>
                        <a:pt x="1301961" y="582507"/>
                        <a:pt x="1295400" y="585788"/>
                      </a:cubicBezTo>
                      <a:cubicBezTo>
                        <a:pt x="1289050" y="588963"/>
                        <a:pt x="1282942" y="592676"/>
                        <a:pt x="1276350" y="595313"/>
                      </a:cubicBezTo>
                      <a:cubicBezTo>
                        <a:pt x="1257023" y="603044"/>
                        <a:pt x="1247439" y="604922"/>
                        <a:pt x="1228725" y="609600"/>
                      </a:cubicBezTo>
                      <a:cubicBezTo>
                        <a:pt x="1201738" y="608013"/>
                        <a:pt x="1174570" y="608334"/>
                        <a:pt x="1147763" y="604838"/>
                      </a:cubicBezTo>
                      <a:cubicBezTo>
                        <a:pt x="1137807" y="603539"/>
                        <a:pt x="1128713" y="598488"/>
                        <a:pt x="1119188" y="595313"/>
                      </a:cubicBezTo>
                      <a:cubicBezTo>
                        <a:pt x="1114425" y="593725"/>
                        <a:pt x="1109077" y="593335"/>
                        <a:pt x="1104900" y="590550"/>
                      </a:cubicBezTo>
                      <a:cubicBezTo>
                        <a:pt x="1086436" y="578240"/>
                        <a:pt x="1096043" y="582835"/>
                        <a:pt x="1076325" y="576263"/>
                      </a:cubicBezTo>
                      <a:cubicBezTo>
                        <a:pt x="918663" y="581348"/>
                        <a:pt x="975397" y="565455"/>
                        <a:pt x="900113" y="590550"/>
                      </a:cubicBezTo>
                      <a:cubicBezTo>
                        <a:pt x="883994" y="595923"/>
                        <a:pt x="869135" y="601271"/>
                        <a:pt x="852488" y="604838"/>
                      </a:cubicBezTo>
                      <a:cubicBezTo>
                        <a:pt x="836658" y="608230"/>
                        <a:pt x="804863" y="614363"/>
                        <a:pt x="804863" y="614363"/>
                      </a:cubicBezTo>
                      <a:cubicBezTo>
                        <a:pt x="752475" y="612775"/>
                        <a:pt x="700035" y="612429"/>
                        <a:pt x="647700" y="609600"/>
                      </a:cubicBezTo>
                      <a:cubicBezTo>
                        <a:pt x="633983" y="608859"/>
                        <a:pt x="627034" y="602891"/>
                        <a:pt x="614363" y="600075"/>
                      </a:cubicBezTo>
                      <a:cubicBezTo>
                        <a:pt x="604937" y="597980"/>
                        <a:pt x="595289" y="597040"/>
                        <a:pt x="585788" y="595313"/>
                      </a:cubicBezTo>
                      <a:cubicBezTo>
                        <a:pt x="516578" y="582730"/>
                        <a:pt x="617676" y="599486"/>
                        <a:pt x="528638" y="585788"/>
                      </a:cubicBezTo>
                      <a:cubicBezTo>
                        <a:pt x="519094" y="584320"/>
                        <a:pt x="509564" y="582752"/>
                        <a:pt x="500063" y="581025"/>
                      </a:cubicBezTo>
                      <a:cubicBezTo>
                        <a:pt x="492099" y="579577"/>
                        <a:pt x="484251" y="577494"/>
                        <a:pt x="476250" y="576263"/>
                      </a:cubicBezTo>
                      <a:cubicBezTo>
                        <a:pt x="463600" y="574317"/>
                        <a:pt x="450800" y="573446"/>
                        <a:pt x="438150" y="571500"/>
                      </a:cubicBezTo>
                      <a:cubicBezTo>
                        <a:pt x="430150" y="570269"/>
                        <a:pt x="422396" y="567505"/>
                        <a:pt x="414338" y="566738"/>
                      </a:cubicBezTo>
                      <a:cubicBezTo>
                        <a:pt x="389003" y="564325"/>
                        <a:pt x="363507" y="564004"/>
                        <a:pt x="338138" y="561975"/>
                      </a:cubicBezTo>
                      <a:cubicBezTo>
                        <a:pt x="323808" y="560829"/>
                        <a:pt x="309563" y="558800"/>
                        <a:pt x="295275" y="557213"/>
                      </a:cubicBezTo>
                      <a:cubicBezTo>
                        <a:pt x="241240" y="566218"/>
                        <a:pt x="262788" y="564741"/>
                        <a:pt x="176213" y="557213"/>
                      </a:cubicBezTo>
                      <a:cubicBezTo>
                        <a:pt x="169692" y="556646"/>
                        <a:pt x="163603" y="553621"/>
                        <a:pt x="157163" y="552450"/>
                      </a:cubicBezTo>
                      <a:cubicBezTo>
                        <a:pt x="146119" y="550442"/>
                        <a:pt x="134920" y="549395"/>
                        <a:pt x="123825" y="547688"/>
                      </a:cubicBezTo>
                      <a:cubicBezTo>
                        <a:pt x="68949" y="539246"/>
                        <a:pt x="122312" y="545631"/>
                        <a:pt x="47625" y="538163"/>
                      </a:cubicBezTo>
                      <a:cubicBezTo>
                        <a:pt x="22227" y="500065"/>
                        <a:pt x="55560" y="546097"/>
                        <a:pt x="23813" y="514350"/>
                      </a:cubicBezTo>
                      <a:cubicBezTo>
                        <a:pt x="10164" y="500701"/>
                        <a:pt x="17272" y="501269"/>
                        <a:pt x="9525" y="485775"/>
                      </a:cubicBezTo>
                      <a:cubicBezTo>
                        <a:pt x="6965" y="480656"/>
                        <a:pt x="3175" y="476250"/>
                        <a:pt x="0" y="471488"/>
                      </a:cubicBezTo>
                      <a:cubicBezTo>
                        <a:pt x="1216" y="458110"/>
                        <a:pt x="364" y="423136"/>
                        <a:pt x="9525" y="404813"/>
                      </a:cubicBezTo>
                      <a:cubicBezTo>
                        <a:pt x="12085" y="399693"/>
                        <a:pt x="14196" y="393559"/>
                        <a:pt x="19050" y="390525"/>
                      </a:cubicBezTo>
                      <a:cubicBezTo>
                        <a:pt x="19058" y="390520"/>
                        <a:pt x="54765" y="378621"/>
                        <a:pt x="61913" y="376238"/>
                      </a:cubicBezTo>
                      <a:lnTo>
                        <a:pt x="76200" y="371475"/>
                      </a:lnTo>
                      <a:cubicBezTo>
                        <a:pt x="101348" y="379858"/>
                        <a:pt x="86312" y="373453"/>
                        <a:pt x="119063" y="395288"/>
                      </a:cubicBezTo>
                      <a:lnTo>
                        <a:pt x="133350" y="404813"/>
                      </a:lnTo>
                      <a:cubicBezTo>
                        <a:pt x="136525" y="409575"/>
                        <a:pt x="138406" y="415524"/>
                        <a:pt x="142875" y="419100"/>
                      </a:cubicBezTo>
                      <a:cubicBezTo>
                        <a:pt x="146795" y="422236"/>
                        <a:pt x="152858" y="421280"/>
                        <a:pt x="157163" y="423863"/>
                      </a:cubicBezTo>
                      <a:cubicBezTo>
                        <a:pt x="161013" y="426173"/>
                        <a:pt x="163513" y="430213"/>
                        <a:pt x="166688" y="433388"/>
                      </a:cubicBezTo>
                      <a:lnTo>
                        <a:pt x="166688" y="433388"/>
                      </a:lnTo>
                    </a:path>
                  </a:pathLst>
                </a:custGeom>
                <a:solidFill>
                  <a:schemeClr val="accent5">
                    <a:lumMod val="20000"/>
                    <a:lumOff val="80000"/>
                    <a:alpha val="79000"/>
                  </a:schemeClr>
                </a:solidFill>
                <a:ln w="57150">
                  <a:solidFill>
                    <a:srgbClr val="0FCED5">
                      <a:alpha val="4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prstClr val="black"/>
                    </a:solidFill>
                    <a:latin typeface="Calibri"/>
                  </a:endParaRPr>
                </a:p>
              </p:txBody>
            </p:sp>
            <p:grpSp>
              <p:nvGrpSpPr>
                <p:cNvPr id="7" name="Group 88"/>
                <p:cNvGrpSpPr/>
                <p:nvPr/>
              </p:nvGrpSpPr>
              <p:grpSpPr>
                <a:xfrm>
                  <a:off x="5676359" y="1925322"/>
                  <a:ext cx="495840" cy="490065"/>
                  <a:chOff x="7795095" y="867624"/>
                  <a:chExt cx="965617" cy="1158860"/>
                </a:xfrm>
              </p:grpSpPr>
              <p:sp>
                <p:nvSpPr>
                  <p:cNvPr id="23" name="Oval 22"/>
                  <p:cNvSpPr/>
                  <p:nvPr/>
                </p:nvSpPr>
                <p:spPr>
                  <a:xfrm>
                    <a:off x="8003931" y="867624"/>
                    <a:ext cx="756781" cy="668796"/>
                  </a:xfrm>
                  <a:prstGeom prst="ellipse">
                    <a:avLst/>
                  </a:prstGeom>
                  <a:solidFill>
                    <a:srgbClr val="FFFF00"/>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4" name="Straight Connector 23"/>
                  <p:cNvCxnSpPr/>
                  <p:nvPr/>
                </p:nvCxnSpPr>
                <p:spPr>
                  <a:xfrm rot="5400000">
                    <a:off x="7769459" y="1513007"/>
                    <a:ext cx="400752" cy="349480"/>
                  </a:xfrm>
                  <a:prstGeom prst="line">
                    <a:avLst/>
                  </a:prstGeom>
                  <a:ln>
                    <a:solidFill>
                      <a:srgbClr val="FFFF00"/>
                    </a:solidFill>
                  </a:ln>
                  <a:effectLst>
                    <a:outerShdw blurRad="40000" dist="20000" dir="5400000" sx="89000" sy="89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7975458" y="1702460"/>
                    <a:ext cx="457570" cy="152400"/>
                  </a:xfrm>
                  <a:prstGeom prst="line">
                    <a:avLst/>
                  </a:prstGeom>
                  <a:ln>
                    <a:solidFill>
                      <a:srgbClr val="FFFF00"/>
                    </a:solidFill>
                  </a:ln>
                  <a:effectLst>
                    <a:outerShdw blurRad="40000" dist="20000" dir="5400000" sx="89000" sy="89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8302174" y="1718312"/>
                    <a:ext cx="477521" cy="138823"/>
                  </a:xfrm>
                  <a:prstGeom prst="line">
                    <a:avLst/>
                  </a:prstGeom>
                  <a:ln>
                    <a:solidFill>
                      <a:srgbClr val="FFFF00"/>
                    </a:solidFill>
                  </a:ln>
                  <a:effectLst>
                    <a:outerShdw blurRad="40000" dist="20000" dir="5400000" sx="89000" sy="89000" rotWithShape="0">
                      <a:srgbClr val="000000"/>
                    </a:outerShdw>
                  </a:effectLst>
                </p:spPr>
                <p:style>
                  <a:lnRef idx="2">
                    <a:schemeClr val="accent1"/>
                  </a:lnRef>
                  <a:fillRef idx="0">
                    <a:schemeClr val="accent1"/>
                  </a:fillRef>
                  <a:effectRef idx="1">
                    <a:schemeClr val="accent1"/>
                  </a:effectRef>
                  <a:fontRef idx="minor">
                    <a:schemeClr val="tx1"/>
                  </a:fontRef>
                </p:style>
              </p:cxnSp>
            </p:grpSp>
          </p:grpSp>
        </p:grpSp>
        <p:sp>
          <p:nvSpPr>
            <p:cNvPr id="29" name="Rectangle 28"/>
            <p:cNvSpPr/>
            <p:nvPr/>
          </p:nvSpPr>
          <p:spPr>
            <a:xfrm>
              <a:off x="2809435" y="2071018"/>
              <a:ext cx="2975824" cy="523220"/>
            </a:xfrm>
            <a:prstGeom prst="rect">
              <a:avLst/>
            </a:prstGeom>
            <a:solidFill>
              <a:srgbClr val="FFD59C"/>
            </a:solidFill>
          </p:spPr>
          <p:txBody>
            <a:bodyPr wrap="square">
              <a:spAutoFit/>
            </a:bodyPr>
            <a:lstStyle/>
            <a:p>
              <a:pPr algn="ctr"/>
              <a:r>
                <a:rPr lang="en-US" sz="2800" dirty="0" smtClean="0">
                  <a:solidFill>
                    <a:srgbClr val="800000"/>
                  </a:solidFill>
                  <a:latin typeface="Calibri"/>
                </a:rPr>
                <a:t>Initial phase</a:t>
              </a:r>
              <a:endParaRPr lang="en-US" sz="2800" dirty="0">
                <a:solidFill>
                  <a:prstClr val="black"/>
                </a:solidFill>
                <a:latin typeface="Calibri"/>
              </a:endParaRPr>
            </a:p>
          </p:txBody>
        </p:sp>
      </p:grpSp>
      <p:grpSp>
        <p:nvGrpSpPr>
          <p:cNvPr id="8" name="Group 65"/>
          <p:cNvGrpSpPr/>
          <p:nvPr/>
        </p:nvGrpSpPr>
        <p:grpSpPr>
          <a:xfrm>
            <a:off x="-15916" y="2064658"/>
            <a:ext cx="9144000" cy="3039981"/>
            <a:chOff x="-15916" y="2064658"/>
            <a:chExt cx="9144000" cy="3039981"/>
          </a:xfrm>
        </p:grpSpPr>
        <p:grpSp>
          <p:nvGrpSpPr>
            <p:cNvPr id="9" name="Group 30"/>
            <p:cNvGrpSpPr/>
            <p:nvPr/>
          </p:nvGrpSpPr>
          <p:grpSpPr>
            <a:xfrm>
              <a:off x="-15916" y="2064658"/>
              <a:ext cx="9144000" cy="3039981"/>
              <a:chOff x="131081" y="2071018"/>
              <a:chExt cx="9144000" cy="3039981"/>
            </a:xfrm>
          </p:grpSpPr>
          <p:sp>
            <p:nvSpPr>
              <p:cNvPr id="34" name="Rectangle 33"/>
              <p:cNvSpPr/>
              <p:nvPr/>
            </p:nvSpPr>
            <p:spPr>
              <a:xfrm>
                <a:off x="131081" y="2609163"/>
                <a:ext cx="9144000" cy="25018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3" name="Rectangle 32"/>
              <p:cNvSpPr/>
              <p:nvPr/>
            </p:nvSpPr>
            <p:spPr>
              <a:xfrm>
                <a:off x="2809435" y="2071018"/>
                <a:ext cx="2975824" cy="523220"/>
              </a:xfrm>
              <a:prstGeom prst="rect">
                <a:avLst/>
              </a:prstGeom>
              <a:solidFill>
                <a:srgbClr val="FFD59C"/>
              </a:solidFill>
            </p:spPr>
            <p:txBody>
              <a:bodyPr wrap="square">
                <a:spAutoFit/>
              </a:bodyPr>
              <a:lstStyle/>
              <a:p>
                <a:pPr algn="ctr"/>
                <a:r>
                  <a:rPr lang="en-US" sz="2800" dirty="0" smtClean="0">
                    <a:solidFill>
                      <a:srgbClr val="800000"/>
                    </a:solidFill>
                    <a:latin typeface="Calibri"/>
                  </a:rPr>
                  <a:t>Mature phase</a:t>
                </a:r>
                <a:endParaRPr lang="en-US" sz="2800" dirty="0">
                  <a:solidFill>
                    <a:prstClr val="black"/>
                  </a:solidFill>
                  <a:latin typeface="Calibri"/>
                </a:endParaRPr>
              </a:p>
            </p:txBody>
          </p:sp>
        </p:grpSp>
        <p:grpSp>
          <p:nvGrpSpPr>
            <p:cNvPr id="10" name="Group 46"/>
            <p:cNvGrpSpPr/>
            <p:nvPr/>
          </p:nvGrpSpPr>
          <p:grpSpPr>
            <a:xfrm>
              <a:off x="976772" y="2211980"/>
              <a:ext cx="6530508" cy="2892659"/>
              <a:chOff x="1707834" y="3186142"/>
              <a:chExt cx="5422985" cy="2335197"/>
            </a:xfrm>
          </p:grpSpPr>
          <p:pic>
            <p:nvPicPr>
              <p:cNvPr id="48" name="Picture 47" descr="fig4.echam5-slabs.sst.wind.mean.compo.on.eps"/>
              <p:cNvPicPr>
                <a:picLocks noChangeAspect="1"/>
              </p:cNvPicPr>
              <p:nvPr/>
            </p:nvPicPr>
            <p:blipFill>
              <a:blip r:embed="rId2"/>
              <a:srcRect l="3863" t="16000" r="56733" b="4925"/>
              <a:stretch>
                <a:fillRect/>
              </a:stretch>
            </p:blipFill>
            <p:spPr>
              <a:xfrm rot="5400000">
                <a:off x="3251728" y="1642248"/>
                <a:ext cx="2335197" cy="5422985"/>
              </a:xfrm>
              <a:prstGeom prst="rect">
                <a:avLst/>
              </a:prstGeom>
              <a:scene3d>
                <a:camera prst="perspectiveFront" fov="6300000">
                  <a:rot lat="0" lon="3600000" rev="0"/>
                </a:camera>
                <a:lightRig rig="threePt" dir="t"/>
              </a:scene3d>
            </p:spPr>
          </p:pic>
          <p:sp>
            <p:nvSpPr>
              <p:cNvPr id="49" name="Up Arrow 48"/>
              <p:cNvSpPr/>
              <p:nvPr/>
            </p:nvSpPr>
            <p:spPr>
              <a:xfrm rot="5400000">
                <a:off x="3210125" y="3965079"/>
                <a:ext cx="376134" cy="617586"/>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2700000">
                  <a:rot lat="0" lon="3600000" rev="21599965"/>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0" name="Up Arrow 49"/>
              <p:cNvSpPr/>
              <p:nvPr/>
            </p:nvSpPr>
            <p:spPr>
              <a:xfrm>
                <a:off x="3740430" y="4332276"/>
                <a:ext cx="470947" cy="493251"/>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7200000">
                  <a:rot lat="17699988" lon="67" rev="21599896"/>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1" name="Up Arrow 50"/>
              <p:cNvSpPr/>
              <p:nvPr/>
            </p:nvSpPr>
            <p:spPr>
              <a:xfrm rot="10800000">
                <a:off x="3759895" y="3767851"/>
                <a:ext cx="470947" cy="493251"/>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7200000">
                  <a:rot lat="17699988" lon="67" rev="21599896"/>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2" name="Oval 51"/>
              <p:cNvSpPr/>
              <p:nvPr/>
            </p:nvSpPr>
            <p:spPr>
              <a:xfrm>
                <a:off x="3985957" y="4085805"/>
                <a:ext cx="1771011" cy="406232"/>
              </a:xfrm>
              <a:prstGeom prst="ellipse">
                <a:avLst/>
              </a:prstGeom>
              <a:gradFill flip="none" rotWithShape="1">
                <a:gsLst>
                  <a:gs pos="0">
                    <a:srgbClr val="FF0000"/>
                  </a:gs>
                  <a:gs pos="100000">
                    <a:srgbClr val="FF6600"/>
                  </a:gs>
                </a:gsLst>
                <a:path path="circle">
                  <a:fillToRect l="50000" t="50000" r="50000" b="50000"/>
                </a:path>
                <a:tileRect/>
              </a:gradFill>
              <a:ln w="38100" cmpd="sng">
                <a:solidFill>
                  <a:srgbClr val="800000"/>
                </a:solidFill>
              </a:ln>
              <a:scene3d>
                <a:camera prst="perspectiveFront">
                  <a:rot lat="18599991"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3" name="Up Arrow 52"/>
              <p:cNvSpPr/>
              <p:nvPr/>
            </p:nvSpPr>
            <p:spPr>
              <a:xfrm rot="5400000" flipV="1">
                <a:off x="6011593" y="3986055"/>
                <a:ext cx="376134" cy="566597"/>
              </a:xfrm>
              <a:prstGeom prst="upArrow">
                <a:avLst/>
              </a:prstGeom>
              <a:solidFill>
                <a:schemeClr val="tx2">
                  <a:lumMod val="60000"/>
                  <a:lumOff val="40000"/>
                </a:schemeClr>
              </a:solidFill>
              <a:ln w="28575" cap="flat" cmpd="sng" algn="ctr">
                <a:solidFill>
                  <a:schemeClr val="tx1">
                    <a:lumMod val="75000"/>
                    <a:lumOff val="25000"/>
                  </a:schemeClr>
                </a:solidFill>
                <a:prstDash val="solid"/>
                <a:round/>
                <a:headEnd type="none" w="med" len="med"/>
                <a:tailEnd type="none" w="med" len="med"/>
              </a:ln>
              <a:scene3d>
                <a:camera prst="perspectiveFront" fov="2700000">
                  <a:rot lat="0" lon="3600000" rev="21599965"/>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4" name="Freihandform 35"/>
              <p:cNvSpPr/>
              <p:nvPr/>
            </p:nvSpPr>
            <p:spPr>
              <a:xfrm>
                <a:off x="3089399" y="3687373"/>
                <a:ext cx="651031" cy="271183"/>
              </a:xfrm>
              <a:custGeom>
                <a:avLst/>
                <a:gdLst>
                  <a:gd name="connsiteX0" fmla="*/ 95250 w 1399170"/>
                  <a:gd name="connsiteY0" fmla="*/ 390525 h 614363"/>
                  <a:gd name="connsiteX1" fmla="*/ 66675 w 1399170"/>
                  <a:gd name="connsiteY1" fmla="*/ 371475 h 614363"/>
                  <a:gd name="connsiteX2" fmla="*/ 28575 w 1399170"/>
                  <a:gd name="connsiteY2" fmla="*/ 328613 h 614363"/>
                  <a:gd name="connsiteX3" fmla="*/ 19050 w 1399170"/>
                  <a:gd name="connsiteY3" fmla="*/ 300038 h 614363"/>
                  <a:gd name="connsiteX4" fmla="*/ 14288 w 1399170"/>
                  <a:gd name="connsiteY4" fmla="*/ 285750 h 614363"/>
                  <a:gd name="connsiteX5" fmla="*/ 19050 w 1399170"/>
                  <a:gd name="connsiteY5" fmla="*/ 228600 h 614363"/>
                  <a:gd name="connsiteX6" fmla="*/ 38100 w 1399170"/>
                  <a:gd name="connsiteY6" fmla="*/ 200025 h 614363"/>
                  <a:gd name="connsiteX7" fmla="*/ 57150 w 1399170"/>
                  <a:gd name="connsiteY7" fmla="*/ 171450 h 614363"/>
                  <a:gd name="connsiteX8" fmla="*/ 66675 w 1399170"/>
                  <a:gd name="connsiteY8" fmla="*/ 152400 h 614363"/>
                  <a:gd name="connsiteX9" fmla="*/ 71438 w 1399170"/>
                  <a:gd name="connsiteY9" fmla="*/ 138113 h 614363"/>
                  <a:gd name="connsiteX10" fmla="*/ 114300 w 1399170"/>
                  <a:gd name="connsiteY10" fmla="*/ 119063 h 614363"/>
                  <a:gd name="connsiteX11" fmla="*/ 128588 w 1399170"/>
                  <a:gd name="connsiteY11" fmla="*/ 114300 h 614363"/>
                  <a:gd name="connsiteX12" fmla="*/ 142875 w 1399170"/>
                  <a:gd name="connsiteY12" fmla="*/ 104775 h 614363"/>
                  <a:gd name="connsiteX13" fmla="*/ 171450 w 1399170"/>
                  <a:gd name="connsiteY13" fmla="*/ 95250 h 614363"/>
                  <a:gd name="connsiteX14" fmla="*/ 185738 w 1399170"/>
                  <a:gd name="connsiteY14" fmla="*/ 90488 h 614363"/>
                  <a:gd name="connsiteX15" fmla="*/ 328613 w 1399170"/>
                  <a:gd name="connsiteY15" fmla="*/ 100013 h 614363"/>
                  <a:gd name="connsiteX16" fmla="*/ 357188 w 1399170"/>
                  <a:gd name="connsiteY16" fmla="*/ 109538 h 614363"/>
                  <a:gd name="connsiteX17" fmla="*/ 371475 w 1399170"/>
                  <a:gd name="connsiteY17" fmla="*/ 119063 h 614363"/>
                  <a:gd name="connsiteX18" fmla="*/ 400050 w 1399170"/>
                  <a:gd name="connsiteY18" fmla="*/ 142875 h 614363"/>
                  <a:gd name="connsiteX19" fmla="*/ 419100 w 1399170"/>
                  <a:gd name="connsiteY19" fmla="*/ 171450 h 614363"/>
                  <a:gd name="connsiteX20" fmla="*/ 447675 w 1399170"/>
                  <a:gd name="connsiteY20" fmla="*/ 195263 h 614363"/>
                  <a:gd name="connsiteX21" fmla="*/ 457200 w 1399170"/>
                  <a:gd name="connsiteY21" fmla="*/ 223838 h 614363"/>
                  <a:gd name="connsiteX22" fmla="*/ 447675 w 1399170"/>
                  <a:gd name="connsiteY22" fmla="*/ 238125 h 614363"/>
                  <a:gd name="connsiteX23" fmla="*/ 452438 w 1399170"/>
                  <a:gd name="connsiteY23" fmla="*/ 223838 h 614363"/>
                  <a:gd name="connsiteX24" fmla="*/ 438150 w 1399170"/>
                  <a:gd name="connsiteY24" fmla="*/ 180975 h 614363"/>
                  <a:gd name="connsiteX25" fmla="*/ 433388 w 1399170"/>
                  <a:gd name="connsiteY25" fmla="*/ 166688 h 614363"/>
                  <a:gd name="connsiteX26" fmla="*/ 447675 w 1399170"/>
                  <a:gd name="connsiteY26" fmla="*/ 71438 h 614363"/>
                  <a:gd name="connsiteX27" fmla="*/ 452438 w 1399170"/>
                  <a:gd name="connsiteY27" fmla="*/ 57150 h 614363"/>
                  <a:gd name="connsiteX28" fmla="*/ 457200 w 1399170"/>
                  <a:gd name="connsiteY28" fmla="*/ 42863 h 614363"/>
                  <a:gd name="connsiteX29" fmla="*/ 471488 w 1399170"/>
                  <a:gd name="connsiteY29" fmla="*/ 33338 h 614363"/>
                  <a:gd name="connsiteX30" fmla="*/ 490538 w 1399170"/>
                  <a:gd name="connsiteY30" fmla="*/ 19050 h 614363"/>
                  <a:gd name="connsiteX31" fmla="*/ 519113 w 1399170"/>
                  <a:gd name="connsiteY31" fmla="*/ 9525 h 614363"/>
                  <a:gd name="connsiteX32" fmla="*/ 533400 w 1399170"/>
                  <a:gd name="connsiteY32" fmla="*/ 4763 h 614363"/>
                  <a:gd name="connsiteX33" fmla="*/ 547688 w 1399170"/>
                  <a:gd name="connsiteY33" fmla="*/ 0 h 614363"/>
                  <a:gd name="connsiteX34" fmla="*/ 642938 w 1399170"/>
                  <a:gd name="connsiteY34" fmla="*/ 4763 h 614363"/>
                  <a:gd name="connsiteX35" fmla="*/ 666750 w 1399170"/>
                  <a:gd name="connsiteY35" fmla="*/ 9525 h 614363"/>
                  <a:gd name="connsiteX36" fmla="*/ 681038 w 1399170"/>
                  <a:gd name="connsiteY36" fmla="*/ 19050 h 614363"/>
                  <a:gd name="connsiteX37" fmla="*/ 709613 w 1399170"/>
                  <a:gd name="connsiteY37" fmla="*/ 28575 h 614363"/>
                  <a:gd name="connsiteX38" fmla="*/ 723900 w 1399170"/>
                  <a:gd name="connsiteY38" fmla="*/ 33338 h 614363"/>
                  <a:gd name="connsiteX39" fmla="*/ 752475 w 1399170"/>
                  <a:gd name="connsiteY39" fmla="*/ 52388 h 614363"/>
                  <a:gd name="connsiteX40" fmla="*/ 757238 w 1399170"/>
                  <a:gd name="connsiteY40" fmla="*/ 71438 h 614363"/>
                  <a:gd name="connsiteX41" fmla="*/ 771525 w 1399170"/>
                  <a:gd name="connsiteY41" fmla="*/ 80963 h 614363"/>
                  <a:gd name="connsiteX42" fmla="*/ 781050 w 1399170"/>
                  <a:gd name="connsiteY42" fmla="*/ 95250 h 614363"/>
                  <a:gd name="connsiteX43" fmla="*/ 795338 w 1399170"/>
                  <a:gd name="connsiteY43" fmla="*/ 109538 h 614363"/>
                  <a:gd name="connsiteX44" fmla="*/ 814388 w 1399170"/>
                  <a:gd name="connsiteY44" fmla="*/ 138113 h 614363"/>
                  <a:gd name="connsiteX45" fmla="*/ 833438 w 1399170"/>
                  <a:gd name="connsiteY45" fmla="*/ 161925 h 614363"/>
                  <a:gd name="connsiteX46" fmla="*/ 842963 w 1399170"/>
                  <a:gd name="connsiteY46" fmla="*/ 176213 h 614363"/>
                  <a:gd name="connsiteX47" fmla="*/ 857250 w 1399170"/>
                  <a:gd name="connsiteY47" fmla="*/ 190500 h 614363"/>
                  <a:gd name="connsiteX48" fmla="*/ 852488 w 1399170"/>
                  <a:gd name="connsiteY48" fmla="*/ 233363 h 614363"/>
                  <a:gd name="connsiteX49" fmla="*/ 847725 w 1399170"/>
                  <a:gd name="connsiteY49" fmla="*/ 247650 h 614363"/>
                  <a:gd name="connsiteX50" fmla="*/ 852488 w 1399170"/>
                  <a:gd name="connsiteY50" fmla="*/ 233363 h 614363"/>
                  <a:gd name="connsiteX51" fmla="*/ 857250 w 1399170"/>
                  <a:gd name="connsiteY51" fmla="*/ 171450 h 614363"/>
                  <a:gd name="connsiteX52" fmla="*/ 862013 w 1399170"/>
                  <a:gd name="connsiteY52" fmla="*/ 157163 h 614363"/>
                  <a:gd name="connsiteX53" fmla="*/ 866775 w 1399170"/>
                  <a:gd name="connsiteY53" fmla="*/ 119063 h 614363"/>
                  <a:gd name="connsiteX54" fmla="*/ 871538 w 1399170"/>
                  <a:gd name="connsiteY54" fmla="*/ 85725 h 614363"/>
                  <a:gd name="connsiteX55" fmla="*/ 876300 w 1399170"/>
                  <a:gd name="connsiteY55" fmla="*/ 71438 h 614363"/>
                  <a:gd name="connsiteX56" fmla="*/ 933450 w 1399170"/>
                  <a:gd name="connsiteY56" fmla="*/ 42863 h 614363"/>
                  <a:gd name="connsiteX57" fmla="*/ 976313 w 1399170"/>
                  <a:gd name="connsiteY57" fmla="*/ 28575 h 614363"/>
                  <a:gd name="connsiteX58" fmla="*/ 990600 w 1399170"/>
                  <a:gd name="connsiteY58" fmla="*/ 23813 h 614363"/>
                  <a:gd name="connsiteX59" fmla="*/ 1004888 w 1399170"/>
                  <a:gd name="connsiteY59" fmla="*/ 19050 h 614363"/>
                  <a:gd name="connsiteX60" fmla="*/ 1023938 w 1399170"/>
                  <a:gd name="connsiteY60" fmla="*/ 14288 h 614363"/>
                  <a:gd name="connsiteX61" fmla="*/ 1138238 w 1399170"/>
                  <a:gd name="connsiteY61" fmla="*/ 23813 h 614363"/>
                  <a:gd name="connsiteX62" fmla="*/ 1157288 w 1399170"/>
                  <a:gd name="connsiteY62" fmla="*/ 33338 h 614363"/>
                  <a:gd name="connsiteX63" fmla="*/ 1171575 w 1399170"/>
                  <a:gd name="connsiteY63" fmla="*/ 42863 h 614363"/>
                  <a:gd name="connsiteX64" fmla="*/ 1181100 w 1399170"/>
                  <a:gd name="connsiteY64" fmla="*/ 57150 h 614363"/>
                  <a:gd name="connsiteX65" fmla="*/ 1195388 w 1399170"/>
                  <a:gd name="connsiteY65" fmla="*/ 66675 h 614363"/>
                  <a:gd name="connsiteX66" fmla="*/ 1200150 w 1399170"/>
                  <a:gd name="connsiteY66" fmla="*/ 80963 h 614363"/>
                  <a:gd name="connsiteX67" fmla="*/ 1214438 w 1399170"/>
                  <a:gd name="connsiteY67" fmla="*/ 95250 h 614363"/>
                  <a:gd name="connsiteX68" fmla="*/ 1233488 w 1399170"/>
                  <a:gd name="connsiteY68" fmla="*/ 123825 h 614363"/>
                  <a:gd name="connsiteX69" fmla="*/ 1243013 w 1399170"/>
                  <a:gd name="connsiteY69" fmla="*/ 138113 h 614363"/>
                  <a:gd name="connsiteX70" fmla="*/ 1257300 w 1399170"/>
                  <a:gd name="connsiteY70" fmla="*/ 152400 h 614363"/>
                  <a:gd name="connsiteX71" fmla="*/ 1262063 w 1399170"/>
                  <a:gd name="connsiteY71" fmla="*/ 166688 h 614363"/>
                  <a:gd name="connsiteX72" fmla="*/ 1295400 w 1399170"/>
                  <a:gd name="connsiteY72" fmla="*/ 209550 h 614363"/>
                  <a:gd name="connsiteX73" fmla="*/ 1304925 w 1399170"/>
                  <a:gd name="connsiteY73" fmla="*/ 238125 h 614363"/>
                  <a:gd name="connsiteX74" fmla="*/ 1314450 w 1399170"/>
                  <a:gd name="connsiteY74" fmla="*/ 276225 h 614363"/>
                  <a:gd name="connsiteX75" fmla="*/ 1304925 w 1399170"/>
                  <a:gd name="connsiteY75" fmla="*/ 319088 h 614363"/>
                  <a:gd name="connsiteX76" fmla="*/ 1290638 w 1399170"/>
                  <a:gd name="connsiteY76" fmla="*/ 328613 h 614363"/>
                  <a:gd name="connsiteX77" fmla="*/ 1262063 w 1399170"/>
                  <a:gd name="connsiteY77" fmla="*/ 347663 h 614363"/>
                  <a:gd name="connsiteX78" fmla="*/ 1276350 w 1399170"/>
                  <a:gd name="connsiteY78" fmla="*/ 357188 h 614363"/>
                  <a:gd name="connsiteX79" fmla="*/ 1304925 w 1399170"/>
                  <a:gd name="connsiteY79" fmla="*/ 366713 h 614363"/>
                  <a:gd name="connsiteX80" fmla="*/ 1333500 w 1399170"/>
                  <a:gd name="connsiteY80" fmla="*/ 385763 h 614363"/>
                  <a:gd name="connsiteX81" fmla="*/ 1347788 w 1399170"/>
                  <a:gd name="connsiteY81" fmla="*/ 395288 h 614363"/>
                  <a:gd name="connsiteX82" fmla="*/ 1357313 w 1399170"/>
                  <a:gd name="connsiteY82" fmla="*/ 409575 h 614363"/>
                  <a:gd name="connsiteX83" fmla="*/ 1371600 w 1399170"/>
                  <a:gd name="connsiteY83" fmla="*/ 423863 h 614363"/>
                  <a:gd name="connsiteX84" fmla="*/ 1390650 w 1399170"/>
                  <a:gd name="connsiteY84" fmla="*/ 452438 h 614363"/>
                  <a:gd name="connsiteX85" fmla="*/ 1395413 w 1399170"/>
                  <a:gd name="connsiteY85" fmla="*/ 466725 h 614363"/>
                  <a:gd name="connsiteX86" fmla="*/ 1371600 w 1399170"/>
                  <a:gd name="connsiteY86" fmla="*/ 528638 h 614363"/>
                  <a:gd name="connsiteX87" fmla="*/ 1357313 w 1399170"/>
                  <a:gd name="connsiteY87" fmla="*/ 538163 h 614363"/>
                  <a:gd name="connsiteX88" fmla="*/ 1343025 w 1399170"/>
                  <a:gd name="connsiteY88" fmla="*/ 552450 h 614363"/>
                  <a:gd name="connsiteX89" fmla="*/ 1295400 w 1399170"/>
                  <a:gd name="connsiteY89" fmla="*/ 585788 h 614363"/>
                  <a:gd name="connsiteX90" fmla="*/ 1276350 w 1399170"/>
                  <a:gd name="connsiteY90" fmla="*/ 595313 h 614363"/>
                  <a:gd name="connsiteX91" fmla="*/ 1228725 w 1399170"/>
                  <a:gd name="connsiteY91" fmla="*/ 609600 h 614363"/>
                  <a:gd name="connsiteX92" fmla="*/ 1147763 w 1399170"/>
                  <a:gd name="connsiteY92" fmla="*/ 604838 h 614363"/>
                  <a:gd name="connsiteX93" fmla="*/ 1119188 w 1399170"/>
                  <a:gd name="connsiteY93" fmla="*/ 595313 h 614363"/>
                  <a:gd name="connsiteX94" fmla="*/ 1104900 w 1399170"/>
                  <a:gd name="connsiteY94" fmla="*/ 590550 h 614363"/>
                  <a:gd name="connsiteX95" fmla="*/ 1076325 w 1399170"/>
                  <a:gd name="connsiteY95" fmla="*/ 576263 h 614363"/>
                  <a:gd name="connsiteX96" fmla="*/ 900113 w 1399170"/>
                  <a:gd name="connsiteY96" fmla="*/ 590550 h 614363"/>
                  <a:gd name="connsiteX97" fmla="*/ 852488 w 1399170"/>
                  <a:gd name="connsiteY97" fmla="*/ 604838 h 614363"/>
                  <a:gd name="connsiteX98" fmla="*/ 804863 w 1399170"/>
                  <a:gd name="connsiteY98" fmla="*/ 614363 h 614363"/>
                  <a:gd name="connsiteX99" fmla="*/ 647700 w 1399170"/>
                  <a:gd name="connsiteY99" fmla="*/ 609600 h 614363"/>
                  <a:gd name="connsiteX100" fmla="*/ 614363 w 1399170"/>
                  <a:gd name="connsiteY100" fmla="*/ 600075 h 614363"/>
                  <a:gd name="connsiteX101" fmla="*/ 585788 w 1399170"/>
                  <a:gd name="connsiteY101" fmla="*/ 595313 h 614363"/>
                  <a:gd name="connsiteX102" fmla="*/ 528638 w 1399170"/>
                  <a:gd name="connsiteY102" fmla="*/ 585788 h 614363"/>
                  <a:gd name="connsiteX103" fmla="*/ 500063 w 1399170"/>
                  <a:gd name="connsiteY103" fmla="*/ 581025 h 614363"/>
                  <a:gd name="connsiteX104" fmla="*/ 476250 w 1399170"/>
                  <a:gd name="connsiteY104" fmla="*/ 576263 h 614363"/>
                  <a:gd name="connsiteX105" fmla="*/ 438150 w 1399170"/>
                  <a:gd name="connsiteY105" fmla="*/ 571500 h 614363"/>
                  <a:gd name="connsiteX106" fmla="*/ 414338 w 1399170"/>
                  <a:gd name="connsiteY106" fmla="*/ 566738 h 614363"/>
                  <a:gd name="connsiteX107" fmla="*/ 338138 w 1399170"/>
                  <a:gd name="connsiteY107" fmla="*/ 561975 h 614363"/>
                  <a:gd name="connsiteX108" fmla="*/ 295275 w 1399170"/>
                  <a:gd name="connsiteY108" fmla="*/ 557213 h 614363"/>
                  <a:gd name="connsiteX109" fmla="*/ 176213 w 1399170"/>
                  <a:gd name="connsiteY109" fmla="*/ 557213 h 614363"/>
                  <a:gd name="connsiteX110" fmla="*/ 157163 w 1399170"/>
                  <a:gd name="connsiteY110" fmla="*/ 552450 h 614363"/>
                  <a:gd name="connsiteX111" fmla="*/ 123825 w 1399170"/>
                  <a:gd name="connsiteY111" fmla="*/ 547688 h 614363"/>
                  <a:gd name="connsiteX112" fmla="*/ 47625 w 1399170"/>
                  <a:gd name="connsiteY112" fmla="*/ 538163 h 614363"/>
                  <a:gd name="connsiteX113" fmla="*/ 23813 w 1399170"/>
                  <a:gd name="connsiteY113" fmla="*/ 514350 h 614363"/>
                  <a:gd name="connsiteX114" fmla="*/ 9525 w 1399170"/>
                  <a:gd name="connsiteY114" fmla="*/ 485775 h 614363"/>
                  <a:gd name="connsiteX115" fmla="*/ 0 w 1399170"/>
                  <a:gd name="connsiteY115" fmla="*/ 471488 h 614363"/>
                  <a:gd name="connsiteX116" fmla="*/ 9525 w 1399170"/>
                  <a:gd name="connsiteY116" fmla="*/ 404813 h 614363"/>
                  <a:gd name="connsiteX117" fmla="*/ 19050 w 1399170"/>
                  <a:gd name="connsiteY117" fmla="*/ 390525 h 614363"/>
                  <a:gd name="connsiteX118" fmla="*/ 61913 w 1399170"/>
                  <a:gd name="connsiteY118" fmla="*/ 376238 h 614363"/>
                  <a:gd name="connsiteX119" fmla="*/ 76200 w 1399170"/>
                  <a:gd name="connsiteY119" fmla="*/ 371475 h 614363"/>
                  <a:gd name="connsiteX120" fmla="*/ 119063 w 1399170"/>
                  <a:gd name="connsiteY120" fmla="*/ 395288 h 614363"/>
                  <a:gd name="connsiteX121" fmla="*/ 133350 w 1399170"/>
                  <a:gd name="connsiteY121" fmla="*/ 404813 h 614363"/>
                  <a:gd name="connsiteX122" fmla="*/ 142875 w 1399170"/>
                  <a:gd name="connsiteY122" fmla="*/ 419100 h 614363"/>
                  <a:gd name="connsiteX123" fmla="*/ 157163 w 1399170"/>
                  <a:gd name="connsiteY123" fmla="*/ 423863 h 614363"/>
                  <a:gd name="connsiteX124" fmla="*/ 166688 w 1399170"/>
                  <a:gd name="connsiteY124" fmla="*/ 433388 h 614363"/>
                  <a:gd name="connsiteX125" fmla="*/ 166688 w 1399170"/>
                  <a:gd name="connsiteY125" fmla="*/ 433388 h 6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399170" h="614363">
                    <a:moveTo>
                      <a:pt x="95250" y="390525"/>
                    </a:moveTo>
                    <a:cubicBezTo>
                      <a:pt x="85725" y="384175"/>
                      <a:pt x="74770" y="379570"/>
                      <a:pt x="66675" y="371475"/>
                    </a:cubicBezTo>
                    <a:cubicBezTo>
                      <a:pt x="34053" y="338853"/>
                      <a:pt x="45572" y="354108"/>
                      <a:pt x="28575" y="328613"/>
                    </a:cubicBezTo>
                    <a:lnTo>
                      <a:pt x="19050" y="300038"/>
                    </a:lnTo>
                    <a:lnTo>
                      <a:pt x="14288" y="285750"/>
                    </a:lnTo>
                    <a:cubicBezTo>
                      <a:pt x="15875" y="266700"/>
                      <a:pt x="16524" y="247548"/>
                      <a:pt x="19050" y="228600"/>
                    </a:cubicBezTo>
                    <a:cubicBezTo>
                      <a:pt x="21562" y="209758"/>
                      <a:pt x="26141" y="215401"/>
                      <a:pt x="38100" y="200025"/>
                    </a:cubicBezTo>
                    <a:cubicBezTo>
                      <a:pt x="45128" y="190989"/>
                      <a:pt x="52030" y="181689"/>
                      <a:pt x="57150" y="171450"/>
                    </a:cubicBezTo>
                    <a:cubicBezTo>
                      <a:pt x="60325" y="165100"/>
                      <a:pt x="63878" y="158925"/>
                      <a:pt x="66675" y="152400"/>
                    </a:cubicBezTo>
                    <a:cubicBezTo>
                      <a:pt x="68653" y="147786"/>
                      <a:pt x="68302" y="142033"/>
                      <a:pt x="71438" y="138113"/>
                    </a:cubicBezTo>
                    <a:cubicBezTo>
                      <a:pt x="79672" y="127821"/>
                      <a:pt x="105567" y="121974"/>
                      <a:pt x="114300" y="119063"/>
                    </a:cubicBezTo>
                    <a:cubicBezTo>
                      <a:pt x="119063" y="117475"/>
                      <a:pt x="124411" y="117085"/>
                      <a:pt x="128588" y="114300"/>
                    </a:cubicBezTo>
                    <a:cubicBezTo>
                      <a:pt x="133350" y="111125"/>
                      <a:pt x="137645" y="107100"/>
                      <a:pt x="142875" y="104775"/>
                    </a:cubicBezTo>
                    <a:cubicBezTo>
                      <a:pt x="152050" y="100697"/>
                      <a:pt x="161925" y="98425"/>
                      <a:pt x="171450" y="95250"/>
                    </a:cubicBezTo>
                    <a:lnTo>
                      <a:pt x="185738" y="90488"/>
                    </a:lnTo>
                    <a:cubicBezTo>
                      <a:pt x="205152" y="91297"/>
                      <a:pt x="288895" y="90083"/>
                      <a:pt x="328613" y="100013"/>
                    </a:cubicBezTo>
                    <a:cubicBezTo>
                      <a:pt x="338353" y="102448"/>
                      <a:pt x="348834" y="103969"/>
                      <a:pt x="357188" y="109538"/>
                    </a:cubicBezTo>
                    <a:cubicBezTo>
                      <a:pt x="361950" y="112713"/>
                      <a:pt x="367078" y="115399"/>
                      <a:pt x="371475" y="119063"/>
                    </a:cubicBezTo>
                    <a:cubicBezTo>
                      <a:pt x="408144" y="149620"/>
                      <a:pt x="364578" y="119226"/>
                      <a:pt x="400050" y="142875"/>
                    </a:cubicBezTo>
                    <a:cubicBezTo>
                      <a:pt x="406400" y="152400"/>
                      <a:pt x="409575" y="165100"/>
                      <a:pt x="419100" y="171450"/>
                    </a:cubicBezTo>
                    <a:cubicBezTo>
                      <a:pt x="438992" y="184711"/>
                      <a:pt x="429341" y="176927"/>
                      <a:pt x="447675" y="195263"/>
                    </a:cubicBezTo>
                    <a:cubicBezTo>
                      <a:pt x="450850" y="204788"/>
                      <a:pt x="462769" y="215484"/>
                      <a:pt x="457200" y="223838"/>
                    </a:cubicBezTo>
                    <a:cubicBezTo>
                      <a:pt x="454025" y="228600"/>
                      <a:pt x="453399" y="238125"/>
                      <a:pt x="447675" y="238125"/>
                    </a:cubicBezTo>
                    <a:cubicBezTo>
                      <a:pt x="442655" y="238125"/>
                      <a:pt x="450850" y="228600"/>
                      <a:pt x="452438" y="223838"/>
                    </a:cubicBezTo>
                    <a:lnTo>
                      <a:pt x="438150" y="180975"/>
                    </a:lnTo>
                    <a:lnTo>
                      <a:pt x="433388" y="166688"/>
                    </a:lnTo>
                    <a:cubicBezTo>
                      <a:pt x="438865" y="90002"/>
                      <a:pt x="431104" y="121150"/>
                      <a:pt x="447675" y="71438"/>
                    </a:cubicBezTo>
                    <a:lnTo>
                      <a:pt x="452438" y="57150"/>
                    </a:lnTo>
                    <a:cubicBezTo>
                      <a:pt x="454025" y="52388"/>
                      <a:pt x="453023" y="45647"/>
                      <a:pt x="457200" y="42863"/>
                    </a:cubicBezTo>
                    <a:cubicBezTo>
                      <a:pt x="461963" y="39688"/>
                      <a:pt x="466830" y="36665"/>
                      <a:pt x="471488" y="33338"/>
                    </a:cubicBezTo>
                    <a:cubicBezTo>
                      <a:pt x="477947" y="28724"/>
                      <a:pt x="483438" y="22600"/>
                      <a:pt x="490538" y="19050"/>
                    </a:cubicBezTo>
                    <a:cubicBezTo>
                      <a:pt x="499518" y="14560"/>
                      <a:pt x="509588" y="12700"/>
                      <a:pt x="519113" y="9525"/>
                    </a:cubicBezTo>
                    <a:lnTo>
                      <a:pt x="533400" y="4763"/>
                    </a:lnTo>
                    <a:lnTo>
                      <a:pt x="547688" y="0"/>
                    </a:lnTo>
                    <a:cubicBezTo>
                      <a:pt x="579438" y="1588"/>
                      <a:pt x="611250" y="2228"/>
                      <a:pt x="642938" y="4763"/>
                    </a:cubicBezTo>
                    <a:cubicBezTo>
                      <a:pt x="651007" y="5409"/>
                      <a:pt x="659171" y="6683"/>
                      <a:pt x="666750" y="9525"/>
                    </a:cubicBezTo>
                    <a:cubicBezTo>
                      <a:pt x="672110" y="11535"/>
                      <a:pt x="675807" y="16725"/>
                      <a:pt x="681038" y="19050"/>
                    </a:cubicBezTo>
                    <a:cubicBezTo>
                      <a:pt x="690213" y="23128"/>
                      <a:pt x="700088" y="25400"/>
                      <a:pt x="709613" y="28575"/>
                    </a:cubicBezTo>
                    <a:cubicBezTo>
                      <a:pt x="714375" y="30163"/>
                      <a:pt x="719723" y="30553"/>
                      <a:pt x="723900" y="33338"/>
                    </a:cubicBezTo>
                    <a:lnTo>
                      <a:pt x="752475" y="52388"/>
                    </a:lnTo>
                    <a:cubicBezTo>
                      <a:pt x="754063" y="58738"/>
                      <a:pt x="753607" y="65992"/>
                      <a:pt x="757238" y="71438"/>
                    </a:cubicBezTo>
                    <a:cubicBezTo>
                      <a:pt x="760413" y="76200"/>
                      <a:pt x="767478" y="76916"/>
                      <a:pt x="771525" y="80963"/>
                    </a:cubicBezTo>
                    <a:cubicBezTo>
                      <a:pt x="775572" y="85010"/>
                      <a:pt x="777386" y="90853"/>
                      <a:pt x="781050" y="95250"/>
                    </a:cubicBezTo>
                    <a:cubicBezTo>
                      <a:pt x="785362" y="100424"/>
                      <a:pt x="791203" y="104221"/>
                      <a:pt x="795338" y="109538"/>
                    </a:cubicBezTo>
                    <a:cubicBezTo>
                      <a:pt x="802366" y="118574"/>
                      <a:pt x="814388" y="138113"/>
                      <a:pt x="814388" y="138113"/>
                    </a:cubicBezTo>
                    <a:cubicBezTo>
                      <a:pt x="823659" y="165927"/>
                      <a:pt x="811896" y="140383"/>
                      <a:pt x="833438" y="161925"/>
                    </a:cubicBezTo>
                    <a:cubicBezTo>
                      <a:pt x="837485" y="165972"/>
                      <a:pt x="839299" y="171816"/>
                      <a:pt x="842963" y="176213"/>
                    </a:cubicBezTo>
                    <a:cubicBezTo>
                      <a:pt x="847275" y="181387"/>
                      <a:pt x="852488" y="185738"/>
                      <a:pt x="857250" y="190500"/>
                    </a:cubicBezTo>
                    <a:cubicBezTo>
                      <a:pt x="865188" y="214313"/>
                      <a:pt x="863601" y="200026"/>
                      <a:pt x="852488" y="233363"/>
                    </a:cubicBezTo>
                    <a:lnTo>
                      <a:pt x="847725" y="247650"/>
                    </a:lnTo>
                    <a:lnTo>
                      <a:pt x="852488" y="233363"/>
                    </a:lnTo>
                    <a:cubicBezTo>
                      <a:pt x="854075" y="212725"/>
                      <a:pt x="854683" y="191989"/>
                      <a:pt x="857250" y="171450"/>
                    </a:cubicBezTo>
                    <a:cubicBezTo>
                      <a:pt x="857873" y="166469"/>
                      <a:pt x="861115" y="162102"/>
                      <a:pt x="862013" y="157163"/>
                    </a:cubicBezTo>
                    <a:cubicBezTo>
                      <a:pt x="864303" y="144571"/>
                      <a:pt x="865083" y="131750"/>
                      <a:pt x="866775" y="119063"/>
                    </a:cubicBezTo>
                    <a:cubicBezTo>
                      <a:pt x="868259" y="107936"/>
                      <a:pt x="869336" y="96733"/>
                      <a:pt x="871538" y="85725"/>
                    </a:cubicBezTo>
                    <a:cubicBezTo>
                      <a:pt x="872522" y="80803"/>
                      <a:pt x="872750" y="74988"/>
                      <a:pt x="876300" y="71438"/>
                    </a:cubicBezTo>
                    <a:cubicBezTo>
                      <a:pt x="894765" y="52973"/>
                      <a:pt x="910209" y="50610"/>
                      <a:pt x="933450" y="42863"/>
                    </a:cubicBezTo>
                    <a:lnTo>
                      <a:pt x="976313" y="28575"/>
                    </a:lnTo>
                    <a:lnTo>
                      <a:pt x="990600" y="23813"/>
                    </a:lnTo>
                    <a:cubicBezTo>
                      <a:pt x="995363" y="22225"/>
                      <a:pt x="1000018" y="20267"/>
                      <a:pt x="1004888" y="19050"/>
                    </a:cubicBezTo>
                    <a:lnTo>
                      <a:pt x="1023938" y="14288"/>
                    </a:lnTo>
                    <a:cubicBezTo>
                      <a:pt x="1052610" y="15653"/>
                      <a:pt x="1103773" y="9042"/>
                      <a:pt x="1138238" y="23813"/>
                    </a:cubicBezTo>
                    <a:cubicBezTo>
                      <a:pt x="1144763" y="26610"/>
                      <a:pt x="1151124" y="29816"/>
                      <a:pt x="1157288" y="33338"/>
                    </a:cubicBezTo>
                    <a:cubicBezTo>
                      <a:pt x="1162258" y="36178"/>
                      <a:pt x="1166813" y="39688"/>
                      <a:pt x="1171575" y="42863"/>
                    </a:cubicBezTo>
                    <a:cubicBezTo>
                      <a:pt x="1174750" y="47625"/>
                      <a:pt x="1177053" y="53103"/>
                      <a:pt x="1181100" y="57150"/>
                    </a:cubicBezTo>
                    <a:cubicBezTo>
                      <a:pt x="1185148" y="61197"/>
                      <a:pt x="1191812" y="62205"/>
                      <a:pt x="1195388" y="66675"/>
                    </a:cubicBezTo>
                    <a:cubicBezTo>
                      <a:pt x="1198524" y="70595"/>
                      <a:pt x="1197365" y="76786"/>
                      <a:pt x="1200150" y="80963"/>
                    </a:cubicBezTo>
                    <a:cubicBezTo>
                      <a:pt x="1203886" y="86567"/>
                      <a:pt x="1210303" y="89934"/>
                      <a:pt x="1214438" y="95250"/>
                    </a:cubicBezTo>
                    <a:cubicBezTo>
                      <a:pt x="1221466" y="104286"/>
                      <a:pt x="1227138" y="114300"/>
                      <a:pt x="1233488" y="123825"/>
                    </a:cubicBezTo>
                    <a:cubicBezTo>
                      <a:pt x="1236663" y="128588"/>
                      <a:pt x="1238966" y="134066"/>
                      <a:pt x="1243013" y="138113"/>
                    </a:cubicBezTo>
                    <a:lnTo>
                      <a:pt x="1257300" y="152400"/>
                    </a:lnTo>
                    <a:cubicBezTo>
                      <a:pt x="1258888" y="157163"/>
                      <a:pt x="1259278" y="162511"/>
                      <a:pt x="1262063" y="166688"/>
                    </a:cubicBezTo>
                    <a:cubicBezTo>
                      <a:pt x="1278500" y="191343"/>
                      <a:pt x="1282719" y="171507"/>
                      <a:pt x="1295400" y="209550"/>
                    </a:cubicBezTo>
                    <a:cubicBezTo>
                      <a:pt x="1298575" y="219075"/>
                      <a:pt x="1302956" y="228280"/>
                      <a:pt x="1304925" y="238125"/>
                    </a:cubicBezTo>
                    <a:cubicBezTo>
                      <a:pt x="1310673" y="266860"/>
                      <a:pt x="1307128" y="254258"/>
                      <a:pt x="1314450" y="276225"/>
                    </a:cubicBezTo>
                    <a:cubicBezTo>
                      <a:pt x="1314401" y="276521"/>
                      <a:pt x="1309863" y="312916"/>
                      <a:pt x="1304925" y="319088"/>
                    </a:cubicBezTo>
                    <a:cubicBezTo>
                      <a:pt x="1301349" y="323557"/>
                      <a:pt x="1295035" y="324949"/>
                      <a:pt x="1290638" y="328613"/>
                    </a:cubicBezTo>
                    <a:cubicBezTo>
                      <a:pt x="1266855" y="348431"/>
                      <a:pt x="1287170" y="339293"/>
                      <a:pt x="1262063" y="347663"/>
                    </a:cubicBezTo>
                    <a:cubicBezTo>
                      <a:pt x="1266825" y="350838"/>
                      <a:pt x="1271120" y="354863"/>
                      <a:pt x="1276350" y="357188"/>
                    </a:cubicBezTo>
                    <a:cubicBezTo>
                      <a:pt x="1285525" y="361266"/>
                      <a:pt x="1296571" y="361144"/>
                      <a:pt x="1304925" y="366713"/>
                    </a:cubicBezTo>
                    <a:lnTo>
                      <a:pt x="1333500" y="385763"/>
                    </a:lnTo>
                    <a:lnTo>
                      <a:pt x="1347788" y="395288"/>
                    </a:lnTo>
                    <a:cubicBezTo>
                      <a:pt x="1350963" y="400050"/>
                      <a:pt x="1353649" y="405178"/>
                      <a:pt x="1357313" y="409575"/>
                    </a:cubicBezTo>
                    <a:cubicBezTo>
                      <a:pt x="1361625" y="414749"/>
                      <a:pt x="1367864" y="418259"/>
                      <a:pt x="1371600" y="423863"/>
                    </a:cubicBezTo>
                    <a:cubicBezTo>
                      <a:pt x="1399170" y="465217"/>
                      <a:pt x="1345072" y="406857"/>
                      <a:pt x="1390650" y="452438"/>
                    </a:cubicBezTo>
                    <a:cubicBezTo>
                      <a:pt x="1392238" y="457200"/>
                      <a:pt x="1395413" y="461705"/>
                      <a:pt x="1395413" y="466725"/>
                    </a:cubicBezTo>
                    <a:cubicBezTo>
                      <a:pt x="1395413" y="486486"/>
                      <a:pt x="1390368" y="516125"/>
                      <a:pt x="1371600" y="528638"/>
                    </a:cubicBezTo>
                    <a:cubicBezTo>
                      <a:pt x="1366838" y="531813"/>
                      <a:pt x="1361710" y="534499"/>
                      <a:pt x="1357313" y="538163"/>
                    </a:cubicBezTo>
                    <a:cubicBezTo>
                      <a:pt x="1352139" y="542475"/>
                      <a:pt x="1348139" y="548067"/>
                      <a:pt x="1343025" y="552450"/>
                    </a:cubicBezTo>
                    <a:cubicBezTo>
                      <a:pt x="1334660" y="559620"/>
                      <a:pt x="1301961" y="582507"/>
                      <a:pt x="1295400" y="585788"/>
                    </a:cubicBezTo>
                    <a:cubicBezTo>
                      <a:pt x="1289050" y="588963"/>
                      <a:pt x="1282942" y="592676"/>
                      <a:pt x="1276350" y="595313"/>
                    </a:cubicBezTo>
                    <a:cubicBezTo>
                      <a:pt x="1257023" y="603044"/>
                      <a:pt x="1247439" y="604922"/>
                      <a:pt x="1228725" y="609600"/>
                    </a:cubicBezTo>
                    <a:cubicBezTo>
                      <a:pt x="1201738" y="608013"/>
                      <a:pt x="1174570" y="608334"/>
                      <a:pt x="1147763" y="604838"/>
                    </a:cubicBezTo>
                    <a:cubicBezTo>
                      <a:pt x="1137807" y="603539"/>
                      <a:pt x="1128713" y="598488"/>
                      <a:pt x="1119188" y="595313"/>
                    </a:cubicBezTo>
                    <a:cubicBezTo>
                      <a:pt x="1114425" y="593725"/>
                      <a:pt x="1109077" y="593335"/>
                      <a:pt x="1104900" y="590550"/>
                    </a:cubicBezTo>
                    <a:cubicBezTo>
                      <a:pt x="1086436" y="578240"/>
                      <a:pt x="1096043" y="582835"/>
                      <a:pt x="1076325" y="576263"/>
                    </a:cubicBezTo>
                    <a:cubicBezTo>
                      <a:pt x="918663" y="581348"/>
                      <a:pt x="975397" y="565455"/>
                      <a:pt x="900113" y="590550"/>
                    </a:cubicBezTo>
                    <a:cubicBezTo>
                      <a:pt x="883994" y="595923"/>
                      <a:pt x="869135" y="601271"/>
                      <a:pt x="852488" y="604838"/>
                    </a:cubicBezTo>
                    <a:cubicBezTo>
                      <a:pt x="836658" y="608230"/>
                      <a:pt x="804863" y="614363"/>
                      <a:pt x="804863" y="614363"/>
                    </a:cubicBezTo>
                    <a:cubicBezTo>
                      <a:pt x="752475" y="612775"/>
                      <a:pt x="700035" y="612429"/>
                      <a:pt x="647700" y="609600"/>
                    </a:cubicBezTo>
                    <a:cubicBezTo>
                      <a:pt x="633983" y="608859"/>
                      <a:pt x="627034" y="602891"/>
                      <a:pt x="614363" y="600075"/>
                    </a:cubicBezTo>
                    <a:cubicBezTo>
                      <a:pt x="604937" y="597980"/>
                      <a:pt x="595289" y="597040"/>
                      <a:pt x="585788" y="595313"/>
                    </a:cubicBezTo>
                    <a:cubicBezTo>
                      <a:pt x="516578" y="582730"/>
                      <a:pt x="617676" y="599486"/>
                      <a:pt x="528638" y="585788"/>
                    </a:cubicBezTo>
                    <a:cubicBezTo>
                      <a:pt x="519094" y="584320"/>
                      <a:pt x="509564" y="582752"/>
                      <a:pt x="500063" y="581025"/>
                    </a:cubicBezTo>
                    <a:cubicBezTo>
                      <a:pt x="492099" y="579577"/>
                      <a:pt x="484251" y="577494"/>
                      <a:pt x="476250" y="576263"/>
                    </a:cubicBezTo>
                    <a:cubicBezTo>
                      <a:pt x="463600" y="574317"/>
                      <a:pt x="450800" y="573446"/>
                      <a:pt x="438150" y="571500"/>
                    </a:cubicBezTo>
                    <a:cubicBezTo>
                      <a:pt x="430150" y="570269"/>
                      <a:pt x="422396" y="567505"/>
                      <a:pt x="414338" y="566738"/>
                    </a:cubicBezTo>
                    <a:cubicBezTo>
                      <a:pt x="389003" y="564325"/>
                      <a:pt x="363507" y="564004"/>
                      <a:pt x="338138" y="561975"/>
                    </a:cubicBezTo>
                    <a:cubicBezTo>
                      <a:pt x="323808" y="560829"/>
                      <a:pt x="309563" y="558800"/>
                      <a:pt x="295275" y="557213"/>
                    </a:cubicBezTo>
                    <a:cubicBezTo>
                      <a:pt x="241240" y="566218"/>
                      <a:pt x="262788" y="564741"/>
                      <a:pt x="176213" y="557213"/>
                    </a:cubicBezTo>
                    <a:cubicBezTo>
                      <a:pt x="169692" y="556646"/>
                      <a:pt x="163603" y="553621"/>
                      <a:pt x="157163" y="552450"/>
                    </a:cubicBezTo>
                    <a:cubicBezTo>
                      <a:pt x="146119" y="550442"/>
                      <a:pt x="134920" y="549395"/>
                      <a:pt x="123825" y="547688"/>
                    </a:cubicBezTo>
                    <a:cubicBezTo>
                      <a:pt x="68949" y="539246"/>
                      <a:pt x="122312" y="545631"/>
                      <a:pt x="47625" y="538163"/>
                    </a:cubicBezTo>
                    <a:cubicBezTo>
                      <a:pt x="22227" y="500065"/>
                      <a:pt x="55560" y="546097"/>
                      <a:pt x="23813" y="514350"/>
                    </a:cubicBezTo>
                    <a:cubicBezTo>
                      <a:pt x="10164" y="500701"/>
                      <a:pt x="17272" y="501269"/>
                      <a:pt x="9525" y="485775"/>
                    </a:cubicBezTo>
                    <a:cubicBezTo>
                      <a:pt x="6965" y="480656"/>
                      <a:pt x="3175" y="476250"/>
                      <a:pt x="0" y="471488"/>
                    </a:cubicBezTo>
                    <a:cubicBezTo>
                      <a:pt x="1216" y="458110"/>
                      <a:pt x="364" y="423136"/>
                      <a:pt x="9525" y="404813"/>
                    </a:cubicBezTo>
                    <a:cubicBezTo>
                      <a:pt x="12085" y="399693"/>
                      <a:pt x="14196" y="393559"/>
                      <a:pt x="19050" y="390525"/>
                    </a:cubicBezTo>
                    <a:cubicBezTo>
                      <a:pt x="19058" y="390520"/>
                      <a:pt x="54765" y="378621"/>
                      <a:pt x="61913" y="376238"/>
                    </a:cubicBezTo>
                    <a:lnTo>
                      <a:pt x="76200" y="371475"/>
                    </a:lnTo>
                    <a:cubicBezTo>
                      <a:pt x="101348" y="379858"/>
                      <a:pt x="86312" y="373453"/>
                      <a:pt x="119063" y="395288"/>
                    </a:cubicBezTo>
                    <a:lnTo>
                      <a:pt x="133350" y="404813"/>
                    </a:lnTo>
                    <a:cubicBezTo>
                      <a:pt x="136525" y="409575"/>
                      <a:pt x="138406" y="415524"/>
                      <a:pt x="142875" y="419100"/>
                    </a:cubicBezTo>
                    <a:cubicBezTo>
                      <a:pt x="146795" y="422236"/>
                      <a:pt x="152858" y="421280"/>
                      <a:pt x="157163" y="423863"/>
                    </a:cubicBezTo>
                    <a:cubicBezTo>
                      <a:pt x="161013" y="426173"/>
                      <a:pt x="163513" y="430213"/>
                      <a:pt x="166688" y="433388"/>
                    </a:cubicBezTo>
                    <a:lnTo>
                      <a:pt x="166688" y="433388"/>
                    </a:lnTo>
                  </a:path>
                </a:pathLst>
              </a:custGeom>
              <a:solidFill>
                <a:schemeClr val="accent5">
                  <a:lumMod val="20000"/>
                  <a:lumOff val="80000"/>
                  <a:alpha val="79000"/>
                </a:schemeClr>
              </a:solidFill>
              <a:ln w="57150">
                <a:solidFill>
                  <a:srgbClr val="0FCED5">
                    <a:alpha val="4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prstClr val="black"/>
                  </a:solidFill>
                  <a:latin typeface="Calibri"/>
                </a:endParaRPr>
              </a:p>
            </p:txBody>
          </p:sp>
          <p:sp>
            <p:nvSpPr>
              <p:cNvPr id="55" name="Freihandform 35"/>
              <p:cNvSpPr/>
              <p:nvPr/>
            </p:nvSpPr>
            <p:spPr>
              <a:xfrm>
                <a:off x="5783595" y="3767851"/>
                <a:ext cx="447009" cy="164554"/>
              </a:xfrm>
              <a:custGeom>
                <a:avLst/>
                <a:gdLst>
                  <a:gd name="connsiteX0" fmla="*/ 95250 w 1399170"/>
                  <a:gd name="connsiteY0" fmla="*/ 390525 h 614363"/>
                  <a:gd name="connsiteX1" fmla="*/ 66675 w 1399170"/>
                  <a:gd name="connsiteY1" fmla="*/ 371475 h 614363"/>
                  <a:gd name="connsiteX2" fmla="*/ 28575 w 1399170"/>
                  <a:gd name="connsiteY2" fmla="*/ 328613 h 614363"/>
                  <a:gd name="connsiteX3" fmla="*/ 19050 w 1399170"/>
                  <a:gd name="connsiteY3" fmla="*/ 300038 h 614363"/>
                  <a:gd name="connsiteX4" fmla="*/ 14288 w 1399170"/>
                  <a:gd name="connsiteY4" fmla="*/ 285750 h 614363"/>
                  <a:gd name="connsiteX5" fmla="*/ 19050 w 1399170"/>
                  <a:gd name="connsiteY5" fmla="*/ 228600 h 614363"/>
                  <a:gd name="connsiteX6" fmla="*/ 38100 w 1399170"/>
                  <a:gd name="connsiteY6" fmla="*/ 200025 h 614363"/>
                  <a:gd name="connsiteX7" fmla="*/ 57150 w 1399170"/>
                  <a:gd name="connsiteY7" fmla="*/ 171450 h 614363"/>
                  <a:gd name="connsiteX8" fmla="*/ 66675 w 1399170"/>
                  <a:gd name="connsiteY8" fmla="*/ 152400 h 614363"/>
                  <a:gd name="connsiteX9" fmla="*/ 71438 w 1399170"/>
                  <a:gd name="connsiteY9" fmla="*/ 138113 h 614363"/>
                  <a:gd name="connsiteX10" fmla="*/ 114300 w 1399170"/>
                  <a:gd name="connsiteY10" fmla="*/ 119063 h 614363"/>
                  <a:gd name="connsiteX11" fmla="*/ 128588 w 1399170"/>
                  <a:gd name="connsiteY11" fmla="*/ 114300 h 614363"/>
                  <a:gd name="connsiteX12" fmla="*/ 142875 w 1399170"/>
                  <a:gd name="connsiteY12" fmla="*/ 104775 h 614363"/>
                  <a:gd name="connsiteX13" fmla="*/ 171450 w 1399170"/>
                  <a:gd name="connsiteY13" fmla="*/ 95250 h 614363"/>
                  <a:gd name="connsiteX14" fmla="*/ 185738 w 1399170"/>
                  <a:gd name="connsiteY14" fmla="*/ 90488 h 614363"/>
                  <a:gd name="connsiteX15" fmla="*/ 328613 w 1399170"/>
                  <a:gd name="connsiteY15" fmla="*/ 100013 h 614363"/>
                  <a:gd name="connsiteX16" fmla="*/ 357188 w 1399170"/>
                  <a:gd name="connsiteY16" fmla="*/ 109538 h 614363"/>
                  <a:gd name="connsiteX17" fmla="*/ 371475 w 1399170"/>
                  <a:gd name="connsiteY17" fmla="*/ 119063 h 614363"/>
                  <a:gd name="connsiteX18" fmla="*/ 400050 w 1399170"/>
                  <a:gd name="connsiteY18" fmla="*/ 142875 h 614363"/>
                  <a:gd name="connsiteX19" fmla="*/ 419100 w 1399170"/>
                  <a:gd name="connsiteY19" fmla="*/ 171450 h 614363"/>
                  <a:gd name="connsiteX20" fmla="*/ 447675 w 1399170"/>
                  <a:gd name="connsiteY20" fmla="*/ 195263 h 614363"/>
                  <a:gd name="connsiteX21" fmla="*/ 457200 w 1399170"/>
                  <a:gd name="connsiteY21" fmla="*/ 223838 h 614363"/>
                  <a:gd name="connsiteX22" fmla="*/ 447675 w 1399170"/>
                  <a:gd name="connsiteY22" fmla="*/ 238125 h 614363"/>
                  <a:gd name="connsiteX23" fmla="*/ 452438 w 1399170"/>
                  <a:gd name="connsiteY23" fmla="*/ 223838 h 614363"/>
                  <a:gd name="connsiteX24" fmla="*/ 438150 w 1399170"/>
                  <a:gd name="connsiteY24" fmla="*/ 180975 h 614363"/>
                  <a:gd name="connsiteX25" fmla="*/ 433388 w 1399170"/>
                  <a:gd name="connsiteY25" fmla="*/ 166688 h 614363"/>
                  <a:gd name="connsiteX26" fmla="*/ 447675 w 1399170"/>
                  <a:gd name="connsiteY26" fmla="*/ 71438 h 614363"/>
                  <a:gd name="connsiteX27" fmla="*/ 452438 w 1399170"/>
                  <a:gd name="connsiteY27" fmla="*/ 57150 h 614363"/>
                  <a:gd name="connsiteX28" fmla="*/ 457200 w 1399170"/>
                  <a:gd name="connsiteY28" fmla="*/ 42863 h 614363"/>
                  <a:gd name="connsiteX29" fmla="*/ 471488 w 1399170"/>
                  <a:gd name="connsiteY29" fmla="*/ 33338 h 614363"/>
                  <a:gd name="connsiteX30" fmla="*/ 490538 w 1399170"/>
                  <a:gd name="connsiteY30" fmla="*/ 19050 h 614363"/>
                  <a:gd name="connsiteX31" fmla="*/ 519113 w 1399170"/>
                  <a:gd name="connsiteY31" fmla="*/ 9525 h 614363"/>
                  <a:gd name="connsiteX32" fmla="*/ 533400 w 1399170"/>
                  <a:gd name="connsiteY32" fmla="*/ 4763 h 614363"/>
                  <a:gd name="connsiteX33" fmla="*/ 547688 w 1399170"/>
                  <a:gd name="connsiteY33" fmla="*/ 0 h 614363"/>
                  <a:gd name="connsiteX34" fmla="*/ 642938 w 1399170"/>
                  <a:gd name="connsiteY34" fmla="*/ 4763 h 614363"/>
                  <a:gd name="connsiteX35" fmla="*/ 666750 w 1399170"/>
                  <a:gd name="connsiteY35" fmla="*/ 9525 h 614363"/>
                  <a:gd name="connsiteX36" fmla="*/ 681038 w 1399170"/>
                  <a:gd name="connsiteY36" fmla="*/ 19050 h 614363"/>
                  <a:gd name="connsiteX37" fmla="*/ 709613 w 1399170"/>
                  <a:gd name="connsiteY37" fmla="*/ 28575 h 614363"/>
                  <a:gd name="connsiteX38" fmla="*/ 723900 w 1399170"/>
                  <a:gd name="connsiteY38" fmla="*/ 33338 h 614363"/>
                  <a:gd name="connsiteX39" fmla="*/ 752475 w 1399170"/>
                  <a:gd name="connsiteY39" fmla="*/ 52388 h 614363"/>
                  <a:gd name="connsiteX40" fmla="*/ 757238 w 1399170"/>
                  <a:gd name="connsiteY40" fmla="*/ 71438 h 614363"/>
                  <a:gd name="connsiteX41" fmla="*/ 771525 w 1399170"/>
                  <a:gd name="connsiteY41" fmla="*/ 80963 h 614363"/>
                  <a:gd name="connsiteX42" fmla="*/ 781050 w 1399170"/>
                  <a:gd name="connsiteY42" fmla="*/ 95250 h 614363"/>
                  <a:gd name="connsiteX43" fmla="*/ 795338 w 1399170"/>
                  <a:gd name="connsiteY43" fmla="*/ 109538 h 614363"/>
                  <a:gd name="connsiteX44" fmla="*/ 814388 w 1399170"/>
                  <a:gd name="connsiteY44" fmla="*/ 138113 h 614363"/>
                  <a:gd name="connsiteX45" fmla="*/ 833438 w 1399170"/>
                  <a:gd name="connsiteY45" fmla="*/ 161925 h 614363"/>
                  <a:gd name="connsiteX46" fmla="*/ 842963 w 1399170"/>
                  <a:gd name="connsiteY46" fmla="*/ 176213 h 614363"/>
                  <a:gd name="connsiteX47" fmla="*/ 857250 w 1399170"/>
                  <a:gd name="connsiteY47" fmla="*/ 190500 h 614363"/>
                  <a:gd name="connsiteX48" fmla="*/ 852488 w 1399170"/>
                  <a:gd name="connsiteY48" fmla="*/ 233363 h 614363"/>
                  <a:gd name="connsiteX49" fmla="*/ 847725 w 1399170"/>
                  <a:gd name="connsiteY49" fmla="*/ 247650 h 614363"/>
                  <a:gd name="connsiteX50" fmla="*/ 852488 w 1399170"/>
                  <a:gd name="connsiteY50" fmla="*/ 233363 h 614363"/>
                  <a:gd name="connsiteX51" fmla="*/ 857250 w 1399170"/>
                  <a:gd name="connsiteY51" fmla="*/ 171450 h 614363"/>
                  <a:gd name="connsiteX52" fmla="*/ 862013 w 1399170"/>
                  <a:gd name="connsiteY52" fmla="*/ 157163 h 614363"/>
                  <a:gd name="connsiteX53" fmla="*/ 866775 w 1399170"/>
                  <a:gd name="connsiteY53" fmla="*/ 119063 h 614363"/>
                  <a:gd name="connsiteX54" fmla="*/ 871538 w 1399170"/>
                  <a:gd name="connsiteY54" fmla="*/ 85725 h 614363"/>
                  <a:gd name="connsiteX55" fmla="*/ 876300 w 1399170"/>
                  <a:gd name="connsiteY55" fmla="*/ 71438 h 614363"/>
                  <a:gd name="connsiteX56" fmla="*/ 933450 w 1399170"/>
                  <a:gd name="connsiteY56" fmla="*/ 42863 h 614363"/>
                  <a:gd name="connsiteX57" fmla="*/ 976313 w 1399170"/>
                  <a:gd name="connsiteY57" fmla="*/ 28575 h 614363"/>
                  <a:gd name="connsiteX58" fmla="*/ 990600 w 1399170"/>
                  <a:gd name="connsiteY58" fmla="*/ 23813 h 614363"/>
                  <a:gd name="connsiteX59" fmla="*/ 1004888 w 1399170"/>
                  <a:gd name="connsiteY59" fmla="*/ 19050 h 614363"/>
                  <a:gd name="connsiteX60" fmla="*/ 1023938 w 1399170"/>
                  <a:gd name="connsiteY60" fmla="*/ 14288 h 614363"/>
                  <a:gd name="connsiteX61" fmla="*/ 1138238 w 1399170"/>
                  <a:gd name="connsiteY61" fmla="*/ 23813 h 614363"/>
                  <a:gd name="connsiteX62" fmla="*/ 1157288 w 1399170"/>
                  <a:gd name="connsiteY62" fmla="*/ 33338 h 614363"/>
                  <a:gd name="connsiteX63" fmla="*/ 1171575 w 1399170"/>
                  <a:gd name="connsiteY63" fmla="*/ 42863 h 614363"/>
                  <a:gd name="connsiteX64" fmla="*/ 1181100 w 1399170"/>
                  <a:gd name="connsiteY64" fmla="*/ 57150 h 614363"/>
                  <a:gd name="connsiteX65" fmla="*/ 1195388 w 1399170"/>
                  <a:gd name="connsiteY65" fmla="*/ 66675 h 614363"/>
                  <a:gd name="connsiteX66" fmla="*/ 1200150 w 1399170"/>
                  <a:gd name="connsiteY66" fmla="*/ 80963 h 614363"/>
                  <a:gd name="connsiteX67" fmla="*/ 1214438 w 1399170"/>
                  <a:gd name="connsiteY67" fmla="*/ 95250 h 614363"/>
                  <a:gd name="connsiteX68" fmla="*/ 1233488 w 1399170"/>
                  <a:gd name="connsiteY68" fmla="*/ 123825 h 614363"/>
                  <a:gd name="connsiteX69" fmla="*/ 1243013 w 1399170"/>
                  <a:gd name="connsiteY69" fmla="*/ 138113 h 614363"/>
                  <a:gd name="connsiteX70" fmla="*/ 1257300 w 1399170"/>
                  <a:gd name="connsiteY70" fmla="*/ 152400 h 614363"/>
                  <a:gd name="connsiteX71" fmla="*/ 1262063 w 1399170"/>
                  <a:gd name="connsiteY71" fmla="*/ 166688 h 614363"/>
                  <a:gd name="connsiteX72" fmla="*/ 1295400 w 1399170"/>
                  <a:gd name="connsiteY72" fmla="*/ 209550 h 614363"/>
                  <a:gd name="connsiteX73" fmla="*/ 1304925 w 1399170"/>
                  <a:gd name="connsiteY73" fmla="*/ 238125 h 614363"/>
                  <a:gd name="connsiteX74" fmla="*/ 1314450 w 1399170"/>
                  <a:gd name="connsiteY74" fmla="*/ 276225 h 614363"/>
                  <a:gd name="connsiteX75" fmla="*/ 1304925 w 1399170"/>
                  <a:gd name="connsiteY75" fmla="*/ 319088 h 614363"/>
                  <a:gd name="connsiteX76" fmla="*/ 1290638 w 1399170"/>
                  <a:gd name="connsiteY76" fmla="*/ 328613 h 614363"/>
                  <a:gd name="connsiteX77" fmla="*/ 1262063 w 1399170"/>
                  <a:gd name="connsiteY77" fmla="*/ 347663 h 614363"/>
                  <a:gd name="connsiteX78" fmla="*/ 1276350 w 1399170"/>
                  <a:gd name="connsiteY78" fmla="*/ 357188 h 614363"/>
                  <a:gd name="connsiteX79" fmla="*/ 1304925 w 1399170"/>
                  <a:gd name="connsiteY79" fmla="*/ 366713 h 614363"/>
                  <a:gd name="connsiteX80" fmla="*/ 1333500 w 1399170"/>
                  <a:gd name="connsiteY80" fmla="*/ 385763 h 614363"/>
                  <a:gd name="connsiteX81" fmla="*/ 1347788 w 1399170"/>
                  <a:gd name="connsiteY81" fmla="*/ 395288 h 614363"/>
                  <a:gd name="connsiteX82" fmla="*/ 1357313 w 1399170"/>
                  <a:gd name="connsiteY82" fmla="*/ 409575 h 614363"/>
                  <a:gd name="connsiteX83" fmla="*/ 1371600 w 1399170"/>
                  <a:gd name="connsiteY83" fmla="*/ 423863 h 614363"/>
                  <a:gd name="connsiteX84" fmla="*/ 1390650 w 1399170"/>
                  <a:gd name="connsiteY84" fmla="*/ 452438 h 614363"/>
                  <a:gd name="connsiteX85" fmla="*/ 1395413 w 1399170"/>
                  <a:gd name="connsiteY85" fmla="*/ 466725 h 614363"/>
                  <a:gd name="connsiteX86" fmla="*/ 1371600 w 1399170"/>
                  <a:gd name="connsiteY86" fmla="*/ 528638 h 614363"/>
                  <a:gd name="connsiteX87" fmla="*/ 1357313 w 1399170"/>
                  <a:gd name="connsiteY87" fmla="*/ 538163 h 614363"/>
                  <a:gd name="connsiteX88" fmla="*/ 1343025 w 1399170"/>
                  <a:gd name="connsiteY88" fmla="*/ 552450 h 614363"/>
                  <a:gd name="connsiteX89" fmla="*/ 1295400 w 1399170"/>
                  <a:gd name="connsiteY89" fmla="*/ 585788 h 614363"/>
                  <a:gd name="connsiteX90" fmla="*/ 1276350 w 1399170"/>
                  <a:gd name="connsiteY90" fmla="*/ 595313 h 614363"/>
                  <a:gd name="connsiteX91" fmla="*/ 1228725 w 1399170"/>
                  <a:gd name="connsiteY91" fmla="*/ 609600 h 614363"/>
                  <a:gd name="connsiteX92" fmla="*/ 1147763 w 1399170"/>
                  <a:gd name="connsiteY92" fmla="*/ 604838 h 614363"/>
                  <a:gd name="connsiteX93" fmla="*/ 1119188 w 1399170"/>
                  <a:gd name="connsiteY93" fmla="*/ 595313 h 614363"/>
                  <a:gd name="connsiteX94" fmla="*/ 1104900 w 1399170"/>
                  <a:gd name="connsiteY94" fmla="*/ 590550 h 614363"/>
                  <a:gd name="connsiteX95" fmla="*/ 1076325 w 1399170"/>
                  <a:gd name="connsiteY95" fmla="*/ 576263 h 614363"/>
                  <a:gd name="connsiteX96" fmla="*/ 900113 w 1399170"/>
                  <a:gd name="connsiteY96" fmla="*/ 590550 h 614363"/>
                  <a:gd name="connsiteX97" fmla="*/ 852488 w 1399170"/>
                  <a:gd name="connsiteY97" fmla="*/ 604838 h 614363"/>
                  <a:gd name="connsiteX98" fmla="*/ 804863 w 1399170"/>
                  <a:gd name="connsiteY98" fmla="*/ 614363 h 614363"/>
                  <a:gd name="connsiteX99" fmla="*/ 647700 w 1399170"/>
                  <a:gd name="connsiteY99" fmla="*/ 609600 h 614363"/>
                  <a:gd name="connsiteX100" fmla="*/ 614363 w 1399170"/>
                  <a:gd name="connsiteY100" fmla="*/ 600075 h 614363"/>
                  <a:gd name="connsiteX101" fmla="*/ 585788 w 1399170"/>
                  <a:gd name="connsiteY101" fmla="*/ 595313 h 614363"/>
                  <a:gd name="connsiteX102" fmla="*/ 528638 w 1399170"/>
                  <a:gd name="connsiteY102" fmla="*/ 585788 h 614363"/>
                  <a:gd name="connsiteX103" fmla="*/ 500063 w 1399170"/>
                  <a:gd name="connsiteY103" fmla="*/ 581025 h 614363"/>
                  <a:gd name="connsiteX104" fmla="*/ 476250 w 1399170"/>
                  <a:gd name="connsiteY104" fmla="*/ 576263 h 614363"/>
                  <a:gd name="connsiteX105" fmla="*/ 438150 w 1399170"/>
                  <a:gd name="connsiteY105" fmla="*/ 571500 h 614363"/>
                  <a:gd name="connsiteX106" fmla="*/ 414338 w 1399170"/>
                  <a:gd name="connsiteY106" fmla="*/ 566738 h 614363"/>
                  <a:gd name="connsiteX107" fmla="*/ 338138 w 1399170"/>
                  <a:gd name="connsiteY107" fmla="*/ 561975 h 614363"/>
                  <a:gd name="connsiteX108" fmla="*/ 295275 w 1399170"/>
                  <a:gd name="connsiteY108" fmla="*/ 557213 h 614363"/>
                  <a:gd name="connsiteX109" fmla="*/ 176213 w 1399170"/>
                  <a:gd name="connsiteY109" fmla="*/ 557213 h 614363"/>
                  <a:gd name="connsiteX110" fmla="*/ 157163 w 1399170"/>
                  <a:gd name="connsiteY110" fmla="*/ 552450 h 614363"/>
                  <a:gd name="connsiteX111" fmla="*/ 123825 w 1399170"/>
                  <a:gd name="connsiteY111" fmla="*/ 547688 h 614363"/>
                  <a:gd name="connsiteX112" fmla="*/ 47625 w 1399170"/>
                  <a:gd name="connsiteY112" fmla="*/ 538163 h 614363"/>
                  <a:gd name="connsiteX113" fmla="*/ 23813 w 1399170"/>
                  <a:gd name="connsiteY113" fmla="*/ 514350 h 614363"/>
                  <a:gd name="connsiteX114" fmla="*/ 9525 w 1399170"/>
                  <a:gd name="connsiteY114" fmla="*/ 485775 h 614363"/>
                  <a:gd name="connsiteX115" fmla="*/ 0 w 1399170"/>
                  <a:gd name="connsiteY115" fmla="*/ 471488 h 614363"/>
                  <a:gd name="connsiteX116" fmla="*/ 9525 w 1399170"/>
                  <a:gd name="connsiteY116" fmla="*/ 404813 h 614363"/>
                  <a:gd name="connsiteX117" fmla="*/ 19050 w 1399170"/>
                  <a:gd name="connsiteY117" fmla="*/ 390525 h 614363"/>
                  <a:gd name="connsiteX118" fmla="*/ 61913 w 1399170"/>
                  <a:gd name="connsiteY118" fmla="*/ 376238 h 614363"/>
                  <a:gd name="connsiteX119" fmla="*/ 76200 w 1399170"/>
                  <a:gd name="connsiteY119" fmla="*/ 371475 h 614363"/>
                  <a:gd name="connsiteX120" fmla="*/ 119063 w 1399170"/>
                  <a:gd name="connsiteY120" fmla="*/ 395288 h 614363"/>
                  <a:gd name="connsiteX121" fmla="*/ 133350 w 1399170"/>
                  <a:gd name="connsiteY121" fmla="*/ 404813 h 614363"/>
                  <a:gd name="connsiteX122" fmla="*/ 142875 w 1399170"/>
                  <a:gd name="connsiteY122" fmla="*/ 419100 h 614363"/>
                  <a:gd name="connsiteX123" fmla="*/ 157163 w 1399170"/>
                  <a:gd name="connsiteY123" fmla="*/ 423863 h 614363"/>
                  <a:gd name="connsiteX124" fmla="*/ 166688 w 1399170"/>
                  <a:gd name="connsiteY124" fmla="*/ 433388 h 614363"/>
                  <a:gd name="connsiteX125" fmla="*/ 166688 w 1399170"/>
                  <a:gd name="connsiteY125" fmla="*/ 433388 h 6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399170" h="614363">
                    <a:moveTo>
                      <a:pt x="95250" y="390525"/>
                    </a:moveTo>
                    <a:cubicBezTo>
                      <a:pt x="85725" y="384175"/>
                      <a:pt x="74770" y="379570"/>
                      <a:pt x="66675" y="371475"/>
                    </a:cubicBezTo>
                    <a:cubicBezTo>
                      <a:pt x="34053" y="338853"/>
                      <a:pt x="45572" y="354108"/>
                      <a:pt x="28575" y="328613"/>
                    </a:cubicBezTo>
                    <a:lnTo>
                      <a:pt x="19050" y="300038"/>
                    </a:lnTo>
                    <a:lnTo>
                      <a:pt x="14288" y="285750"/>
                    </a:lnTo>
                    <a:cubicBezTo>
                      <a:pt x="15875" y="266700"/>
                      <a:pt x="16524" y="247548"/>
                      <a:pt x="19050" y="228600"/>
                    </a:cubicBezTo>
                    <a:cubicBezTo>
                      <a:pt x="21562" y="209758"/>
                      <a:pt x="26141" y="215401"/>
                      <a:pt x="38100" y="200025"/>
                    </a:cubicBezTo>
                    <a:cubicBezTo>
                      <a:pt x="45128" y="190989"/>
                      <a:pt x="52030" y="181689"/>
                      <a:pt x="57150" y="171450"/>
                    </a:cubicBezTo>
                    <a:cubicBezTo>
                      <a:pt x="60325" y="165100"/>
                      <a:pt x="63878" y="158925"/>
                      <a:pt x="66675" y="152400"/>
                    </a:cubicBezTo>
                    <a:cubicBezTo>
                      <a:pt x="68653" y="147786"/>
                      <a:pt x="68302" y="142033"/>
                      <a:pt x="71438" y="138113"/>
                    </a:cubicBezTo>
                    <a:cubicBezTo>
                      <a:pt x="79672" y="127821"/>
                      <a:pt x="105567" y="121974"/>
                      <a:pt x="114300" y="119063"/>
                    </a:cubicBezTo>
                    <a:cubicBezTo>
                      <a:pt x="119063" y="117475"/>
                      <a:pt x="124411" y="117085"/>
                      <a:pt x="128588" y="114300"/>
                    </a:cubicBezTo>
                    <a:cubicBezTo>
                      <a:pt x="133350" y="111125"/>
                      <a:pt x="137645" y="107100"/>
                      <a:pt x="142875" y="104775"/>
                    </a:cubicBezTo>
                    <a:cubicBezTo>
                      <a:pt x="152050" y="100697"/>
                      <a:pt x="161925" y="98425"/>
                      <a:pt x="171450" y="95250"/>
                    </a:cubicBezTo>
                    <a:lnTo>
                      <a:pt x="185738" y="90488"/>
                    </a:lnTo>
                    <a:cubicBezTo>
                      <a:pt x="205152" y="91297"/>
                      <a:pt x="288895" y="90083"/>
                      <a:pt x="328613" y="100013"/>
                    </a:cubicBezTo>
                    <a:cubicBezTo>
                      <a:pt x="338353" y="102448"/>
                      <a:pt x="348834" y="103969"/>
                      <a:pt x="357188" y="109538"/>
                    </a:cubicBezTo>
                    <a:cubicBezTo>
                      <a:pt x="361950" y="112713"/>
                      <a:pt x="367078" y="115399"/>
                      <a:pt x="371475" y="119063"/>
                    </a:cubicBezTo>
                    <a:cubicBezTo>
                      <a:pt x="408144" y="149620"/>
                      <a:pt x="364578" y="119226"/>
                      <a:pt x="400050" y="142875"/>
                    </a:cubicBezTo>
                    <a:cubicBezTo>
                      <a:pt x="406400" y="152400"/>
                      <a:pt x="409575" y="165100"/>
                      <a:pt x="419100" y="171450"/>
                    </a:cubicBezTo>
                    <a:cubicBezTo>
                      <a:pt x="438992" y="184711"/>
                      <a:pt x="429341" y="176927"/>
                      <a:pt x="447675" y="195263"/>
                    </a:cubicBezTo>
                    <a:cubicBezTo>
                      <a:pt x="450850" y="204788"/>
                      <a:pt x="462769" y="215484"/>
                      <a:pt x="457200" y="223838"/>
                    </a:cubicBezTo>
                    <a:cubicBezTo>
                      <a:pt x="454025" y="228600"/>
                      <a:pt x="453399" y="238125"/>
                      <a:pt x="447675" y="238125"/>
                    </a:cubicBezTo>
                    <a:cubicBezTo>
                      <a:pt x="442655" y="238125"/>
                      <a:pt x="450850" y="228600"/>
                      <a:pt x="452438" y="223838"/>
                    </a:cubicBezTo>
                    <a:lnTo>
                      <a:pt x="438150" y="180975"/>
                    </a:lnTo>
                    <a:lnTo>
                      <a:pt x="433388" y="166688"/>
                    </a:lnTo>
                    <a:cubicBezTo>
                      <a:pt x="438865" y="90002"/>
                      <a:pt x="431104" y="121150"/>
                      <a:pt x="447675" y="71438"/>
                    </a:cubicBezTo>
                    <a:lnTo>
                      <a:pt x="452438" y="57150"/>
                    </a:lnTo>
                    <a:cubicBezTo>
                      <a:pt x="454025" y="52388"/>
                      <a:pt x="453023" y="45647"/>
                      <a:pt x="457200" y="42863"/>
                    </a:cubicBezTo>
                    <a:cubicBezTo>
                      <a:pt x="461963" y="39688"/>
                      <a:pt x="466830" y="36665"/>
                      <a:pt x="471488" y="33338"/>
                    </a:cubicBezTo>
                    <a:cubicBezTo>
                      <a:pt x="477947" y="28724"/>
                      <a:pt x="483438" y="22600"/>
                      <a:pt x="490538" y="19050"/>
                    </a:cubicBezTo>
                    <a:cubicBezTo>
                      <a:pt x="499518" y="14560"/>
                      <a:pt x="509588" y="12700"/>
                      <a:pt x="519113" y="9525"/>
                    </a:cubicBezTo>
                    <a:lnTo>
                      <a:pt x="533400" y="4763"/>
                    </a:lnTo>
                    <a:lnTo>
                      <a:pt x="547688" y="0"/>
                    </a:lnTo>
                    <a:cubicBezTo>
                      <a:pt x="579438" y="1588"/>
                      <a:pt x="611250" y="2228"/>
                      <a:pt x="642938" y="4763"/>
                    </a:cubicBezTo>
                    <a:cubicBezTo>
                      <a:pt x="651007" y="5409"/>
                      <a:pt x="659171" y="6683"/>
                      <a:pt x="666750" y="9525"/>
                    </a:cubicBezTo>
                    <a:cubicBezTo>
                      <a:pt x="672110" y="11535"/>
                      <a:pt x="675807" y="16725"/>
                      <a:pt x="681038" y="19050"/>
                    </a:cubicBezTo>
                    <a:cubicBezTo>
                      <a:pt x="690213" y="23128"/>
                      <a:pt x="700088" y="25400"/>
                      <a:pt x="709613" y="28575"/>
                    </a:cubicBezTo>
                    <a:cubicBezTo>
                      <a:pt x="714375" y="30163"/>
                      <a:pt x="719723" y="30553"/>
                      <a:pt x="723900" y="33338"/>
                    </a:cubicBezTo>
                    <a:lnTo>
                      <a:pt x="752475" y="52388"/>
                    </a:lnTo>
                    <a:cubicBezTo>
                      <a:pt x="754063" y="58738"/>
                      <a:pt x="753607" y="65992"/>
                      <a:pt x="757238" y="71438"/>
                    </a:cubicBezTo>
                    <a:cubicBezTo>
                      <a:pt x="760413" y="76200"/>
                      <a:pt x="767478" y="76916"/>
                      <a:pt x="771525" y="80963"/>
                    </a:cubicBezTo>
                    <a:cubicBezTo>
                      <a:pt x="775572" y="85010"/>
                      <a:pt x="777386" y="90853"/>
                      <a:pt x="781050" y="95250"/>
                    </a:cubicBezTo>
                    <a:cubicBezTo>
                      <a:pt x="785362" y="100424"/>
                      <a:pt x="791203" y="104221"/>
                      <a:pt x="795338" y="109538"/>
                    </a:cubicBezTo>
                    <a:cubicBezTo>
                      <a:pt x="802366" y="118574"/>
                      <a:pt x="814388" y="138113"/>
                      <a:pt x="814388" y="138113"/>
                    </a:cubicBezTo>
                    <a:cubicBezTo>
                      <a:pt x="823659" y="165927"/>
                      <a:pt x="811896" y="140383"/>
                      <a:pt x="833438" y="161925"/>
                    </a:cubicBezTo>
                    <a:cubicBezTo>
                      <a:pt x="837485" y="165972"/>
                      <a:pt x="839299" y="171816"/>
                      <a:pt x="842963" y="176213"/>
                    </a:cubicBezTo>
                    <a:cubicBezTo>
                      <a:pt x="847275" y="181387"/>
                      <a:pt x="852488" y="185738"/>
                      <a:pt x="857250" y="190500"/>
                    </a:cubicBezTo>
                    <a:cubicBezTo>
                      <a:pt x="865188" y="214313"/>
                      <a:pt x="863601" y="200026"/>
                      <a:pt x="852488" y="233363"/>
                    </a:cubicBezTo>
                    <a:lnTo>
                      <a:pt x="847725" y="247650"/>
                    </a:lnTo>
                    <a:lnTo>
                      <a:pt x="852488" y="233363"/>
                    </a:lnTo>
                    <a:cubicBezTo>
                      <a:pt x="854075" y="212725"/>
                      <a:pt x="854683" y="191989"/>
                      <a:pt x="857250" y="171450"/>
                    </a:cubicBezTo>
                    <a:cubicBezTo>
                      <a:pt x="857873" y="166469"/>
                      <a:pt x="861115" y="162102"/>
                      <a:pt x="862013" y="157163"/>
                    </a:cubicBezTo>
                    <a:cubicBezTo>
                      <a:pt x="864303" y="144571"/>
                      <a:pt x="865083" y="131750"/>
                      <a:pt x="866775" y="119063"/>
                    </a:cubicBezTo>
                    <a:cubicBezTo>
                      <a:pt x="868259" y="107936"/>
                      <a:pt x="869336" y="96733"/>
                      <a:pt x="871538" y="85725"/>
                    </a:cubicBezTo>
                    <a:cubicBezTo>
                      <a:pt x="872522" y="80803"/>
                      <a:pt x="872750" y="74988"/>
                      <a:pt x="876300" y="71438"/>
                    </a:cubicBezTo>
                    <a:cubicBezTo>
                      <a:pt x="894765" y="52973"/>
                      <a:pt x="910209" y="50610"/>
                      <a:pt x="933450" y="42863"/>
                    </a:cubicBezTo>
                    <a:lnTo>
                      <a:pt x="976313" y="28575"/>
                    </a:lnTo>
                    <a:lnTo>
                      <a:pt x="990600" y="23813"/>
                    </a:lnTo>
                    <a:cubicBezTo>
                      <a:pt x="995363" y="22225"/>
                      <a:pt x="1000018" y="20267"/>
                      <a:pt x="1004888" y="19050"/>
                    </a:cubicBezTo>
                    <a:lnTo>
                      <a:pt x="1023938" y="14288"/>
                    </a:lnTo>
                    <a:cubicBezTo>
                      <a:pt x="1052610" y="15653"/>
                      <a:pt x="1103773" y="9042"/>
                      <a:pt x="1138238" y="23813"/>
                    </a:cubicBezTo>
                    <a:cubicBezTo>
                      <a:pt x="1144763" y="26610"/>
                      <a:pt x="1151124" y="29816"/>
                      <a:pt x="1157288" y="33338"/>
                    </a:cubicBezTo>
                    <a:cubicBezTo>
                      <a:pt x="1162258" y="36178"/>
                      <a:pt x="1166813" y="39688"/>
                      <a:pt x="1171575" y="42863"/>
                    </a:cubicBezTo>
                    <a:cubicBezTo>
                      <a:pt x="1174750" y="47625"/>
                      <a:pt x="1177053" y="53103"/>
                      <a:pt x="1181100" y="57150"/>
                    </a:cubicBezTo>
                    <a:cubicBezTo>
                      <a:pt x="1185148" y="61197"/>
                      <a:pt x="1191812" y="62205"/>
                      <a:pt x="1195388" y="66675"/>
                    </a:cubicBezTo>
                    <a:cubicBezTo>
                      <a:pt x="1198524" y="70595"/>
                      <a:pt x="1197365" y="76786"/>
                      <a:pt x="1200150" y="80963"/>
                    </a:cubicBezTo>
                    <a:cubicBezTo>
                      <a:pt x="1203886" y="86567"/>
                      <a:pt x="1210303" y="89934"/>
                      <a:pt x="1214438" y="95250"/>
                    </a:cubicBezTo>
                    <a:cubicBezTo>
                      <a:pt x="1221466" y="104286"/>
                      <a:pt x="1227138" y="114300"/>
                      <a:pt x="1233488" y="123825"/>
                    </a:cubicBezTo>
                    <a:cubicBezTo>
                      <a:pt x="1236663" y="128588"/>
                      <a:pt x="1238966" y="134066"/>
                      <a:pt x="1243013" y="138113"/>
                    </a:cubicBezTo>
                    <a:lnTo>
                      <a:pt x="1257300" y="152400"/>
                    </a:lnTo>
                    <a:cubicBezTo>
                      <a:pt x="1258888" y="157163"/>
                      <a:pt x="1259278" y="162511"/>
                      <a:pt x="1262063" y="166688"/>
                    </a:cubicBezTo>
                    <a:cubicBezTo>
                      <a:pt x="1278500" y="191343"/>
                      <a:pt x="1282719" y="171507"/>
                      <a:pt x="1295400" y="209550"/>
                    </a:cubicBezTo>
                    <a:cubicBezTo>
                      <a:pt x="1298575" y="219075"/>
                      <a:pt x="1302956" y="228280"/>
                      <a:pt x="1304925" y="238125"/>
                    </a:cubicBezTo>
                    <a:cubicBezTo>
                      <a:pt x="1310673" y="266860"/>
                      <a:pt x="1307128" y="254258"/>
                      <a:pt x="1314450" y="276225"/>
                    </a:cubicBezTo>
                    <a:cubicBezTo>
                      <a:pt x="1314401" y="276521"/>
                      <a:pt x="1309863" y="312916"/>
                      <a:pt x="1304925" y="319088"/>
                    </a:cubicBezTo>
                    <a:cubicBezTo>
                      <a:pt x="1301349" y="323557"/>
                      <a:pt x="1295035" y="324949"/>
                      <a:pt x="1290638" y="328613"/>
                    </a:cubicBezTo>
                    <a:cubicBezTo>
                      <a:pt x="1266855" y="348431"/>
                      <a:pt x="1287170" y="339293"/>
                      <a:pt x="1262063" y="347663"/>
                    </a:cubicBezTo>
                    <a:cubicBezTo>
                      <a:pt x="1266825" y="350838"/>
                      <a:pt x="1271120" y="354863"/>
                      <a:pt x="1276350" y="357188"/>
                    </a:cubicBezTo>
                    <a:cubicBezTo>
                      <a:pt x="1285525" y="361266"/>
                      <a:pt x="1296571" y="361144"/>
                      <a:pt x="1304925" y="366713"/>
                    </a:cubicBezTo>
                    <a:lnTo>
                      <a:pt x="1333500" y="385763"/>
                    </a:lnTo>
                    <a:lnTo>
                      <a:pt x="1347788" y="395288"/>
                    </a:lnTo>
                    <a:cubicBezTo>
                      <a:pt x="1350963" y="400050"/>
                      <a:pt x="1353649" y="405178"/>
                      <a:pt x="1357313" y="409575"/>
                    </a:cubicBezTo>
                    <a:cubicBezTo>
                      <a:pt x="1361625" y="414749"/>
                      <a:pt x="1367864" y="418259"/>
                      <a:pt x="1371600" y="423863"/>
                    </a:cubicBezTo>
                    <a:cubicBezTo>
                      <a:pt x="1399170" y="465217"/>
                      <a:pt x="1345072" y="406857"/>
                      <a:pt x="1390650" y="452438"/>
                    </a:cubicBezTo>
                    <a:cubicBezTo>
                      <a:pt x="1392238" y="457200"/>
                      <a:pt x="1395413" y="461705"/>
                      <a:pt x="1395413" y="466725"/>
                    </a:cubicBezTo>
                    <a:cubicBezTo>
                      <a:pt x="1395413" y="486486"/>
                      <a:pt x="1390368" y="516125"/>
                      <a:pt x="1371600" y="528638"/>
                    </a:cubicBezTo>
                    <a:cubicBezTo>
                      <a:pt x="1366838" y="531813"/>
                      <a:pt x="1361710" y="534499"/>
                      <a:pt x="1357313" y="538163"/>
                    </a:cubicBezTo>
                    <a:cubicBezTo>
                      <a:pt x="1352139" y="542475"/>
                      <a:pt x="1348139" y="548067"/>
                      <a:pt x="1343025" y="552450"/>
                    </a:cubicBezTo>
                    <a:cubicBezTo>
                      <a:pt x="1334660" y="559620"/>
                      <a:pt x="1301961" y="582507"/>
                      <a:pt x="1295400" y="585788"/>
                    </a:cubicBezTo>
                    <a:cubicBezTo>
                      <a:pt x="1289050" y="588963"/>
                      <a:pt x="1282942" y="592676"/>
                      <a:pt x="1276350" y="595313"/>
                    </a:cubicBezTo>
                    <a:cubicBezTo>
                      <a:pt x="1257023" y="603044"/>
                      <a:pt x="1247439" y="604922"/>
                      <a:pt x="1228725" y="609600"/>
                    </a:cubicBezTo>
                    <a:cubicBezTo>
                      <a:pt x="1201738" y="608013"/>
                      <a:pt x="1174570" y="608334"/>
                      <a:pt x="1147763" y="604838"/>
                    </a:cubicBezTo>
                    <a:cubicBezTo>
                      <a:pt x="1137807" y="603539"/>
                      <a:pt x="1128713" y="598488"/>
                      <a:pt x="1119188" y="595313"/>
                    </a:cubicBezTo>
                    <a:cubicBezTo>
                      <a:pt x="1114425" y="593725"/>
                      <a:pt x="1109077" y="593335"/>
                      <a:pt x="1104900" y="590550"/>
                    </a:cubicBezTo>
                    <a:cubicBezTo>
                      <a:pt x="1086436" y="578240"/>
                      <a:pt x="1096043" y="582835"/>
                      <a:pt x="1076325" y="576263"/>
                    </a:cubicBezTo>
                    <a:cubicBezTo>
                      <a:pt x="918663" y="581348"/>
                      <a:pt x="975397" y="565455"/>
                      <a:pt x="900113" y="590550"/>
                    </a:cubicBezTo>
                    <a:cubicBezTo>
                      <a:pt x="883994" y="595923"/>
                      <a:pt x="869135" y="601271"/>
                      <a:pt x="852488" y="604838"/>
                    </a:cubicBezTo>
                    <a:cubicBezTo>
                      <a:pt x="836658" y="608230"/>
                      <a:pt x="804863" y="614363"/>
                      <a:pt x="804863" y="614363"/>
                    </a:cubicBezTo>
                    <a:cubicBezTo>
                      <a:pt x="752475" y="612775"/>
                      <a:pt x="700035" y="612429"/>
                      <a:pt x="647700" y="609600"/>
                    </a:cubicBezTo>
                    <a:cubicBezTo>
                      <a:pt x="633983" y="608859"/>
                      <a:pt x="627034" y="602891"/>
                      <a:pt x="614363" y="600075"/>
                    </a:cubicBezTo>
                    <a:cubicBezTo>
                      <a:pt x="604937" y="597980"/>
                      <a:pt x="595289" y="597040"/>
                      <a:pt x="585788" y="595313"/>
                    </a:cubicBezTo>
                    <a:cubicBezTo>
                      <a:pt x="516578" y="582730"/>
                      <a:pt x="617676" y="599486"/>
                      <a:pt x="528638" y="585788"/>
                    </a:cubicBezTo>
                    <a:cubicBezTo>
                      <a:pt x="519094" y="584320"/>
                      <a:pt x="509564" y="582752"/>
                      <a:pt x="500063" y="581025"/>
                    </a:cubicBezTo>
                    <a:cubicBezTo>
                      <a:pt x="492099" y="579577"/>
                      <a:pt x="484251" y="577494"/>
                      <a:pt x="476250" y="576263"/>
                    </a:cubicBezTo>
                    <a:cubicBezTo>
                      <a:pt x="463600" y="574317"/>
                      <a:pt x="450800" y="573446"/>
                      <a:pt x="438150" y="571500"/>
                    </a:cubicBezTo>
                    <a:cubicBezTo>
                      <a:pt x="430150" y="570269"/>
                      <a:pt x="422396" y="567505"/>
                      <a:pt x="414338" y="566738"/>
                    </a:cubicBezTo>
                    <a:cubicBezTo>
                      <a:pt x="389003" y="564325"/>
                      <a:pt x="363507" y="564004"/>
                      <a:pt x="338138" y="561975"/>
                    </a:cubicBezTo>
                    <a:cubicBezTo>
                      <a:pt x="323808" y="560829"/>
                      <a:pt x="309563" y="558800"/>
                      <a:pt x="295275" y="557213"/>
                    </a:cubicBezTo>
                    <a:cubicBezTo>
                      <a:pt x="241240" y="566218"/>
                      <a:pt x="262788" y="564741"/>
                      <a:pt x="176213" y="557213"/>
                    </a:cubicBezTo>
                    <a:cubicBezTo>
                      <a:pt x="169692" y="556646"/>
                      <a:pt x="163603" y="553621"/>
                      <a:pt x="157163" y="552450"/>
                    </a:cubicBezTo>
                    <a:cubicBezTo>
                      <a:pt x="146119" y="550442"/>
                      <a:pt x="134920" y="549395"/>
                      <a:pt x="123825" y="547688"/>
                    </a:cubicBezTo>
                    <a:cubicBezTo>
                      <a:pt x="68949" y="539246"/>
                      <a:pt x="122312" y="545631"/>
                      <a:pt x="47625" y="538163"/>
                    </a:cubicBezTo>
                    <a:cubicBezTo>
                      <a:pt x="22227" y="500065"/>
                      <a:pt x="55560" y="546097"/>
                      <a:pt x="23813" y="514350"/>
                    </a:cubicBezTo>
                    <a:cubicBezTo>
                      <a:pt x="10164" y="500701"/>
                      <a:pt x="17272" y="501269"/>
                      <a:pt x="9525" y="485775"/>
                    </a:cubicBezTo>
                    <a:cubicBezTo>
                      <a:pt x="6965" y="480656"/>
                      <a:pt x="3175" y="476250"/>
                      <a:pt x="0" y="471488"/>
                    </a:cubicBezTo>
                    <a:cubicBezTo>
                      <a:pt x="1216" y="458110"/>
                      <a:pt x="364" y="423136"/>
                      <a:pt x="9525" y="404813"/>
                    </a:cubicBezTo>
                    <a:cubicBezTo>
                      <a:pt x="12085" y="399693"/>
                      <a:pt x="14196" y="393559"/>
                      <a:pt x="19050" y="390525"/>
                    </a:cubicBezTo>
                    <a:cubicBezTo>
                      <a:pt x="19058" y="390520"/>
                      <a:pt x="54765" y="378621"/>
                      <a:pt x="61913" y="376238"/>
                    </a:cubicBezTo>
                    <a:lnTo>
                      <a:pt x="76200" y="371475"/>
                    </a:lnTo>
                    <a:cubicBezTo>
                      <a:pt x="101348" y="379858"/>
                      <a:pt x="86312" y="373453"/>
                      <a:pt x="119063" y="395288"/>
                    </a:cubicBezTo>
                    <a:lnTo>
                      <a:pt x="133350" y="404813"/>
                    </a:lnTo>
                    <a:cubicBezTo>
                      <a:pt x="136525" y="409575"/>
                      <a:pt x="138406" y="415524"/>
                      <a:pt x="142875" y="419100"/>
                    </a:cubicBezTo>
                    <a:cubicBezTo>
                      <a:pt x="146795" y="422236"/>
                      <a:pt x="152858" y="421280"/>
                      <a:pt x="157163" y="423863"/>
                    </a:cubicBezTo>
                    <a:cubicBezTo>
                      <a:pt x="161013" y="426173"/>
                      <a:pt x="163513" y="430213"/>
                      <a:pt x="166688" y="433388"/>
                    </a:cubicBezTo>
                    <a:lnTo>
                      <a:pt x="166688" y="433388"/>
                    </a:lnTo>
                  </a:path>
                </a:pathLst>
              </a:custGeom>
              <a:solidFill>
                <a:schemeClr val="accent5">
                  <a:lumMod val="20000"/>
                  <a:lumOff val="80000"/>
                  <a:alpha val="79000"/>
                </a:schemeClr>
              </a:solidFill>
              <a:ln w="57150">
                <a:solidFill>
                  <a:srgbClr val="0FCED5">
                    <a:alpha val="4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prstClr val="black"/>
                  </a:solidFill>
                  <a:latin typeface="Calibri"/>
                </a:endParaRPr>
              </a:p>
            </p:txBody>
          </p:sp>
          <p:sp>
            <p:nvSpPr>
              <p:cNvPr id="56" name="Up Arrow 55"/>
              <p:cNvSpPr/>
              <p:nvPr/>
            </p:nvSpPr>
            <p:spPr>
              <a:xfrm>
                <a:off x="4731375" y="4319577"/>
                <a:ext cx="470947" cy="493251"/>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7200000">
                  <a:rot lat="17699988" lon="67" rev="21599896"/>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7" name="Up Arrow 56"/>
              <p:cNvSpPr/>
              <p:nvPr/>
            </p:nvSpPr>
            <p:spPr>
              <a:xfrm rot="10800000">
                <a:off x="4750840" y="3755152"/>
                <a:ext cx="470947" cy="493251"/>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7200000">
                  <a:rot lat="17699988" lon="67" rev="21599896"/>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4" name="Group 89"/>
              <p:cNvGrpSpPr/>
              <p:nvPr/>
            </p:nvGrpSpPr>
            <p:grpSpPr>
              <a:xfrm>
                <a:off x="4701465" y="3687374"/>
                <a:ext cx="495840" cy="490065"/>
                <a:chOff x="7795095" y="867624"/>
                <a:chExt cx="965617" cy="1158860"/>
              </a:xfrm>
            </p:grpSpPr>
            <p:sp>
              <p:nvSpPr>
                <p:cNvPr id="62" name="Oval 61"/>
                <p:cNvSpPr/>
                <p:nvPr/>
              </p:nvSpPr>
              <p:spPr>
                <a:xfrm>
                  <a:off x="8003931" y="867624"/>
                  <a:ext cx="756781" cy="668796"/>
                </a:xfrm>
                <a:prstGeom prst="ellipse">
                  <a:avLst/>
                </a:prstGeom>
                <a:solidFill>
                  <a:srgbClr val="FFFF00"/>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3" name="Straight Connector 62"/>
                <p:cNvCxnSpPr/>
                <p:nvPr/>
              </p:nvCxnSpPr>
              <p:spPr>
                <a:xfrm rot="5400000">
                  <a:off x="7769459" y="1513007"/>
                  <a:ext cx="400752" cy="349480"/>
                </a:xfrm>
                <a:prstGeom prst="line">
                  <a:avLst/>
                </a:prstGeom>
                <a:ln>
                  <a:solidFill>
                    <a:srgbClr val="FFFF00"/>
                  </a:solidFill>
                </a:ln>
                <a:effectLst>
                  <a:outerShdw blurRad="40000" dist="20000" dir="5400000" sx="89000" sy="89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7975458" y="1702460"/>
                  <a:ext cx="457570" cy="152400"/>
                </a:xfrm>
                <a:prstGeom prst="line">
                  <a:avLst/>
                </a:prstGeom>
                <a:ln>
                  <a:solidFill>
                    <a:srgbClr val="FFFF00"/>
                  </a:solidFill>
                </a:ln>
                <a:effectLst>
                  <a:outerShdw blurRad="40000" dist="20000" dir="5400000" sx="89000" sy="89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8302174" y="1718312"/>
                  <a:ext cx="477521" cy="138823"/>
                </a:xfrm>
                <a:prstGeom prst="line">
                  <a:avLst/>
                </a:prstGeom>
                <a:ln>
                  <a:solidFill>
                    <a:srgbClr val="FFFF00"/>
                  </a:solidFill>
                </a:ln>
                <a:effectLst>
                  <a:outerShdw blurRad="40000" dist="20000" dir="5400000" sx="89000" sy="89000" rotWithShape="0">
                    <a:srgbClr val="000000"/>
                  </a:outerShdw>
                </a:effectLst>
              </p:spPr>
              <p:style>
                <a:lnRef idx="2">
                  <a:schemeClr val="accent1"/>
                </a:lnRef>
                <a:fillRef idx="0">
                  <a:schemeClr val="accent1"/>
                </a:fillRef>
                <a:effectRef idx="1">
                  <a:schemeClr val="accent1"/>
                </a:effectRef>
                <a:fontRef idx="minor">
                  <a:schemeClr val="tx1"/>
                </a:fontRef>
              </p:style>
            </p:cxnSp>
          </p:grpSp>
        </p:grpSp>
      </p:grpSp>
      <p:grpSp>
        <p:nvGrpSpPr>
          <p:cNvPr id="22" name="Group 146"/>
          <p:cNvGrpSpPr/>
          <p:nvPr/>
        </p:nvGrpSpPr>
        <p:grpSpPr>
          <a:xfrm>
            <a:off x="18104" y="2058064"/>
            <a:ext cx="9144000" cy="3054750"/>
            <a:chOff x="9785" y="2066532"/>
            <a:chExt cx="9144000" cy="3054750"/>
          </a:xfrm>
        </p:grpSpPr>
        <p:sp>
          <p:nvSpPr>
            <p:cNvPr id="144" name="Rectangle 143"/>
            <p:cNvSpPr/>
            <p:nvPr/>
          </p:nvSpPr>
          <p:spPr>
            <a:xfrm>
              <a:off x="2699242" y="2066532"/>
              <a:ext cx="2975824" cy="523220"/>
            </a:xfrm>
            <a:prstGeom prst="rect">
              <a:avLst/>
            </a:prstGeom>
            <a:solidFill>
              <a:srgbClr val="FFD59C"/>
            </a:solidFill>
          </p:spPr>
          <p:txBody>
            <a:bodyPr wrap="square">
              <a:spAutoFit/>
            </a:bodyPr>
            <a:lstStyle/>
            <a:p>
              <a:pPr algn="ctr"/>
              <a:r>
                <a:rPr lang="en-US" sz="2800" dirty="0" smtClean="0">
                  <a:solidFill>
                    <a:srgbClr val="800000"/>
                  </a:solidFill>
                  <a:latin typeface="Calibri"/>
                </a:rPr>
                <a:t>Decay phase</a:t>
              </a:r>
              <a:endParaRPr lang="en-US" sz="2800" dirty="0">
                <a:solidFill>
                  <a:prstClr val="black"/>
                </a:solidFill>
                <a:latin typeface="Calibri"/>
              </a:endParaRPr>
            </a:p>
          </p:txBody>
        </p:sp>
        <p:sp>
          <p:nvSpPr>
            <p:cNvPr id="146" name="Rectangle 145"/>
            <p:cNvSpPr/>
            <p:nvPr/>
          </p:nvSpPr>
          <p:spPr>
            <a:xfrm>
              <a:off x="9785" y="2619446"/>
              <a:ext cx="9144000" cy="25018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28" name="Group 124"/>
            <p:cNvGrpSpPr/>
            <p:nvPr/>
          </p:nvGrpSpPr>
          <p:grpSpPr>
            <a:xfrm>
              <a:off x="974392" y="2235282"/>
              <a:ext cx="6550855" cy="2866737"/>
              <a:chOff x="1705020" y="4934837"/>
              <a:chExt cx="5422985" cy="2335197"/>
            </a:xfrm>
          </p:grpSpPr>
          <p:grpSp>
            <p:nvGrpSpPr>
              <p:cNvPr id="30" name="Group 48"/>
              <p:cNvGrpSpPr/>
              <p:nvPr/>
            </p:nvGrpSpPr>
            <p:grpSpPr>
              <a:xfrm>
                <a:off x="1705020" y="4934837"/>
                <a:ext cx="5422985" cy="2335197"/>
                <a:chOff x="1705020" y="4934837"/>
                <a:chExt cx="5422985" cy="2335197"/>
              </a:xfrm>
            </p:grpSpPr>
            <p:pic>
              <p:nvPicPr>
                <p:cNvPr id="130" name="Picture 129" descr="fig4.echam5-slabs.sst.wind.mean.compo.on.eps"/>
                <p:cNvPicPr>
                  <a:picLocks noChangeAspect="1"/>
                </p:cNvPicPr>
                <p:nvPr/>
              </p:nvPicPr>
              <p:blipFill>
                <a:blip r:embed="rId2"/>
                <a:srcRect l="3863" t="16000" r="56733" b="4925"/>
                <a:stretch>
                  <a:fillRect/>
                </a:stretch>
              </p:blipFill>
              <p:spPr>
                <a:xfrm rot="5400000">
                  <a:off x="3248914" y="3390943"/>
                  <a:ext cx="2335197" cy="5422985"/>
                </a:xfrm>
                <a:prstGeom prst="rect">
                  <a:avLst/>
                </a:prstGeom>
                <a:scene3d>
                  <a:camera prst="perspectiveFront" fov="6300000">
                    <a:rot lat="0" lon="3600000" rev="0"/>
                  </a:camera>
                  <a:lightRig rig="threePt" dir="t"/>
                </a:scene3d>
              </p:spPr>
            </p:pic>
            <p:sp>
              <p:nvSpPr>
                <p:cNvPr id="131" name="Oval 130"/>
                <p:cNvSpPr/>
                <p:nvPr/>
              </p:nvSpPr>
              <p:spPr>
                <a:xfrm>
                  <a:off x="2740936" y="5860516"/>
                  <a:ext cx="2211547" cy="406232"/>
                </a:xfrm>
                <a:prstGeom prst="ellipse">
                  <a:avLst/>
                </a:prstGeom>
                <a:gradFill flip="none" rotWithShape="1">
                  <a:gsLst>
                    <a:gs pos="0">
                      <a:srgbClr val="FF0000"/>
                    </a:gs>
                    <a:gs pos="100000">
                      <a:srgbClr val="FF6600"/>
                    </a:gs>
                  </a:gsLst>
                  <a:path path="circle">
                    <a:fillToRect l="50000" t="50000" r="50000" b="50000"/>
                  </a:path>
                  <a:tileRect/>
                </a:gradFill>
                <a:ln w="38100" cmpd="sng">
                  <a:solidFill>
                    <a:srgbClr val="800000"/>
                  </a:solidFill>
                </a:ln>
                <a:scene3d>
                  <a:camera prst="perspectiveFront">
                    <a:rot lat="18599991"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31" name="Group 98"/>
                <p:cNvGrpSpPr/>
                <p:nvPr/>
              </p:nvGrpSpPr>
              <p:grpSpPr>
                <a:xfrm>
                  <a:off x="3239076" y="5637464"/>
                  <a:ext cx="337317" cy="882801"/>
                  <a:chOff x="3239076" y="5637464"/>
                  <a:chExt cx="337317" cy="882801"/>
                </a:xfrm>
              </p:grpSpPr>
              <p:sp>
                <p:nvSpPr>
                  <p:cNvPr id="142" name="Up Arrow 141"/>
                  <p:cNvSpPr/>
                  <p:nvPr/>
                </p:nvSpPr>
                <p:spPr>
                  <a:xfrm>
                    <a:off x="3239077" y="6162858"/>
                    <a:ext cx="337316" cy="357407"/>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7200000">
                      <a:rot lat="17699988" lon="67" rev="21599896"/>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3" name="Up Arrow 142"/>
                  <p:cNvSpPr/>
                  <p:nvPr/>
                </p:nvSpPr>
                <p:spPr>
                  <a:xfrm rot="10800000">
                    <a:off x="3239076" y="5637464"/>
                    <a:ext cx="337316" cy="357407"/>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7200000">
                      <a:rot lat="17699988" lon="67" rev="21599896"/>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133" name="Up Arrow 132"/>
                <p:cNvSpPr/>
                <p:nvPr/>
              </p:nvSpPr>
              <p:spPr>
                <a:xfrm rot="5400000" flipV="1">
                  <a:off x="4978156" y="5725277"/>
                  <a:ext cx="455057" cy="690976"/>
                </a:xfrm>
                <a:prstGeom prst="upArrow">
                  <a:avLst/>
                </a:prstGeom>
                <a:solidFill>
                  <a:schemeClr val="tx2">
                    <a:lumMod val="60000"/>
                    <a:lumOff val="40000"/>
                  </a:schemeClr>
                </a:solidFill>
                <a:ln w="28575" cap="flat" cmpd="sng" algn="ctr">
                  <a:solidFill>
                    <a:schemeClr val="tx1">
                      <a:lumMod val="75000"/>
                      <a:lumOff val="25000"/>
                    </a:schemeClr>
                  </a:solidFill>
                  <a:prstDash val="solid"/>
                  <a:round/>
                  <a:headEnd type="none" w="med" len="med"/>
                  <a:tailEnd type="none" w="med" len="med"/>
                </a:ln>
                <a:scene3d>
                  <a:camera prst="perspectiveFront" fov="2700000">
                    <a:rot lat="0" lon="3600000" rev="21599965"/>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32" name="Group 99"/>
                <p:cNvGrpSpPr/>
                <p:nvPr/>
              </p:nvGrpSpPr>
              <p:grpSpPr>
                <a:xfrm>
                  <a:off x="4213794" y="5637464"/>
                  <a:ext cx="337317" cy="882801"/>
                  <a:chOff x="3239076" y="5637464"/>
                  <a:chExt cx="337317" cy="882801"/>
                </a:xfrm>
              </p:grpSpPr>
              <p:sp>
                <p:nvSpPr>
                  <p:cNvPr id="140" name="Up Arrow 139"/>
                  <p:cNvSpPr/>
                  <p:nvPr/>
                </p:nvSpPr>
                <p:spPr>
                  <a:xfrm>
                    <a:off x="3239077" y="6162858"/>
                    <a:ext cx="337316" cy="357407"/>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7200000">
                      <a:rot lat="17699988" lon="67" rev="21599896"/>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1" name="Up Arrow 140"/>
                  <p:cNvSpPr/>
                  <p:nvPr/>
                </p:nvSpPr>
                <p:spPr>
                  <a:xfrm rot="10800000">
                    <a:off x="3239076" y="5637464"/>
                    <a:ext cx="337316" cy="357407"/>
                  </a:xfrm>
                  <a:prstGeom prst="upArrow">
                    <a:avLst/>
                  </a:prstGeom>
                  <a:solidFill>
                    <a:srgbClr val="FF6600"/>
                  </a:solidFill>
                  <a:ln w="28575" cap="flat" cmpd="sng" algn="ctr">
                    <a:solidFill>
                      <a:schemeClr val="tx1">
                        <a:lumMod val="75000"/>
                        <a:lumOff val="25000"/>
                      </a:schemeClr>
                    </a:solidFill>
                    <a:prstDash val="solid"/>
                    <a:round/>
                    <a:headEnd type="none" w="med" len="med"/>
                    <a:tailEnd type="none" w="med" len="med"/>
                  </a:ln>
                  <a:scene3d>
                    <a:camera prst="perspectiveFront" fov="7200000">
                      <a:rot lat="17699988" lon="67" rev="21599896"/>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35" name="Group 80"/>
                <p:cNvGrpSpPr/>
                <p:nvPr/>
              </p:nvGrpSpPr>
              <p:grpSpPr>
                <a:xfrm>
                  <a:off x="3899243" y="5518926"/>
                  <a:ext cx="365213" cy="311453"/>
                  <a:chOff x="7795095" y="867624"/>
                  <a:chExt cx="965617" cy="1158860"/>
                </a:xfrm>
              </p:grpSpPr>
              <p:sp>
                <p:nvSpPr>
                  <p:cNvPr id="136" name="Oval 135"/>
                  <p:cNvSpPr/>
                  <p:nvPr/>
                </p:nvSpPr>
                <p:spPr>
                  <a:xfrm>
                    <a:off x="8003931" y="867624"/>
                    <a:ext cx="756781" cy="668796"/>
                  </a:xfrm>
                  <a:prstGeom prst="ellipse">
                    <a:avLst/>
                  </a:prstGeom>
                  <a:solidFill>
                    <a:srgbClr val="FFFF00"/>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7" name="Straight Connector 136"/>
                  <p:cNvCxnSpPr/>
                  <p:nvPr/>
                </p:nvCxnSpPr>
                <p:spPr>
                  <a:xfrm rot="5400000">
                    <a:off x="7769459" y="1513007"/>
                    <a:ext cx="400752" cy="349480"/>
                  </a:xfrm>
                  <a:prstGeom prst="line">
                    <a:avLst/>
                  </a:prstGeom>
                  <a:ln>
                    <a:solidFill>
                      <a:srgbClr val="FFFF00"/>
                    </a:solidFill>
                  </a:ln>
                  <a:effectLst>
                    <a:outerShdw blurRad="40000" dist="20000" dir="5400000" sx="89000" sy="89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7975458" y="1702460"/>
                    <a:ext cx="457570" cy="152400"/>
                  </a:xfrm>
                  <a:prstGeom prst="line">
                    <a:avLst/>
                  </a:prstGeom>
                  <a:ln>
                    <a:solidFill>
                      <a:srgbClr val="FFFF00"/>
                    </a:solidFill>
                  </a:ln>
                  <a:effectLst>
                    <a:outerShdw blurRad="40000" dist="20000" dir="5400000" sx="89000" sy="89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6200000" flipH="1">
                    <a:off x="8302174" y="1718312"/>
                    <a:ext cx="477521" cy="138823"/>
                  </a:xfrm>
                  <a:prstGeom prst="line">
                    <a:avLst/>
                  </a:prstGeom>
                  <a:ln>
                    <a:solidFill>
                      <a:srgbClr val="FFFF00"/>
                    </a:solidFill>
                  </a:ln>
                  <a:effectLst>
                    <a:outerShdw blurRad="40000" dist="20000" dir="5400000" sx="89000" sy="89000" rotWithShape="0">
                      <a:srgbClr val="000000"/>
                    </a:outerShdw>
                  </a:effectLst>
                </p:spPr>
                <p:style>
                  <a:lnRef idx="2">
                    <a:schemeClr val="accent1"/>
                  </a:lnRef>
                  <a:fillRef idx="0">
                    <a:schemeClr val="accent1"/>
                  </a:fillRef>
                  <a:effectRef idx="1">
                    <a:schemeClr val="accent1"/>
                  </a:effectRef>
                  <a:fontRef idx="minor">
                    <a:schemeClr val="tx1"/>
                  </a:fontRef>
                </p:style>
              </p:cxnSp>
            </p:grpSp>
          </p:grpSp>
          <p:sp>
            <p:nvSpPr>
              <p:cNvPr id="127" name="Freihandform 35"/>
              <p:cNvSpPr/>
              <p:nvPr/>
            </p:nvSpPr>
            <p:spPr>
              <a:xfrm>
                <a:off x="2592159" y="5521339"/>
                <a:ext cx="603219" cy="182545"/>
              </a:xfrm>
              <a:custGeom>
                <a:avLst/>
                <a:gdLst>
                  <a:gd name="connsiteX0" fmla="*/ 95250 w 1399170"/>
                  <a:gd name="connsiteY0" fmla="*/ 390525 h 614363"/>
                  <a:gd name="connsiteX1" fmla="*/ 66675 w 1399170"/>
                  <a:gd name="connsiteY1" fmla="*/ 371475 h 614363"/>
                  <a:gd name="connsiteX2" fmla="*/ 28575 w 1399170"/>
                  <a:gd name="connsiteY2" fmla="*/ 328613 h 614363"/>
                  <a:gd name="connsiteX3" fmla="*/ 19050 w 1399170"/>
                  <a:gd name="connsiteY3" fmla="*/ 300038 h 614363"/>
                  <a:gd name="connsiteX4" fmla="*/ 14288 w 1399170"/>
                  <a:gd name="connsiteY4" fmla="*/ 285750 h 614363"/>
                  <a:gd name="connsiteX5" fmla="*/ 19050 w 1399170"/>
                  <a:gd name="connsiteY5" fmla="*/ 228600 h 614363"/>
                  <a:gd name="connsiteX6" fmla="*/ 38100 w 1399170"/>
                  <a:gd name="connsiteY6" fmla="*/ 200025 h 614363"/>
                  <a:gd name="connsiteX7" fmla="*/ 57150 w 1399170"/>
                  <a:gd name="connsiteY7" fmla="*/ 171450 h 614363"/>
                  <a:gd name="connsiteX8" fmla="*/ 66675 w 1399170"/>
                  <a:gd name="connsiteY8" fmla="*/ 152400 h 614363"/>
                  <a:gd name="connsiteX9" fmla="*/ 71438 w 1399170"/>
                  <a:gd name="connsiteY9" fmla="*/ 138113 h 614363"/>
                  <a:gd name="connsiteX10" fmla="*/ 114300 w 1399170"/>
                  <a:gd name="connsiteY10" fmla="*/ 119063 h 614363"/>
                  <a:gd name="connsiteX11" fmla="*/ 128588 w 1399170"/>
                  <a:gd name="connsiteY11" fmla="*/ 114300 h 614363"/>
                  <a:gd name="connsiteX12" fmla="*/ 142875 w 1399170"/>
                  <a:gd name="connsiteY12" fmla="*/ 104775 h 614363"/>
                  <a:gd name="connsiteX13" fmla="*/ 171450 w 1399170"/>
                  <a:gd name="connsiteY13" fmla="*/ 95250 h 614363"/>
                  <a:gd name="connsiteX14" fmla="*/ 185738 w 1399170"/>
                  <a:gd name="connsiteY14" fmla="*/ 90488 h 614363"/>
                  <a:gd name="connsiteX15" fmla="*/ 328613 w 1399170"/>
                  <a:gd name="connsiteY15" fmla="*/ 100013 h 614363"/>
                  <a:gd name="connsiteX16" fmla="*/ 357188 w 1399170"/>
                  <a:gd name="connsiteY16" fmla="*/ 109538 h 614363"/>
                  <a:gd name="connsiteX17" fmla="*/ 371475 w 1399170"/>
                  <a:gd name="connsiteY17" fmla="*/ 119063 h 614363"/>
                  <a:gd name="connsiteX18" fmla="*/ 400050 w 1399170"/>
                  <a:gd name="connsiteY18" fmla="*/ 142875 h 614363"/>
                  <a:gd name="connsiteX19" fmla="*/ 419100 w 1399170"/>
                  <a:gd name="connsiteY19" fmla="*/ 171450 h 614363"/>
                  <a:gd name="connsiteX20" fmla="*/ 447675 w 1399170"/>
                  <a:gd name="connsiteY20" fmla="*/ 195263 h 614363"/>
                  <a:gd name="connsiteX21" fmla="*/ 457200 w 1399170"/>
                  <a:gd name="connsiteY21" fmla="*/ 223838 h 614363"/>
                  <a:gd name="connsiteX22" fmla="*/ 447675 w 1399170"/>
                  <a:gd name="connsiteY22" fmla="*/ 238125 h 614363"/>
                  <a:gd name="connsiteX23" fmla="*/ 452438 w 1399170"/>
                  <a:gd name="connsiteY23" fmla="*/ 223838 h 614363"/>
                  <a:gd name="connsiteX24" fmla="*/ 438150 w 1399170"/>
                  <a:gd name="connsiteY24" fmla="*/ 180975 h 614363"/>
                  <a:gd name="connsiteX25" fmla="*/ 433388 w 1399170"/>
                  <a:gd name="connsiteY25" fmla="*/ 166688 h 614363"/>
                  <a:gd name="connsiteX26" fmla="*/ 447675 w 1399170"/>
                  <a:gd name="connsiteY26" fmla="*/ 71438 h 614363"/>
                  <a:gd name="connsiteX27" fmla="*/ 452438 w 1399170"/>
                  <a:gd name="connsiteY27" fmla="*/ 57150 h 614363"/>
                  <a:gd name="connsiteX28" fmla="*/ 457200 w 1399170"/>
                  <a:gd name="connsiteY28" fmla="*/ 42863 h 614363"/>
                  <a:gd name="connsiteX29" fmla="*/ 471488 w 1399170"/>
                  <a:gd name="connsiteY29" fmla="*/ 33338 h 614363"/>
                  <a:gd name="connsiteX30" fmla="*/ 490538 w 1399170"/>
                  <a:gd name="connsiteY30" fmla="*/ 19050 h 614363"/>
                  <a:gd name="connsiteX31" fmla="*/ 519113 w 1399170"/>
                  <a:gd name="connsiteY31" fmla="*/ 9525 h 614363"/>
                  <a:gd name="connsiteX32" fmla="*/ 533400 w 1399170"/>
                  <a:gd name="connsiteY32" fmla="*/ 4763 h 614363"/>
                  <a:gd name="connsiteX33" fmla="*/ 547688 w 1399170"/>
                  <a:gd name="connsiteY33" fmla="*/ 0 h 614363"/>
                  <a:gd name="connsiteX34" fmla="*/ 642938 w 1399170"/>
                  <a:gd name="connsiteY34" fmla="*/ 4763 h 614363"/>
                  <a:gd name="connsiteX35" fmla="*/ 666750 w 1399170"/>
                  <a:gd name="connsiteY35" fmla="*/ 9525 h 614363"/>
                  <a:gd name="connsiteX36" fmla="*/ 681038 w 1399170"/>
                  <a:gd name="connsiteY36" fmla="*/ 19050 h 614363"/>
                  <a:gd name="connsiteX37" fmla="*/ 709613 w 1399170"/>
                  <a:gd name="connsiteY37" fmla="*/ 28575 h 614363"/>
                  <a:gd name="connsiteX38" fmla="*/ 723900 w 1399170"/>
                  <a:gd name="connsiteY38" fmla="*/ 33338 h 614363"/>
                  <a:gd name="connsiteX39" fmla="*/ 752475 w 1399170"/>
                  <a:gd name="connsiteY39" fmla="*/ 52388 h 614363"/>
                  <a:gd name="connsiteX40" fmla="*/ 757238 w 1399170"/>
                  <a:gd name="connsiteY40" fmla="*/ 71438 h 614363"/>
                  <a:gd name="connsiteX41" fmla="*/ 771525 w 1399170"/>
                  <a:gd name="connsiteY41" fmla="*/ 80963 h 614363"/>
                  <a:gd name="connsiteX42" fmla="*/ 781050 w 1399170"/>
                  <a:gd name="connsiteY42" fmla="*/ 95250 h 614363"/>
                  <a:gd name="connsiteX43" fmla="*/ 795338 w 1399170"/>
                  <a:gd name="connsiteY43" fmla="*/ 109538 h 614363"/>
                  <a:gd name="connsiteX44" fmla="*/ 814388 w 1399170"/>
                  <a:gd name="connsiteY44" fmla="*/ 138113 h 614363"/>
                  <a:gd name="connsiteX45" fmla="*/ 833438 w 1399170"/>
                  <a:gd name="connsiteY45" fmla="*/ 161925 h 614363"/>
                  <a:gd name="connsiteX46" fmla="*/ 842963 w 1399170"/>
                  <a:gd name="connsiteY46" fmla="*/ 176213 h 614363"/>
                  <a:gd name="connsiteX47" fmla="*/ 857250 w 1399170"/>
                  <a:gd name="connsiteY47" fmla="*/ 190500 h 614363"/>
                  <a:gd name="connsiteX48" fmla="*/ 852488 w 1399170"/>
                  <a:gd name="connsiteY48" fmla="*/ 233363 h 614363"/>
                  <a:gd name="connsiteX49" fmla="*/ 847725 w 1399170"/>
                  <a:gd name="connsiteY49" fmla="*/ 247650 h 614363"/>
                  <a:gd name="connsiteX50" fmla="*/ 852488 w 1399170"/>
                  <a:gd name="connsiteY50" fmla="*/ 233363 h 614363"/>
                  <a:gd name="connsiteX51" fmla="*/ 857250 w 1399170"/>
                  <a:gd name="connsiteY51" fmla="*/ 171450 h 614363"/>
                  <a:gd name="connsiteX52" fmla="*/ 862013 w 1399170"/>
                  <a:gd name="connsiteY52" fmla="*/ 157163 h 614363"/>
                  <a:gd name="connsiteX53" fmla="*/ 866775 w 1399170"/>
                  <a:gd name="connsiteY53" fmla="*/ 119063 h 614363"/>
                  <a:gd name="connsiteX54" fmla="*/ 871538 w 1399170"/>
                  <a:gd name="connsiteY54" fmla="*/ 85725 h 614363"/>
                  <a:gd name="connsiteX55" fmla="*/ 876300 w 1399170"/>
                  <a:gd name="connsiteY55" fmla="*/ 71438 h 614363"/>
                  <a:gd name="connsiteX56" fmla="*/ 933450 w 1399170"/>
                  <a:gd name="connsiteY56" fmla="*/ 42863 h 614363"/>
                  <a:gd name="connsiteX57" fmla="*/ 976313 w 1399170"/>
                  <a:gd name="connsiteY57" fmla="*/ 28575 h 614363"/>
                  <a:gd name="connsiteX58" fmla="*/ 990600 w 1399170"/>
                  <a:gd name="connsiteY58" fmla="*/ 23813 h 614363"/>
                  <a:gd name="connsiteX59" fmla="*/ 1004888 w 1399170"/>
                  <a:gd name="connsiteY59" fmla="*/ 19050 h 614363"/>
                  <a:gd name="connsiteX60" fmla="*/ 1023938 w 1399170"/>
                  <a:gd name="connsiteY60" fmla="*/ 14288 h 614363"/>
                  <a:gd name="connsiteX61" fmla="*/ 1138238 w 1399170"/>
                  <a:gd name="connsiteY61" fmla="*/ 23813 h 614363"/>
                  <a:gd name="connsiteX62" fmla="*/ 1157288 w 1399170"/>
                  <a:gd name="connsiteY62" fmla="*/ 33338 h 614363"/>
                  <a:gd name="connsiteX63" fmla="*/ 1171575 w 1399170"/>
                  <a:gd name="connsiteY63" fmla="*/ 42863 h 614363"/>
                  <a:gd name="connsiteX64" fmla="*/ 1181100 w 1399170"/>
                  <a:gd name="connsiteY64" fmla="*/ 57150 h 614363"/>
                  <a:gd name="connsiteX65" fmla="*/ 1195388 w 1399170"/>
                  <a:gd name="connsiteY65" fmla="*/ 66675 h 614363"/>
                  <a:gd name="connsiteX66" fmla="*/ 1200150 w 1399170"/>
                  <a:gd name="connsiteY66" fmla="*/ 80963 h 614363"/>
                  <a:gd name="connsiteX67" fmla="*/ 1214438 w 1399170"/>
                  <a:gd name="connsiteY67" fmla="*/ 95250 h 614363"/>
                  <a:gd name="connsiteX68" fmla="*/ 1233488 w 1399170"/>
                  <a:gd name="connsiteY68" fmla="*/ 123825 h 614363"/>
                  <a:gd name="connsiteX69" fmla="*/ 1243013 w 1399170"/>
                  <a:gd name="connsiteY69" fmla="*/ 138113 h 614363"/>
                  <a:gd name="connsiteX70" fmla="*/ 1257300 w 1399170"/>
                  <a:gd name="connsiteY70" fmla="*/ 152400 h 614363"/>
                  <a:gd name="connsiteX71" fmla="*/ 1262063 w 1399170"/>
                  <a:gd name="connsiteY71" fmla="*/ 166688 h 614363"/>
                  <a:gd name="connsiteX72" fmla="*/ 1295400 w 1399170"/>
                  <a:gd name="connsiteY72" fmla="*/ 209550 h 614363"/>
                  <a:gd name="connsiteX73" fmla="*/ 1304925 w 1399170"/>
                  <a:gd name="connsiteY73" fmla="*/ 238125 h 614363"/>
                  <a:gd name="connsiteX74" fmla="*/ 1314450 w 1399170"/>
                  <a:gd name="connsiteY74" fmla="*/ 276225 h 614363"/>
                  <a:gd name="connsiteX75" fmla="*/ 1304925 w 1399170"/>
                  <a:gd name="connsiteY75" fmla="*/ 319088 h 614363"/>
                  <a:gd name="connsiteX76" fmla="*/ 1290638 w 1399170"/>
                  <a:gd name="connsiteY76" fmla="*/ 328613 h 614363"/>
                  <a:gd name="connsiteX77" fmla="*/ 1262063 w 1399170"/>
                  <a:gd name="connsiteY77" fmla="*/ 347663 h 614363"/>
                  <a:gd name="connsiteX78" fmla="*/ 1276350 w 1399170"/>
                  <a:gd name="connsiteY78" fmla="*/ 357188 h 614363"/>
                  <a:gd name="connsiteX79" fmla="*/ 1304925 w 1399170"/>
                  <a:gd name="connsiteY79" fmla="*/ 366713 h 614363"/>
                  <a:gd name="connsiteX80" fmla="*/ 1333500 w 1399170"/>
                  <a:gd name="connsiteY80" fmla="*/ 385763 h 614363"/>
                  <a:gd name="connsiteX81" fmla="*/ 1347788 w 1399170"/>
                  <a:gd name="connsiteY81" fmla="*/ 395288 h 614363"/>
                  <a:gd name="connsiteX82" fmla="*/ 1357313 w 1399170"/>
                  <a:gd name="connsiteY82" fmla="*/ 409575 h 614363"/>
                  <a:gd name="connsiteX83" fmla="*/ 1371600 w 1399170"/>
                  <a:gd name="connsiteY83" fmla="*/ 423863 h 614363"/>
                  <a:gd name="connsiteX84" fmla="*/ 1390650 w 1399170"/>
                  <a:gd name="connsiteY84" fmla="*/ 452438 h 614363"/>
                  <a:gd name="connsiteX85" fmla="*/ 1395413 w 1399170"/>
                  <a:gd name="connsiteY85" fmla="*/ 466725 h 614363"/>
                  <a:gd name="connsiteX86" fmla="*/ 1371600 w 1399170"/>
                  <a:gd name="connsiteY86" fmla="*/ 528638 h 614363"/>
                  <a:gd name="connsiteX87" fmla="*/ 1357313 w 1399170"/>
                  <a:gd name="connsiteY87" fmla="*/ 538163 h 614363"/>
                  <a:gd name="connsiteX88" fmla="*/ 1343025 w 1399170"/>
                  <a:gd name="connsiteY88" fmla="*/ 552450 h 614363"/>
                  <a:gd name="connsiteX89" fmla="*/ 1295400 w 1399170"/>
                  <a:gd name="connsiteY89" fmla="*/ 585788 h 614363"/>
                  <a:gd name="connsiteX90" fmla="*/ 1276350 w 1399170"/>
                  <a:gd name="connsiteY90" fmla="*/ 595313 h 614363"/>
                  <a:gd name="connsiteX91" fmla="*/ 1228725 w 1399170"/>
                  <a:gd name="connsiteY91" fmla="*/ 609600 h 614363"/>
                  <a:gd name="connsiteX92" fmla="*/ 1147763 w 1399170"/>
                  <a:gd name="connsiteY92" fmla="*/ 604838 h 614363"/>
                  <a:gd name="connsiteX93" fmla="*/ 1119188 w 1399170"/>
                  <a:gd name="connsiteY93" fmla="*/ 595313 h 614363"/>
                  <a:gd name="connsiteX94" fmla="*/ 1104900 w 1399170"/>
                  <a:gd name="connsiteY94" fmla="*/ 590550 h 614363"/>
                  <a:gd name="connsiteX95" fmla="*/ 1076325 w 1399170"/>
                  <a:gd name="connsiteY95" fmla="*/ 576263 h 614363"/>
                  <a:gd name="connsiteX96" fmla="*/ 900113 w 1399170"/>
                  <a:gd name="connsiteY96" fmla="*/ 590550 h 614363"/>
                  <a:gd name="connsiteX97" fmla="*/ 852488 w 1399170"/>
                  <a:gd name="connsiteY97" fmla="*/ 604838 h 614363"/>
                  <a:gd name="connsiteX98" fmla="*/ 804863 w 1399170"/>
                  <a:gd name="connsiteY98" fmla="*/ 614363 h 614363"/>
                  <a:gd name="connsiteX99" fmla="*/ 647700 w 1399170"/>
                  <a:gd name="connsiteY99" fmla="*/ 609600 h 614363"/>
                  <a:gd name="connsiteX100" fmla="*/ 614363 w 1399170"/>
                  <a:gd name="connsiteY100" fmla="*/ 600075 h 614363"/>
                  <a:gd name="connsiteX101" fmla="*/ 585788 w 1399170"/>
                  <a:gd name="connsiteY101" fmla="*/ 595313 h 614363"/>
                  <a:gd name="connsiteX102" fmla="*/ 528638 w 1399170"/>
                  <a:gd name="connsiteY102" fmla="*/ 585788 h 614363"/>
                  <a:gd name="connsiteX103" fmla="*/ 500063 w 1399170"/>
                  <a:gd name="connsiteY103" fmla="*/ 581025 h 614363"/>
                  <a:gd name="connsiteX104" fmla="*/ 476250 w 1399170"/>
                  <a:gd name="connsiteY104" fmla="*/ 576263 h 614363"/>
                  <a:gd name="connsiteX105" fmla="*/ 438150 w 1399170"/>
                  <a:gd name="connsiteY105" fmla="*/ 571500 h 614363"/>
                  <a:gd name="connsiteX106" fmla="*/ 414338 w 1399170"/>
                  <a:gd name="connsiteY106" fmla="*/ 566738 h 614363"/>
                  <a:gd name="connsiteX107" fmla="*/ 338138 w 1399170"/>
                  <a:gd name="connsiteY107" fmla="*/ 561975 h 614363"/>
                  <a:gd name="connsiteX108" fmla="*/ 295275 w 1399170"/>
                  <a:gd name="connsiteY108" fmla="*/ 557213 h 614363"/>
                  <a:gd name="connsiteX109" fmla="*/ 176213 w 1399170"/>
                  <a:gd name="connsiteY109" fmla="*/ 557213 h 614363"/>
                  <a:gd name="connsiteX110" fmla="*/ 157163 w 1399170"/>
                  <a:gd name="connsiteY110" fmla="*/ 552450 h 614363"/>
                  <a:gd name="connsiteX111" fmla="*/ 123825 w 1399170"/>
                  <a:gd name="connsiteY111" fmla="*/ 547688 h 614363"/>
                  <a:gd name="connsiteX112" fmla="*/ 47625 w 1399170"/>
                  <a:gd name="connsiteY112" fmla="*/ 538163 h 614363"/>
                  <a:gd name="connsiteX113" fmla="*/ 23813 w 1399170"/>
                  <a:gd name="connsiteY113" fmla="*/ 514350 h 614363"/>
                  <a:gd name="connsiteX114" fmla="*/ 9525 w 1399170"/>
                  <a:gd name="connsiteY114" fmla="*/ 485775 h 614363"/>
                  <a:gd name="connsiteX115" fmla="*/ 0 w 1399170"/>
                  <a:gd name="connsiteY115" fmla="*/ 471488 h 614363"/>
                  <a:gd name="connsiteX116" fmla="*/ 9525 w 1399170"/>
                  <a:gd name="connsiteY116" fmla="*/ 404813 h 614363"/>
                  <a:gd name="connsiteX117" fmla="*/ 19050 w 1399170"/>
                  <a:gd name="connsiteY117" fmla="*/ 390525 h 614363"/>
                  <a:gd name="connsiteX118" fmla="*/ 61913 w 1399170"/>
                  <a:gd name="connsiteY118" fmla="*/ 376238 h 614363"/>
                  <a:gd name="connsiteX119" fmla="*/ 76200 w 1399170"/>
                  <a:gd name="connsiteY119" fmla="*/ 371475 h 614363"/>
                  <a:gd name="connsiteX120" fmla="*/ 119063 w 1399170"/>
                  <a:gd name="connsiteY120" fmla="*/ 395288 h 614363"/>
                  <a:gd name="connsiteX121" fmla="*/ 133350 w 1399170"/>
                  <a:gd name="connsiteY121" fmla="*/ 404813 h 614363"/>
                  <a:gd name="connsiteX122" fmla="*/ 142875 w 1399170"/>
                  <a:gd name="connsiteY122" fmla="*/ 419100 h 614363"/>
                  <a:gd name="connsiteX123" fmla="*/ 157163 w 1399170"/>
                  <a:gd name="connsiteY123" fmla="*/ 423863 h 614363"/>
                  <a:gd name="connsiteX124" fmla="*/ 166688 w 1399170"/>
                  <a:gd name="connsiteY124" fmla="*/ 433388 h 614363"/>
                  <a:gd name="connsiteX125" fmla="*/ 166688 w 1399170"/>
                  <a:gd name="connsiteY125" fmla="*/ 433388 h 6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399170" h="614363">
                    <a:moveTo>
                      <a:pt x="95250" y="390525"/>
                    </a:moveTo>
                    <a:cubicBezTo>
                      <a:pt x="85725" y="384175"/>
                      <a:pt x="74770" y="379570"/>
                      <a:pt x="66675" y="371475"/>
                    </a:cubicBezTo>
                    <a:cubicBezTo>
                      <a:pt x="34053" y="338853"/>
                      <a:pt x="45572" y="354108"/>
                      <a:pt x="28575" y="328613"/>
                    </a:cubicBezTo>
                    <a:lnTo>
                      <a:pt x="19050" y="300038"/>
                    </a:lnTo>
                    <a:lnTo>
                      <a:pt x="14288" y="285750"/>
                    </a:lnTo>
                    <a:cubicBezTo>
                      <a:pt x="15875" y="266700"/>
                      <a:pt x="16524" y="247548"/>
                      <a:pt x="19050" y="228600"/>
                    </a:cubicBezTo>
                    <a:cubicBezTo>
                      <a:pt x="21562" y="209758"/>
                      <a:pt x="26141" y="215401"/>
                      <a:pt x="38100" y="200025"/>
                    </a:cubicBezTo>
                    <a:cubicBezTo>
                      <a:pt x="45128" y="190989"/>
                      <a:pt x="52030" y="181689"/>
                      <a:pt x="57150" y="171450"/>
                    </a:cubicBezTo>
                    <a:cubicBezTo>
                      <a:pt x="60325" y="165100"/>
                      <a:pt x="63878" y="158925"/>
                      <a:pt x="66675" y="152400"/>
                    </a:cubicBezTo>
                    <a:cubicBezTo>
                      <a:pt x="68653" y="147786"/>
                      <a:pt x="68302" y="142033"/>
                      <a:pt x="71438" y="138113"/>
                    </a:cubicBezTo>
                    <a:cubicBezTo>
                      <a:pt x="79672" y="127821"/>
                      <a:pt x="105567" y="121974"/>
                      <a:pt x="114300" y="119063"/>
                    </a:cubicBezTo>
                    <a:cubicBezTo>
                      <a:pt x="119063" y="117475"/>
                      <a:pt x="124411" y="117085"/>
                      <a:pt x="128588" y="114300"/>
                    </a:cubicBezTo>
                    <a:cubicBezTo>
                      <a:pt x="133350" y="111125"/>
                      <a:pt x="137645" y="107100"/>
                      <a:pt x="142875" y="104775"/>
                    </a:cubicBezTo>
                    <a:cubicBezTo>
                      <a:pt x="152050" y="100697"/>
                      <a:pt x="161925" y="98425"/>
                      <a:pt x="171450" y="95250"/>
                    </a:cubicBezTo>
                    <a:lnTo>
                      <a:pt x="185738" y="90488"/>
                    </a:lnTo>
                    <a:cubicBezTo>
                      <a:pt x="205152" y="91297"/>
                      <a:pt x="288895" y="90083"/>
                      <a:pt x="328613" y="100013"/>
                    </a:cubicBezTo>
                    <a:cubicBezTo>
                      <a:pt x="338353" y="102448"/>
                      <a:pt x="348834" y="103969"/>
                      <a:pt x="357188" y="109538"/>
                    </a:cubicBezTo>
                    <a:cubicBezTo>
                      <a:pt x="361950" y="112713"/>
                      <a:pt x="367078" y="115399"/>
                      <a:pt x="371475" y="119063"/>
                    </a:cubicBezTo>
                    <a:cubicBezTo>
                      <a:pt x="408144" y="149620"/>
                      <a:pt x="364578" y="119226"/>
                      <a:pt x="400050" y="142875"/>
                    </a:cubicBezTo>
                    <a:cubicBezTo>
                      <a:pt x="406400" y="152400"/>
                      <a:pt x="409575" y="165100"/>
                      <a:pt x="419100" y="171450"/>
                    </a:cubicBezTo>
                    <a:cubicBezTo>
                      <a:pt x="438992" y="184711"/>
                      <a:pt x="429341" y="176927"/>
                      <a:pt x="447675" y="195263"/>
                    </a:cubicBezTo>
                    <a:cubicBezTo>
                      <a:pt x="450850" y="204788"/>
                      <a:pt x="462769" y="215484"/>
                      <a:pt x="457200" y="223838"/>
                    </a:cubicBezTo>
                    <a:cubicBezTo>
                      <a:pt x="454025" y="228600"/>
                      <a:pt x="453399" y="238125"/>
                      <a:pt x="447675" y="238125"/>
                    </a:cubicBezTo>
                    <a:cubicBezTo>
                      <a:pt x="442655" y="238125"/>
                      <a:pt x="450850" y="228600"/>
                      <a:pt x="452438" y="223838"/>
                    </a:cubicBezTo>
                    <a:lnTo>
                      <a:pt x="438150" y="180975"/>
                    </a:lnTo>
                    <a:lnTo>
                      <a:pt x="433388" y="166688"/>
                    </a:lnTo>
                    <a:cubicBezTo>
                      <a:pt x="438865" y="90002"/>
                      <a:pt x="431104" y="121150"/>
                      <a:pt x="447675" y="71438"/>
                    </a:cubicBezTo>
                    <a:lnTo>
                      <a:pt x="452438" y="57150"/>
                    </a:lnTo>
                    <a:cubicBezTo>
                      <a:pt x="454025" y="52388"/>
                      <a:pt x="453023" y="45647"/>
                      <a:pt x="457200" y="42863"/>
                    </a:cubicBezTo>
                    <a:cubicBezTo>
                      <a:pt x="461963" y="39688"/>
                      <a:pt x="466830" y="36665"/>
                      <a:pt x="471488" y="33338"/>
                    </a:cubicBezTo>
                    <a:cubicBezTo>
                      <a:pt x="477947" y="28724"/>
                      <a:pt x="483438" y="22600"/>
                      <a:pt x="490538" y="19050"/>
                    </a:cubicBezTo>
                    <a:cubicBezTo>
                      <a:pt x="499518" y="14560"/>
                      <a:pt x="509588" y="12700"/>
                      <a:pt x="519113" y="9525"/>
                    </a:cubicBezTo>
                    <a:lnTo>
                      <a:pt x="533400" y="4763"/>
                    </a:lnTo>
                    <a:lnTo>
                      <a:pt x="547688" y="0"/>
                    </a:lnTo>
                    <a:cubicBezTo>
                      <a:pt x="579438" y="1588"/>
                      <a:pt x="611250" y="2228"/>
                      <a:pt x="642938" y="4763"/>
                    </a:cubicBezTo>
                    <a:cubicBezTo>
                      <a:pt x="651007" y="5409"/>
                      <a:pt x="659171" y="6683"/>
                      <a:pt x="666750" y="9525"/>
                    </a:cubicBezTo>
                    <a:cubicBezTo>
                      <a:pt x="672110" y="11535"/>
                      <a:pt x="675807" y="16725"/>
                      <a:pt x="681038" y="19050"/>
                    </a:cubicBezTo>
                    <a:cubicBezTo>
                      <a:pt x="690213" y="23128"/>
                      <a:pt x="700088" y="25400"/>
                      <a:pt x="709613" y="28575"/>
                    </a:cubicBezTo>
                    <a:cubicBezTo>
                      <a:pt x="714375" y="30163"/>
                      <a:pt x="719723" y="30553"/>
                      <a:pt x="723900" y="33338"/>
                    </a:cubicBezTo>
                    <a:lnTo>
                      <a:pt x="752475" y="52388"/>
                    </a:lnTo>
                    <a:cubicBezTo>
                      <a:pt x="754063" y="58738"/>
                      <a:pt x="753607" y="65992"/>
                      <a:pt x="757238" y="71438"/>
                    </a:cubicBezTo>
                    <a:cubicBezTo>
                      <a:pt x="760413" y="76200"/>
                      <a:pt x="767478" y="76916"/>
                      <a:pt x="771525" y="80963"/>
                    </a:cubicBezTo>
                    <a:cubicBezTo>
                      <a:pt x="775572" y="85010"/>
                      <a:pt x="777386" y="90853"/>
                      <a:pt x="781050" y="95250"/>
                    </a:cubicBezTo>
                    <a:cubicBezTo>
                      <a:pt x="785362" y="100424"/>
                      <a:pt x="791203" y="104221"/>
                      <a:pt x="795338" y="109538"/>
                    </a:cubicBezTo>
                    <a:cubicBezTo>
                      <a:pt x="802366" y="118574"/>
                      <a:pt x="814388" y="138113"/>
                      <a:pt x="814388" y="138113"/>
                    </a:cubicBezTo>
                    <a:cubicBezTo>
                      <a:pt x="823659" y="165927"/>
                      <a:pt x="811896" y="140383"/>
                      <a:pt x="833438" y="161925"/>
                    </a:cubicBezTo>
                    <a:cubicBezTo>
                      <a:pt x="837485" y="165972"/>
                      <a:pt x="839299" y="171816"/>
                      <a:pt x="842963" y="176213"/>
                    </a:cubicBezTo>
                    <a:cubicBezTo>
                      <a:pt x="847275" y="181387"/>
                      <a:pt x="852488" y="185738"/>
                      <a:pt x="857250" y="190500"/>
                    </a:cubicBezTo>
                    <a:cubicBezTo>
                      <a:pt x="865188" y="214313"/>
                      <a:pt x="863601" y="200026"/>
                      <a:pt x="852488" y="233363"/>
                    </a:cubicBezTo>
                    <a:lnTo>
                      <a:pt x="847725" y="247650"/>
                    </a:lnTo>
                    <a:lnTo>
                      <a:pt x="852488" y="233363"/>
                    </a:lnTo>
                    <a:cubicBezTo>
                      <a:pt x="854075" y="212725"/>
                      <a:pt x="854683" y="191989"/>
                      <a:pt x="857250" y="171450"/>
                    </a:cubicBezTo>
                    <a:cubicBezTo>
                      <a:pt x="857873" y="166469"/>
                      <a:pt x="861115" y="162102"/>
                      <a:pt x="862013" y="157163"/>
                    </a:cubicBezTo>
                    <a:cubicBezTo>
                      <a:pt x="864303" y="144571"/>
                      <a:pt x="865083" y="131750"/>
                      <a:pt x="866775" y="119063"/>
                    </a:cubicBezTo>
                    <a:cubicBezTo>
                      <a:pt x="868259" y="107936"/>
                      <a:pt x="869336" y="96733"/>
                      <a:pt x="871538" y="85725"/>
                    </a:cubicBezTo>
                    <a:cubicBezTo>
                      <a:pt x="872522" y="80803"/>
                      <a:pt x="872750" y="74988"/>
                      <a:pt x="876300" y="71438"/>
                    </a:cubicBezTo>
                    <a:cubicBezTo>
                      <a:pt x="894765" y="52973"/>
                      <a:pt x="910209" y="50610"/>
                      <a:pt x="933450" y="42863"/>
                    </a:cubicBezTo>
                    <a:lnTo>
                      <a:pt x="976313" y="28575"/>
                    </a:lnTo>
                    <a:lnTo>
                      <a:pt x="990600" y="23813"/>
                    </a:lnTo>
                    <a:cubicBezTo>
                      <a:pt x="995363" y="22225"/>
                      <a:pt x="1000018" y="20267"/>
                      <a:pt x="1004888" y="19050"/>
                    </a:cubicBezTo>
                    <a:lnTo>
                      <a:pt x="1023938" y="14288"/>
                    </a:lnTo>
                    <a:cubicBezTo>
                      <a:pt x="1052610" y="15653"/>
                      <a:pt x="1103773" y="9042"/>
                      <a:pt x="1138238" y="23813"/>
                    </a:cubicBezTo>
                    <a:cubicBezTo>
                      <a:pt x="1144763" y="26610"/>
                      <a:pt x="1151124" y="29816"/>
                      <a:pt x="1157288" y="33338"/>
                    </a:cubicBezTo>
                    <a:cubicBezTo>
                      <a:pt x="1162258" y="36178"/>
                      <a:pt x="1166813" y="39688"/>
                      <a:pt x="1171575" y="42863"/>
                    </a:cubicBezTo>
                    <a:cubicBezTo>
                      <a:pt x="1174750" y="47625"/>
                      <a:pt x="1177053" y="53103"/>
                      <a:pt x="1181100" y="57150"/>
                    </a:cubicBezTo>
                    <a:cubicBezTo>
                      <a:pt x="1185148" y="61197"/>
                      <a:pt x="1191812" y="62205"/>
                      <a:pt x="1195388" y="66675"/>
                    </a:cubicBezTo>
                    <a:cubicBezTo>
                      <a:pt x="1198524" y="70595"/>
                      <a:pt x="1197365" y="76786"/>
                      <a:pt x="1200150" y="80963"/>
                    </a:cubicBezTo>
                    <a:cubicBezTo>
                      <a:pt x="1203886" y="86567"/>
                      <a:pt x="1210303" y="89934"/>
                      <a:pt x="1214438" y="95250"/>
                    </a:cubicBezTo>
                    <a:cubicBezTo>
                      <a:pt x="1221466" y="104286"/>
                      <a:pt x="1227138" y="114300"/>
                      <a:pt x="1233488" y="123825"/>
                    </a:cubicBezTo>
                    <a:cubicBezTo>
                      <a:pt x="1236663" y="128588"/>
                      <a:pt x="1238966" y="134066"/>
                      <a:pt x="1243013" y="138113"/>
                    </a:cubicBezTo>
                    <a:lnTo>
                      <a:pt x="1257300" y="152400"/>
                    </a:lnTo>
                    <a:cubicBezTo>
                      <a:pt x="1258888" y="157163"/>
                      <a:pt x="1259278" y="162511"/>
                      <a:pt x="1262063" y="166688"/>
                    </a:cubicBezTo>
                    <a:cubicBezTo>
                      <a:pt x="1278500" y="191343"/>
                      <a:pt x="1282719" y="171507"/>
                      <a:pt x="1295400" y="209550"/>
                    </a:cubicBezTo>
                    <a:cubicBezTo>
                      <a:pt x="1298575" y="219075"/>
                      <a:pt x="1302956" y="228280"/>
                      <a:pt x="1304925" y="238125"/>
                    </a:cubicBezTo>
                    <a:cubicBezTo>
                      <a:pt x="1310673" y="266860"/>
                      <a:pt x="1307128" y="254258"/>
                      <a:pt x="1314450" y="276225"/>
                    </a:cubicBezTo>
                    <a:cubicBezTo>
                      <a:pt x="1314401" y="276521"/>
                      <a:pt x="1309863" y="312916"/>
                      <a:pt x="1304925" y="319088"/>
                    </a:cubicBezTo>
                    <a:cubicBezTo>
                      <a:pt x="1301349" y="323557"/>
                      <a:pt x="1295035" y="324949"/>
                      <a:pt x="1290638" y="328613"/>
                    </a:cubicBezTo>
                    <a:cubicBezTo>
                      <a:pt x="1266855" y="348431"/>
                      <a:pt x="1287170" y="339293"/>
                      <a:pt x="1262063" y="347663"/>
                    </a:cubicBezTo>
                    <a:cubicBezTo>
                      <a:pt x="1266825" y="350838"/>
                      <a:pt x="1271120" y="354863"/>
                      <a:pt x="1276350" y="357188"/>
                    </a:cubicBezTo>
                    <a:cubicBezTo>
                      <a:pt x="1285525" y="361266"/>
                      <a:pt x="1296571" y="361144"/>
                      <a:pt x="1304925" y="366713"/>
                    </a:cubicBezTo>
                    <a:lnTo>
                      <a:pt x="1333500" y="385763"/>
                    </a:lnTo>
                    <a:lnTo>
                      <a:pt x="1347788" y="395288"/>
                    </a:lnTo>
                    <a:cubicBezTo>
                      <a:pt x="1350963" y="400050"/>
                      <a:pt x="1353649" y="405178"/>
                      <a:pt x="1357313" y="409575"/>
                    </a:cubicBezTo>
                    <a:cubicBezTo>
                      <a:pt x="1361625" y="414749"/>
                      <a:pt x="1367864" y="418259"/>
                      <a:pt x="1371600" y="423863"/>
                    </a:cubicBezTo>
                    <a:cubicBezTo>
                      <a:pt x="1399170" y="465217"/>
                      <a:pt x="1345072" y="406857"/>
                      <a:pt x="1390650" y="452438"/>
                    </a:cubicBezTo>
                    <a:cubicBezTo>
                      <a:pt x="1392238" y="457200"/>
                      <a:pt x="1395413" y="461705"/>
                      <a:pt x="1395413" y="466725"/>
                    </a:cubicBezTo>
                    <a:cubicBezTo>
                      <a:pt x="1395413" y="486486"/>
                      <a:pt x="1390368" y="516125"/>
                      <a:pt x="1371600" y="528638"/>
                    </a:cubicBezTo>
                    <a:cubicBezTo>
                      <a:pt x="1366838" y="531813"/>
                      <a:pt x="1361710" y="534499"/>
                      <a:pt x="1357313" y="538163"/>
                    </a:cubicBezTo>
                    <a:cubicBezTo>
                      <a:pt x="1352139" y="542475"/>
                      <a:pt x="1348139" y="548067"/>
                      <a:pt x="1343025" y="552450"/>
                    </a:cubicBezTo>
                    <a:cubicBezTo>
                      <a:pt x="1334660" y="559620"/>
                      <a:pt x="1301961" y="582507"/>
                      <a:pt x="1295400" y="585788"/>
                    </a:cubicBezTo>
                    <a:cubicBezTo>
                      <a:pt x="1289050" y="588963"/>
                      <a:pt x="1282942" y="592676"/>
                      <a:pt x="1276350" y="595313"/>
                    </a:cubicBezTo>
                    <a:cubicBezTo>
                      <a:pt x="1257023" y="603044"/>
                      <a:pt x="1247439" y="604922"/>
                      <a:pt x="1228725" y="609600"/>
                    </a:cubicBezTo>
                    <a:cubicBezTo>
                      <a:pt x="1201738" y="608013"/>
                      <a:pt x="1174570" y="608334"/>
                      <a:pt x="1147763" y="604838"/>
                    </a:cubicBezTo>
                    <a:cubicBezTo>
                      <a:pt x="1137807" y="603539"/>
                      <a:pt x="1128713" y="598488"/>
                      <a:pt x="1119188" y="595313"/>
                    </a:cubicBezTo>
                    <a:cubicBezTo>
                      <a:pt x="1114425" y="593725"/>
                      <a:pt x="1109077" y="593335"/>
                      <a:pt x="1104900" y="590550"/>
                    </a:cubicBezTo>
                    <a:cubicBezTo>
                      <a:pt x="1086436" y="578240"/>
                      <a:pt x="1096043" y="582835"/>
                      <a:pt x="1076325" y="576263"/>
                    </a:cubicBezTo>
                    <a:cubicBezTo>
                      <a:pt x="918663" y="581348"/>
                      <a:pt x="975397" y="565455"/>
                      <a:pt x="900113" y="590550"/>
                    </a:cubicBezTo>
                    <a:cubicBezTo>
                      <a:pt x="883994" y="595923"/>
                      <a:pt x="869135" y="601271"/>
                      <a:pt x="852488" y="604838"/>
                    </a:cubicBezTo>
                    <a:cubicBezTo>
                      <a:pt x="836658" y="608230"/>
                      <a:pt x="804863" y="614363"/>
                      <a:pt x="804863" y="614363"/>
                    </a:cubicBezTo>
                    <a:cubicBezTo>
                      <a:pt x="752475" y="612775"/>
                      <a:pt x="700035" y="612429"/>
                      <a:pt x="647700" y="609600"/>
                    </a:cubicBezTo>
                    <a:cubicBezTo>
                      <a:pt x="633983" y="608859"/>
                      <a:pt x="627034" y="602891"/>
                      <a:pt x="614363" y="600075"/>
                    </a:cubicBezTo>
                    <a:cubicBezTo>
                      <a:pt x="604937" y="597980"/>
                      <a:pt x="595289" y="597040"/>
                      <a:pt x="585788" y="595313"/>
                    </a:cubicBezTo>
                    <a:cubicBezTo>
                      <a:pt x="516578" y="582730"/>
                      <a:pt x="617676" y="599486"/>
                      <a:pt x="528638" y="585788"/>
                    </a:cubicBezTo>
                    <a:cubicBezTo>
                      <a:pt x="519094" y="584320"/>
                      <a:pt x="509564" y="582752"/>
                      <a:pt x="500063" y="581025"/>
                    </a:cubicBezTo>
                    <a:cubicBezTo>
                      <a:pt x="492099" y="579577"/>
                      <a:pt x="484251" y="577494"/>
                      <a:pt x="476250" y="576263"/>
                    </a:cubicBezTo>
                    <a:cubicBezTo>
                      <a:pt x="463600" y="574317"/>
                      <a:pt x="450800" y="573446"/>
                      <a:pt x="438150" y="571500"/>
                    </a:cubicBezTo>
                    <a:cubicBezTo>
                      <a:pt x="430150" y="570269"/>
                      <a:pt x="422396" y="567505"/>
                      <a:pt x="414338" y="566738"/>
                    </a:cubicBezTo>
                    <a:cubicBezTo>
                      <a:pt x="389003" y="564325"/>
                      <a:pt x="363507" y="564004"/>
                      <a:pt x="338138" y="561975"/>
                    </a:cubicBezTo>
                    <a:cubicBezTo>
                      <a:pt x="323808" y="560829"/>
                      <a:pt x="309563" y="558800"/>
                      <a:pt x="295275" y="557213"/>
                    </a:cubicBezTo>
                    <a:cubicBezTo>
                      <a:pt x="241240" y="566218"/>
                      <a:pt x="262788" y="564741"/>
                      <a:pt x="176213" y="557213"/>
                    </a:cubicBezTo>
                    <a:cubicBezTo>
                      <a:pt x="169692" y="556646"/>
                      <a:pt x="163603" y="553621"/>
                      <a:pt x="157163" y="552450"/>
                    </a:cubicBezTo>
                    <a:cubicBezTo>
                      <a:pt x="146119" y="550442"/>
                      <a:pt x="134920" y="549395"/>
                      <a:pt x="123825" y="547688"/>
                    </a:cubicBezTo>
                    <a:cubicBezTo>
                      <a:pt x="68949" y="539246"/>
                      <a:pt x="122312" y="545631"/>
                      <a:pt x="47625" y="538163"/>
                    </a:cubicBezTo>
                    <a:cubicBezTo>
                      <a:pt x="22227" y="500065"/>
                      <a:pt x="55560" y="546097"/>
                      <a:pt x="23813" y="514350"/>
                    </a:cubicBezTo>
                    <a:cubicBezTo>
                      <a:pt x="10164" y="500701"/>
                      <a:pt x="17272" y="501269"/>
                      <a:pt x="9525" y="485775"/>
                    </a:cubicBezTo>
                    <a:cubicBezTo>
                      <a:pt x="6965" y="480656"/>
                      <a:pt x="3175" y="476250"/>
                      <a:pt x="0" y="471488"/>
                    </a:cubicBezTo>
                    <a:cubicBezTo>
                      <a:pt x="1216" y="458110"/>
                      <a:pt x="364" y="423136"/>
                      <a:pt x="9525" y="404813"/>
                    </a:cubicBezTo>
                    <a:cubicBezTo>
                      <a:pt x="12085" y="399693"/>
                      <a:pt x="14196" y="393559"/>
                      <a:pt x="19050" y="390525"/>
                    </a:cubicBezTo>
                    <a:cubicBezTo>
                      <a:pt x="19058" y="390520"/>
                      <a:pt x="54765" y="378621"/>
                      <a:pt x="61913" y="376238"/>
                    </a:cubicBezTo>
                    <a:lnTo>
                      <a:pt x="76200" y="371475"/>
                    </a:lnTo>
                    <a:cubicBezTo>
                      <a:pt x="101348" y="379858"/>
                      <a:pt x="86312" y="373453"/>
                      <a:pt x="119063" y="395288"/>
                    </a:cubicBezTo>
                    <a:lnTo>
                      <a:pt x="133350" y="404813"/>
                    </a:lnTo>
                    <a:cubicBezTo>
                      <a:pt x="136525" y="409575"/>
                      <a:pt x="138406" y="415524"/>
                      <a:pt x="142875" y="419100"/>
                    </a:cubicBezTo>
                    <a:cubicBezTo>
                      <a:pt x="146795" y="422236"/>
                      <a:pt x="152858" y="421280"/>
                      <a:pt x="157163" y="423863"/>
                    </a:cubicBezTo>
                    <a:cubicBezTo>
                      <a:pt x="161013" y="426173"/>
                      <a:pt x="163513" y="430213"/>
                      <a:pt x="166688" y="433388"/>
                    </a:cubicBezTo>
                    <a:lnTo>
                      <a:pt x="166688" y="433388"/>
                    </a:lnTo>
                  </a:path>
                </a:pathLst>
              </a:custGeom>
              <a:solidFill>
                <a:schemeClr val="accent5">
                  <a:lumMod val="20000"/>
                  <a:lumOff val="80000"/>
                  <a:alpha val="79000"/>
                </a:schemeClr>
              </a:solidFill>
              <a:ln w="57150">
                <a:solidFill>
                  <a:srgbClr val="0FCED5">
                    <a:alpha val="4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prstClr val="black"/>
                  </a:solidFill>
                  <a:latin typeface="Calibri"/>
                </a:endParaRPr>
              </a:p>
            </p:txBody>
          </p:sp>
          <p:sp>
            <p:nvSpPr>
              <p:cNvPr id="128" name="Freihandform 35"/>
              <p:cNvSpPr/>
              <p:nvPr/>
            </p:nvSpPr>
            <p:spPr>
              <a:xfrm>
                <a:off x="5326644" y="5521339"/>
                <a:ext cx="598939" cy="181794"/>
              </a:xfrm>
              <a:custGeom>
                <a:avLst/>
                <a:gdLst>
                  <a:gd name="connsiteX0" fmla="*/ 95250 w 1399170"/>
                  <a:gd name="connsiteY0" fmla="*/ 390525 h 614363"/>
                  <a:gd name="connsiteX1" fmla="*/ 66675 w 1399170"/>
                  <a:gd name="connsiteY1" fmla="*/ 371475 h 614363"/>
                  <a:gd name="connsiteX2" fmla="*/ 28575 w 1399170"/>
                  <a:gd name="connsiteY2" fmla="*/ 328613 h 614363"/>
                  <a:gd name="connsiteX3" fmla="*/ 19050 w 1399170"/>
                  <a:gd name="connsiteY3" fmla="*/ 300038 h 614363"/>
                  <a:gd name="connsiteX4" fmla="*/ 14288 w 1399170"/>
                  <a:gd name="connsiteY4" fmla="*/ 285750 h 614363"/>
                  <a:gd name="connsiteX5" fmla="*/ 19050 w 1399170"/>
                  <a:gd name="connsiteY5" fmla="*/ 228600 h 614363"/>
                  <a:gd name="connsiteX6" fmla="*/ 38100 w 1399170"/>
                  <a:gd name="connsiteY6" fmla="*/ 200025 h 614363"/>
                  <a:gd name="connsiteX7" fmla="*/ 57150 w 1399170"/>
                  <a:gd name="connsiteY7" fmla="*/ 171450 h 614363"/>
                  <a:gd name="connsiteX8" fmla="*/ 66675 w 1399170"/>
                  <a:gd name="connsiteY8" fmla="*/ 152400 h 614363"/>
                  <a:gd name="connsiteX9" fmla="*/ 71438 w 1399170"/>
                  <a:gd name="connsiteY9" fmla="*/ 138113 h 614363"/>
                  <a:gd name="connsiteX10" fmla="*/ 114300 w 1399170"/>
                  <a:gd name="connsiteY10" fmla="*/ 119063 h 614363"/>
                  <a:gd name="connsiteX11" fmla="*/ 128588 w 1399170"/>
                  <a:gd name="connsiteY11" fmla="*/ 114300 h 614363"/>
                  <a:gd name="connsiteX12" fmla="*/ 142875 w 1399170"/>
                  <a:gd name="connsiteY12" fmla="*/ 104775 h 614363"/>
                  <a:gd name="connsiteX13" fmla="*/ 171450 w 1399170"/>
                  <a:gd name="connsiteY13" fmla="*/ 95250 h 614363"/>
                  <a:gd name="connsiteX14" fmla="*/ 185738 w 1399170"/>
                  <a:gd name="connsiteY14" fmla="*/ 90488 h 614363"/>
                  <a:gd name="connsiteX15" fmla="*/ 328613 w 1399170"/>
                  <a:gd name="connsiteY15" fmla="*/ 100013 h 614363"/>
                  <a:gd name="connsiteX16" fmla="*/ 357188 w 1399170"/>
                  <a:gd name="connsiteY16" fmla="*/ 109538 h 614363"/>
                  <a:gd name="connsiteX17" fmla="*/ 371475 w 1399170"/>
                  <a:gd name="connsiteY17" fmla="*/ 119063 h 614363"/>
                  <a:gd name="connsiteX18" fmla="*/ 400050 w 1399170"/>
                  <a:gd name="connsiteY18" fmla="*/ 142875 h 614363"/>
                  <a:gd name="connsiteX19" fmla="*/ 419100 w 1399170"/>
                  <a:gd name="connsiteY19" fmla="*/ 171450 h 614363"/>
                  <a:gd name="connsiteX20" fmla="*/ 447675 w 1399170"/>
                  <a:gd name="connsiteY20" fmla="*/ 195263 h 614363"/>
                  <a:gd name="connsiteX21" fmla="*/ 457200 w 1399170"/>
                  <a:gd name="connsiteY21" fmla="*/ 223838 h 614363"/>
                  <a:gd name="connsiteX22" fmla="*/ 447675 w 1399170"/>
                  <a:gd name="connsiteY22" fmla="*/ 238125 h 614363"/>
                  <a:gd name="connsiteX23" fmla="*/ 452438 w 1399170"/>
                  <a:gd name="connsiteY23" fmla="*/ 223838 h 614363"/>
                  <a:gd name="connsiteX24" fmla="*/ 438150 w 1399170"/>
                  <a:gd name="connsiteY24" fmla="*/ 180975 h 614363"/>
                  <a:gd name="connsiteX25" fmla="*/ 433388 w 1399170"/>
                  <a:gd name="connsiteY25" fmla="*/ 166688 h 614363"/>
                  <a:gd name="connsiteX26" fmla="*/ 447675 w 1399170"/>
                  <a:gd name="connsiteY26" fmla="*/ 71438 h 614363"/>
                  <a:gd name="connsiteX27" fmla="*/ 452438 w 1399170"/>
                  <a:gd name="connsiteY27" fmla="*/ 57150 h 614363"/>
                  <a:gd name="connsiteX28" fmla="*/ 457200 w 1399170"/>
                  <a:gd name="connsiteY28" fmla="*/ 42863 h 614363"/>
                  <a:gd name="connsiteX29" fmla="*/ 471488 w 1399170"/>
                  <a:gd name="connsiteY29" fmla="*/ 33338 h 614363"/>
                  <a:gd name="connsiteX30" fmla="*/ 490538 w 1399170"/>
                  <a:gd name="connsiteY30" fmla="*/ 19050 h 614363"/>
                  <a:gd name="connsiteX31" fmla="*/ 519113 w 1399170"/>
                  <a:gd name="connsiteY31" fmla="*/ 9525 h 614363"/>
                  <a:gd name="connsiteX32" fmla="*/ 533400 w 1399170"/>
                  <a:gd name="connsiteY32" fmla="*/ 4763 h 614363"/>
                  <a:gd name="connsiteX33" fmla="*/ 547688 w 1399170"/>
                  <a:gd name="connsiteY33" fmla="*/ 0 h 614363"/>
                  <a:gd name="connsiteX34" fmla="*/ 642938 w 1399170"/>
                  <a:gd name="connsiteY34" fmla="*/ 4763 h 614363"/>
                  <a:gd name="connsiteX35" fmla="*/ 666750 w 1399170"/>
                  <a:gd name="connsiteY35" fmla="*/ 9525 h 614363"/>
                  <a:gd name="connsiteX36" fmla="*/ 681038 w 1399170"/>
                  <a:gd name="connsiteY36" fmla="*/ 19050 h 614363"/>
                  <a:gd name="connsiteX37" fmla="*/ 709613 w 1399170"/>
                  <a:gd name="connsiteY37" fmla="*/ 28575 h 614363"/>
                  <a:gd name="connsiteX38" fmla="*/ 723900 w 1399170"/>
                  <a:gd name="connsiteY38" fmla="*/ 33338 h 614363"/>
                  <a:gd name="connsiteX39" fmla="*/ 752475 w 1399170"/>
                  <a:gd name="connsiteY39" fmla="*/ 52388 h 614363"/>
                  <a:gd name="connsiteX40" fmla="*/ 757238 w 1399170"/>
                  <a:gd name="connsiteY40" fmla="*/ 71438 h 614363"/>
                  <a:gd name="connsiteX41" fmla="*/ 771525 w 1399170"/>
                  <a:gd name="connsiteY41" fmla="*/ 80963 h 614363"/>
                  <a:gd name="connsiteX42" fmla="*/ 781050 w 1399170"/>
                  <a:gd name="connsiteY42" fmla="*/ 95250 h 614363"/>
                  <a:gd name="connsiteX43" fmla="*/ 795338 w 1399170"/>
                  <a:gd name="connsiteY43" fmla="*/ 109538 h 614363"/>
                  <a:gd name="connsiteX44" fmla="*/ 814388 w 1399170"/>
                  <a:gd name="connsiteY44" fmla="*/ 138113 h 614363"/>
                  <a:gd name="connsiteX45" fmla="*/ 833438 w 1399170"/>
                  <a:gd name="connsiteY45" fmla="*/ 161925 h 614363"/>
                  <a:gd name="connsiteX46" fmla="*/ 842963 w 1399170"/>
                  <a:gd name="connsiteY46" fmla="*/ 176213 h 614363"/>
                  <a:gd name="connsiteX47" fmla="*/ 857250 w 1399170"/>
                  <a:gd name="connsiteY47" fmla="*/ 190500 h 614363"/>
                  <a:gd name="connsiteX48" fmla="*/ 852488 w 1399170"/>
                  <a:gd name="connsiteY48" fmla="*/ 233363 h 614363"/>
                  <a:gd name="connsiteX49" fmla="*/ 847725 w 1399170"/>
                  <a:gd name="connsiteY49" fmla="*/ 247650 h 614363"/>
                  <a:gd name="connsiteX50" fmla="*/ 852488 w 1399170"/>
                  <a:gd name="connsiteY50" fmla="*/ 233363 h 614363"/>
                  <a:gd name="connsiteX51" fmla="*/ 857250 w 1399170"/>
                  <a:gd name="connsiteY51" fmla="*/ 171450 h 614363"/>
                  <a:gd name="connsiteX52" fmla="*/ 862013 w 1399170"/>
                  <a:gd name="connsiteY52" fmla="*/ 157163 h 614363"/>
                  <a:gd name="connsiteX53" fmla="*/ 866775 w 1399170"/>
                  <a:gd name="connsiteY53" fmla="*/ 119063 h 614363"/>
                  <a:gd name="connsiteX54" fmla="*/ 871538 w 1399170"/>
                  <a:gd name="connsiteY54" fmla="*/ 85725 h 614363"/>
                  <a:gd name="connsiteX55" fmla="*/ 876300 w 1399170"/>
                  <a:gd name="connsiteY55" fmla="*/ 71438 h 614363"/>
                  <a:gd name="connsiteX56" fmla="*/ 933450 w 1399170"/>
                  <a:gd name="connsiteY56" fmla="*/ 42863 h 614363"/>
                  <a:gd name="connsiteX57" fmla="*/ 976313 w 1399170"/>
                  <a:gd name="connsiteY57" fmla="*/ 28575 h 614363"/>
                  <a:gd name="connsiteX58" fmla="*/ 990600 w 1399170"/>
                  <a:gd name="connsiteY58" fmla="*/ 23813 h 614363"/>
                  <a:gd name="connsiteX59" fmla="*/ 1004888 w 1399170"/>
                  <a:gd name="connsiteY59" fmla="*/ 19050 h 614363"/>
                  <a:gd name="connsiteX60" fmla="*/ 1023938 w 1399170"/>
                  <a:gd name="connsiteY60" fmla="*/ 14288 h 614363"/>
                  <a:gd name="connsiteX61" fmla="*/ 1138238 w 1399170"/>
                  <a:gd name="connsiteY61" fmla="*/ 23813 h 614363"/>
                  <a:gd name="connsiteX62" fmla="*/ 1157288 w 1399170"/>
                  <a:gd name="connsiteY62" fmla="*/ 33338 h 614363"/>
                  <a:gd name="connsiteX63" fmla="*/ 1171575 w 1399170"/>
                  <a:gd name="connsiteY63" fmla="*/ 42863 h 614363"/>
                  <a:gd name="connsiteX64" fmla="*/ 1181100 w 1399170"/>
                  <a:gd name="connsiteY64" fmla="*/ 57150 h 614363"/>
                  <a:gd name="connsiteX65" fmla="*/ 1195388 w 1399170"/>
                  <a:gd name="connsiteY65" fmla="*/ 66675 h 614363"/>
                  <a:gd name="connsiteX66" fmla="*/ 1200150 w 1399170"/>
                  <a:gd name="connsiteY66" fmla="*/ 80963 h 614363"/>
                  <a:gd name="connsiteX67" fmla="*/ 1214438 w 1399170"/>
                  <a:gd name="connsiteY67" fmla="*/ 95250 h 614363"/>
                  <a:gd name="connsiteX68" fmla="*/ 1233488 w 1399170"/>
                  <a:gd name="connsiteY68" fmla="*/ 123825 h 614363"/>
                  <a:gd name="connsiteX69" fmla="*/ 1243013 w 1399170"/>
                  <a:gd name="connsiteY69" fmla="*/ 138113 h 614363"/>
                  <a:gd name="connsiteX70" fmla="*/ 1257300 w 1399170"/>
                  <a:gd name="connsiteY70" fmla="*/ 152400 h 614363"/>
                  <a:gd name="connsiteX71" fmla="*/ 1262063 w 1399170"/>
                  <a:gd name="connsiteY71" fmla="*/ 166688 h 614363"/>
                  <a:gd name="connsiteX72" fmla="*/ 1295400 w 1399170"/>
                  <a:gd name="connsiteY72" fmla="*/ 209550 h 614363"/>
                  <a:gd name="connsiteX73" fmla="*/ 1304925 w 1399170"/>
                  <a:gd name="connsiteY73" fmla="*/ 238125 h 614363"/>
                  <a:gd name="connsiteX74" fmla="*/ 1314450 w 1399170"/>
                  <a:gd name="connsiteY74" fmla="*/ 276225 h 614363"/>
                  <a:gd name="connsiteX75" fmla="*/ 1304925 w 1399170"/>
                  <a:gd name="connsiteY75" fmla="*/ 319088 h 614363"/>
                  <a:gd name="connsiteX76" fmla="*/ 1290638 w 1399170"/>
                  <a:gd name="connsiteY76" fmla="*/ 328613 h 614363"/>
                  <a:gd name="connsiteX77" fmla="*/ 1262063 w 1399170"/>
                  <a:gd name="connsiteY77" fmla="*/ 347663 h 614363"/>
                  <a:gd name="connsiteX78" fmla="*/ 1276350 w 1399170"/>
                  <a:gd name="connsiteY78" fmla="*/ 357188 h 614363"/>
                  <a:gd name="connsiteX79" fmla="*/ 1304925 w 1399170"/>
                  <a:gd name="connsiteY79" fmla="*/ 366713 h 614363"/>
                  <a:gd name="connsiteX80" fmla="*/ 1333500 w 1399170"/>
                  <a:gd name="connsiteY80" fmla="*/ 385763 h 614363"/>
                  <a:gd name="connsiteX81" fmla="*/ 1347788 w 1399170"/>
                  <a:gd name="connsiteY81" fmla="*/ 395288 h 614363"/>
                  <a:gd name="connsiteX82" fmla="*/ 1357313 w 1399170"/>
                  <a:gd name="connsiteY82" fmla="*/ 409575 h 614363"/>
                  <a:gd name="connsiteX83" fmla="*/ 1371600 w 1399170"/>
                  <a:gd name="connsiteY83" fmla="*/ 423863 h 614363"/>
                  <a:gd name="connsiteX84" fmla="*/ 1390650 w 1399170"/>
                  <a:gd name="connsiteY84" fmla="*/ 452438 h 614363"/>
                  <a:gd name="connsiteX85" fmla="*/ 1395413 w 1399170"/>
                  <a:gd name="connsiteY85" fmla="*/ 466725 h 614363"/>
                  <a:gd name="connsiteX86" fmla="*/ 1371600 w 1399170"/>
                  <a:gd name="connsiteY86" fmla="*/ 528638 h 614363"/>
                  <a:gd name="connsiteX87" fmla="*/ 1357313 w 1399170"/>
                  <a:gd name="connsiteY87" fmla="*/ 538163 h 614363"/>
                  <a:gd name="connsiteX88" fmla="*/ 1343025 w 1399170"/>
                  <a:gd name="connsiteY88" fmla="*/ 552450 h 614363"/>
                  <a:gd name="connsiteX89" fmla="*/ 1295400 w 1399170"/>
                  <a:gd name="connsiteY89" fmla="*/ 585788 h 614363"/>
                  <a:gd name="connsiteX90" fmla="*/ 1276350 w 1399170"/>
                  <a:gd name="connsiteY90" fmla="*/ 595313 h 614363"/>
                  <a:gd name="connsiteX91" fmla="*/ 1228725 w 1399170"/>
                  <a:gd name="connsiteY91" fmla="*/ 609600 h 614363"/>
                  <a:gd name="connsiteX92" fmla="*/ 1147763 w 1399170"/>
                  <a:gd name="connsiteY92" fmla="*/ 604838 h 614363"/>
                  <a:gd name="connsiteX93" fmla="*/ 1119188 w 1399170"/>
                  <a:gd name="connsiteY93" fmla="*/ 595313 h 614363"/>
                  <a:gd name="connsiteX94" fmla="*/ 1104900 w 1399170"/>
                  <a:gd name="connsiteY94" fmla="*/ 590550 h 614363"/>
                  <a:gd name="connsiteX95" fmla="*/ 1076325 w 1399170"/>
                  <a:gd name="connsiteY95" fmla="*/ 576263 h 614363"/>
                  <a:gd name="connsiteX96" fmla="*/ 900113 w 1399170"/>
                  <a:gd name="connsiteY96" fmla="*/ 590550 h 614363"/>
                  <a:gd name="connsiteX97" fmla="*/ 852488 w 1399170"/>
                  <a:gd name="connsiteY97" fmla="*/ 604838 h 614363"/>
                  <a:gd name="connsiteX98" fmla="*/ 804863 w 1399170"/>
                  <a:gd name="connsiteY98" fmla="*/ 614363 h 614363"/>
                  <a:gd name="connsiteX99" fmla="*/ 647700 w 1399170"/>
                  <a:gd name="connsiteY99" fmla="*/ 609600 h 614363"/>
                  <a:gd name="connsiteX100" fmla="*/ 614363 w 1399170"/>
                  <a:gd name="connsiteY100" fmla="*/ 600075 h 614363"/>
                  <a:gd name="connsiteX101" fmla="*/ 585788 w 1399170"/>
                  <a:gd name="connsiteY101" fmla="*/ 595313 h 614363"/>
                  <a:gd name="connsiteX102" fmla="*/ 528638 w 1399170"/>
                  <a:gd name="connsiteY102" fmla="*/ 585788 h 614363"/>
                  <a:gd name="connsiteX103" fmla="*/ 500063 w 1399170"/>
                  <a:gd name="connsiteY103" fmla="*/ 581025 h 614363"/>
                  <a:gd name="connsiteX104" fmla="*/ 476250 w 1399170"/>
                  <a:gd name="connsiteY104" fmla="*/ 576263 h 614363"/>
                  <a:gd name="connsiteX105" fmla="*/ 438150 w 1399170"/>
                  <a:gd name="connsiteY105" fmla="*/ 571500 h 614363"/>
                  <a:gd name="connsiteX106" fmla="*/ 414338 w 1399170"/>
                  <a:gd name="connsiteY106" fmla="*/ 566738 h 614363"/>
                  <a:gd name="connsiteX107" fmla="*/ 338138 w 1399170"/>
                  <a:gd name="connsiteY107" fmla="*/ 561975 h 614363"/>
                  <a:gd name="connsiteX108" fmla="*/ 295275 w 1399170"/>
                  <a:gd name="connsiteY108" fmla="*/ 557213 h 614363"/>
                  <a:gd name="connsiteX109" fmla="*/ 176213 w 1399170"/>
                  <a:gd name="connsiteY109" fmla="*/ 557213 h 614363"/>
                  <a:gd name="connsiteX110" fmla="*/ 157163 w 1399170"/>
                  <a:gd name="connsiteY110" fmla="*/ 552450 h 614363"/>
                  <a:gd name="connsiteX111" fmla="*/ 123825 w 1399170"/>
                  <a:gd name="connsiteY111" fmla="*/ 547688 h 614363"/>
                  <a:gd name="connsiteX112" fmla="*/ 47625 w 1399170"/>
                  <a:gd name="connsiteY112" fmla="*/ 538163 h 614363"/>
                  <a:gd name="connsiteX113" fmla="*/ 23813 w 1399170"/>
                  <a:gd name="connsiteY113" fmla="*/ 514350 h 614363"/>
                  <a:gd name="connsiteX114" fmla="*/ 9525 w 1399170"/>
                  <a:gd name="connsiteY114" fmla="*/ 485775 h 614363"/>
                  <a:gd name="connsiteX115" fmla="*/ 0 w 1399170"/>
                  <a:gd name="connsiteY115" fmla="*/ 471488 h 614363"/>
                  <a:gd name="connsiteX116" fmla="*/ 9525 w 1399170"/>
                  <a:gd name="connsiteY116" fmla="*/ 404813 h 614363"/>
                  <a:gd name="connsiteX117" fmla="*/ 19050 w 1399170"/>
                  <a:gd name="connsiteY117" fmla="*/ 390525 h 614363"/>
                  <a:gd name="connsiteX118" fmla="*/ 61913 w 1399170"/>
                  <a:gd name="connsiteY118" fmla="*/ 376238 h 614363"/>
                  <a:gd name="connsiteX119" fmla="*/ 76200 w 1399170"/>
                  <a:gd name="connsiteY119" fmla="*/ 371475 h 614363"/>
                  <a:gd name="connsiteX120" fmla="*/ 119063 w 1399170"/>
                  <a:gd name="connsiteY120" fmla="*/ 395288 h 614363"/>
                  <a:gd name="connsiteX121" fmla="*/ 133350 w 1399170"/>
                  <a:gd name="connsiteY121" fmla="*/ 404813 h 614363"/>
                  <a:gd name="connsiteX122" fmla="*/ 142875 w 1399170"/>
                  <a:gd name="connsiteY122" fmla="*/ 419100 h 614363"/>
                  <a:gd name="connsiteX123" fmla="*/ 157163 w 1399170"/>
                  <a:gd name="connsiteY123" fmla="*/ 423863 h 614363"/>
                  <a:gd name="connsiteX124" fmla="*/ 166688 w 1399170"/>
                  <a:gd name="connsiteY124" fmla="*/ 433388 h 614363"/>
                  <a:gd name="connsiteX125" fmla="*/ 166688 w 1399170"/>
                  <a:gd name="connsiteY125" fmla="*/ 433388 h 6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399170" h="614363">
                    <a:moveTo>
                      <a:pt x="95250" y="390525"/>
                    </a:moveTo>
                    <a:cubicBezTo>
                      <a:pt x="85725" y="384175"/>
                      <a:pt x="74770" y="379570"/>
                      <a:pt x="66675" y="371475"/>
                    </a:cubicBezTo>
                    <a:cubicBezTo>
                      <a:pt x="34053" y="338853"/>
                      <a:pt x="45572" y="354108"/>
                      <a:pt x="28575" y="328613"/>
                    </a:cubicBezTo>
                    <a:lnTo>
                      <a:pt x="19050" y="300038"/>
                    </a:lnTo>
                    <a:lnTo>
                      <a:pt x="14288" y="285750"/>
                    </a:lnTo>
                    <a:cubicBezTo>
                      <a:pt x="15875" y="266700"/>
                      <a:pt x="16524" y="247548"/>
                      <a:pt x="19050" y="228600"/>
                    </a:cubicBezTo>
                    <a:cubicBezTo>
                      <a:pt x="21562" y="209758"/>
                      <a:pt x="26141" y="215401"/>
                      <a:pt x="38100" y="200025"/>
                    </a:cubicBezTo>
                    <a:cubicBezTo>
                      <a:pt x="45128" y="190989"/>
                      <a:pt x="52030" y="181689"/>
                      <a:pt x="57150" y="171450"/>
                    </a:cubicBezTo>
                    <a:cubicBezTo>
                      <a:pt x="60325" y="165100"/>
                      <a:pt x="63878" y="158925"/>
                      <a:pt x="66675" y="152400"/>
                    </a:cubicBezTo>
                    <a:cubicBezTo>
                      <a:pt x="68653" y="147786"/>
                      <a:pt x="68302" y="142033"/>
                      <a:pt x="71438" y="138113"/>
                    </a:cubicBezTo>
                    <a:cubicBezTo>
                      <a:pt x="79672" y="127821"/>
                      <a:pt x="105567" y="121974"/>
                      <a:pt x="114300" y="119063"/>
                    </a:cubicBezTo>
                    <a:cubicBezTo>
                      <a:pt x="119063" y="117475"/>
                      <a:pt x="124411" y="117085"/>
                      <a:pt x="128588" y="114300"/>
                    </a:cubicBezTo>
                    <a:cubicBezTo>
                      <a:pt x="133350" y="111125"/>
                      <a:pt x="137645" y="107100"/>
                      <a:pt x="142875" y="104775"/>
                    </a:cubicBezTo>
                    <a:cubicBezTo>
                      <a:pt x="152050" y="100697"/>
                      <a:pt x="161925" y="98425"/>
                      <a:pt x="171450" y="95250"/>
                    </a:cubicBezTo>
                    <a:lnTo>
                      <a:pt x="185738" y="90488"/>
                    </a:lnTo>
                    <a:cubicBezTo>
                      <a:pt x="205152" y="91297"/>
                      <a:pt x="288895" y="90083"/>
                      <a:pt x="328613" y="100013"/>
                    </a:cubicBezTo>
                    <a:cubicBezTo>
                      <a:pt x="338353" y="102448"/>
                      <a:pt x="348834" y="103969"/>
                      <a:pt x="357188" y="109538"/>
                    </a:cubicBezTo>
                    <a:cubicBezTo>
                      <a:pt x="361950" y="112713"/>
                      <a:pt x="367078" y="115399"/>
                      <a:pt x="371475" y="119063"/>
                    </a:cubicBezTo>
                    <a:cubicBezTo>
                      <a:pt x="408144" y="149620"/>
                      <a:pt x="364578" y="119226"/>
                      <a:pt x="400050" y="142875"/>
                    </a:cubicBezTo>
                    <a:cubicBezTo>
                      <a:pt x="406400" y="152400"/>
                      <a:pt x="409575" y="165100"/>
                      <a:pt x="419100" y="171450"/>
                    </a:cubicBezTo>
                    <a:cubicBezTo>
                      <a:pt x="438992" y="184711"/>
                      <a:pt x="429341" y="176927"/>
                      <a:pt x="447675" y="195263"/>
                    </a:cubicBezTo>
                    <a:cubicBezTo>
                      <a:pt x="450850" y="204788"/>
                      <a:pt x="462769" y="215484"/>
                      <a:pt x="457200" y="223838"/>
                    </a:cubicBezTo>
                    <a:cubicBezTo>
                      <a:pt x="454025" y="228600"/>
                      <a:pt x="453399" y="238125"/>
                      <a:pt x="447675" y="238125"/>
                    </a:cubicBezTo>
                    <a:cubicBezTo>
                      <a:pt x="442655" y="238125"/>
                      <a:pt x="450850" y="228600"/>
                      <a:pt x="452438" y="223838"/>
                    </a:cubicBezTo>
                    <a:lnTo>
                      <a:pt x="438150" y="180975"/>
                    </a:lnTo>
                    <a:lnTo>
                      <a:pt x="433388" y="166688"/>
                    </a:lnTo>
                    <a:cubicBezTo>
                      <a:pt x="438865" y="90002"/>
                      <a:pt x="431104" y="121150"/>
                      <a:pt x="447675" y="71438"/>
                    </a:cubicBezTo>
                    <a:lnTo>
                      <a:pt x="452438" y="57150"/>
                    </a:lnTo>
                    <a:cubicBezTo>
                      <a:pt x="454025" y="52388"/>
                      <a:pt x="453023" y="45647"/>
                      <a:pt x="457200" y="42863"/>
                    </a:cubicBezTo>
                    <a:cubicBezTo>
                      <a:pt x="461963" y="39688"/>
                      <a:pt x="466830" y="36665"/>
                      <a:pt x="471488" y="33338"/>
                    </a:cubicBezTo>
                    <a:cubicBezTo>
                      <a:pt x="477947" y="28724"/>
                      <a:pt x="483438" y="22600"/>
                      <a:pt x="490538" y="19050"/>
                    </a:cubicBezTo>
                    <a:cubicBezTo>
                      <a:pt x="499518" y="14560"/>
                      <a:pt x="509588" y="12700"/>
                      <a:pt x="519113" y="9525"/>
                    </a:cubicBezTo>
                    <a:lnTo>
                      <a:pt x="533400" y="4763"/>
                    </a:lnTo>
                    <a:lnTo>
                      <a:pt x="547688" y="0"/>
                    </a:lnTo>
                    <a:cubicBezTo>
                      <a:pt x="579438" y="1588"/>
                      <a:pt x="611250" y="2228"/>
                      <a:pt x="642938" y="4763"/>
                    </a:cubicBezTo>
                    <a:cubicBezTo>
                      <a:pt x="651007" y="5409"/>
                      <a:pt x="659171" y="6683"/>
                      <a:pt x="666750" y="9525"/>
                    </a:cubicBezTo>
                    <a:cubicBezTo>
                      <a:pt x="672110" y="11535"/>
                      <a:pt x="675807" y="16725"/>
                      <a:pt x="681038" y="19050"/>
                    </a:cubicBezTo>
                    <a:cubicBezTo>
                      <a:pt x="690213" y="23128"/>
                      <a:pt x="700088" y="25400"/>
                      <a:pt x="709613" y="28575"/>
                    </a:cubicBezTo>
                    <a:cubicBezTo>
                      <a:pt x="714375" y="30163"/>
                      <a:pt x="719723" y="30553"/>
                      <a:pt x="723900" y="33338"/>
                    </a:cubicBezTo>
                    <a:lnTo>
                      <a:pt x="752475" y="52388"/>
                    </a:lnTo>
                    <a:cubicBezTo>
                      <a:pt x="754063" y="58738"/>
                      <a:pt x="753607" y="65992"/>
                      <a:pt x="757238" y="71438"/>
                    </a:cubicBezTo>
                    <a:cubicBezTo>
                      <a:pt x="760413" y="76200"/>
                      <a:pt x="767478" y="76916"/>
                      <a:pt x="771525" y="80963"/>
                    </a:cubicBezTo>
                    <a:cubicBezTo>
                      <a:pt x="775572" y="85010"/>
                      <a:pt x="777386" y="90853"/>
                      <a:pt x="781050" y="95250"/>
                    </a:cubicBezTo>
                    <a:cubicBezTo>
                      <a:pt x="785362" y="100424"/>
                      <a:pt x="791203" y="104221"/>
                      <a:pt x="795338" y="109538"/>
                    </a:cubicBezTo>
                    <a:cubicBezTo>
                      <a:pt x="802366" y="118574"/>
                      <a:pt x="814388" y="138113"/>
                      <a:pt x="814388" y="138113"/>
                    </a:cubicBezTo>
                    <a:cubicBezTo>
                      <a:pt x="823659" y="165927"/>
                      <a:pt x="811896" y="140383"/>
                      <a:pt x="833438" y="161925"/>
                    </a:cubicBezTo>
                    <a:cubicBezTo>
                      <a:pt x="837485" y="165972"/>
                      <a:pt x="839299" y="171816"/>
                      <a:pt x="842963" y="176213"/>
                    </a:cubicBezTo>
                    <a:cubicBezTo>
                      <a:pt x="847275" y="181387"/>
                      <a:pt x="852488" y="185738"/>
                      <a:pt x="857250" y="190500"/>
                    </a:cubicBezTo>
                    <a:cubicBezTo>
                      <a:pt x="865188" y="214313"/>
                      <a:pt x="863601" y="200026"/>
                      <a:pt x="852488" y="233363"/>
                    </a:cubicBezTo>
                    <a:lnTo>
                      <a:pt x="847725" y="247650"/>
                    </a:lnTo>
                    <a:lnTo>
                      <a:pt x="852488" y="233363"/>
                    </a:lnTo>
                    <a:cubicBezTo>
                      <a:pt x="854075" y="212725"/>
                      <a:pt x="854683" y="191989"/>
                      <a:pt x="857250" y="171450"/>
                    </a:cubicBezTo>
                    <a:cubicBezTo>
                      <a:pt x="857873" y="166469"/>
                      <a:pt x="861115" y="162102"/>
                      <a:pt x="862013" y="157163"/>
                    </a:cubicBezTo>
                    <a:cubicBezTo>
                      <a:pt x="864303" y="144571"/>
                      <a:pt x="865083" y="131750"/>
                      <a:pt x="866775" y="119063"/>
                    </a:cubicBezTo>
                    <a:cubicBezTo>
                      <a:pt x="868259" y="107936"/>
                      <a:pt x="869336" y="96733"/>
                      <a:pt x="871538" y="85725"/>
                    </a:cubicBezTo>
                    <a:cubicBezTo>
                      <a:pt x="872522" y="80803"/>
                      <a:pt x="872750" y="74988"/>
                      <a:pt x="876300" y="71438"/>
                    </a:cubicBezTo>
                    <a:cubicBezTo>
                      <a:pt x="894765" y="52973"/>
                      <a:pt x="910209" y="50610"/>
                      <a:pt x="933450" y="42863"/>
                    </a:cubicBezTo>
                    <a:lnTo>
                      <a:pt x="976313" y="28575"/>
                    </a:lnTo>
                    <a:lnTo>
                      <a:pt x="990600" y="23813"/>
                    </a:lnTo>
                    <a:cubicBezTo>
                      <a:pt x="995363" y="22225"/>
                      <a:pt x="1000018" y="20267"/>
                      <a:pt x="1004888" y="19050"/>
                    </a:cubicBezTo>
                    <a:lnTo>
                      <a:pt x="1023938" y="14288"/>
                    </a:lnTo>
                    <a:cubicBezTo>
                      <a:pt x="1052610" y="15653"/>
                      <a:pt x="1103773" y="9042"/>
                      <a:pt x="1138238" y="23813"/>
                    </a:cubicBezTo>
                    <a:cubicBezTo>
                      <a:pt x="1144763" y="26610"/>
                      <a:pt x="1151124" y="29816"/>
                      <a:pt x="1157288" y="33338"/>
                    </a:cubicBezTo>
                    <a:cubicBezTo>
                      <a:pt x="1162258" y="36178"/>
                      <a:pt x="1166813" y="39688"/>
                      <a:pt x="1171575" y="42863"/>
                    </a:cubicBezTo>
                    <a:cubicBezTo>
                      <a:pt x="1174750" y="47625"/>
                      <a:pt x="1177053" y="53103"/>
                      <a:pt x="1181100" y="57150"/>
                    </a:cubicBezTo>
                    <a:cubicBezTo>
                      <a:pt x="1185148" y="61197"/>
                      <a:pt x="1191812" y="62205"/>
                      <a:pt x="1195388" y="66675"/>
                    </a:cubicBezTo>
                    <a:cubicBezTo>
                      <a:pt x="1198524" y="70595"/>
                      <a:pt x="1197365" y="76786"/>
                      <a:pt x="1200150" y="80963"/>
                    </a:cubicBezTo>
                    <a:cubicBezTo>
                      <a:pt x="1203886" y="86567"/>
                      <a:pt x="1210303" y="89934"/>
                      <a:pt x="1214438" y="95250"/>
                    </a:cubicBezTo>
                    <a:cubicBezTo>
                      <a:pt x="1221466" y="104286"/>
                      <a:pt x="1227138" y="114300"/>
                      <a:pt x="1233488" y="123825"/>
                    </a:cubicBezTo>
                    <a:cubicBezTo>
                      <a:pt x="1236663" y="128588"/>
                      <a:pt x="1238966" y="134066"/>
                      <a:pt x="1243013" y="138113"/>
                    </a:cubicBezTo>
                    <a:lnTo>
                      <a:pt x="1257300" y="152400"/>
                    </a:lnTo>
                    <a:cubicBezTo>
                      <a:pt x="1258888" y="157163"/>
                      <a:pt x="1259278" y="162511"/>
                      <a:pt x="1262063" y="166688"/>
                    </a:cubicBezTo>
                    <a:cubicBezTo>
                      <a:pt x="1278500" y="191343"/>
                      <a:pt x="1282719" y="171507"/>
                      <a:pt x="1295400" y="209550"/>
                    </a:cubicBezTo>
                    <a:cubicBezTo>
                      <a:pt x="1298575" y="219075"/>
                      <a:pt x="1302956" y="228280"/>
                      <a:pt x="1304925" y="238125"/>
                    </a:cubicBezTo>
                    <a:cubicBezTo>
                      <a:pt x="1310673" y="266860"/>
                      <a:pt x="1307128" y="254258"/>
                      <a:pt x="1314450" y="276225"/>
                    </a:cubicBezTo>
                    <a:cubicBezTo>
                      <a:pt x="1314401" y="276521"/>
                      <a:pt x="1309863" y="312916"/>
                      <a:pt x="1304925" y="319088"/>
                    </a:cubicBezTo>
                    <a:cubicBezTo>
                      <a:pt x="1301349" y="323557"/>
                      <a:pt x="1295035" y="324949"/>
                      <a:pt x="1290638" y="328613"/>
                    </a:cubicBezTo>
                    <a:cubicBezTo>
                      <a:pt x="1266855" y="348431"/>
                      <a:pt x="1287170" y="339293"/>
                      <a:pt x="1262063" y="347663"/>
                    </a:cubicBezTo>
                    <a:cubicBezTo>
                      <a:pt x="1266825" y="350838"/>
                      <a:pt x="1271120" y="354863"/>
                      <a:pt x="1276350" y="357188"/>
                    </a:cubicBezTo>
                    <a:cubicBezTo>
                      <a:pt x="1285525" y="361266"/>
                      <a:pt x="1296571" y="361144"/>
                      <a:pt x="1304925" y="366713"/>
                    </a:cubicBezTo>
                    <a:lnTo>
                      <a:pt x="1333500" y="385763"/>
                    </a:lnTo>
                    <a:lnTo>
                      <a:pt x="1347788" y="395288"/>
                    </a:lnTo>
                    <a:cubicBezTo>
                      <a:pt x="1350963" y="400050"/>
                      <a:pt x="1353649" y="405178"/>
                      <a:pt x="1357313" y="409575"/>
                    </a:cubicBezTo>
                    <a:cubicBezTo>
                      <a:pt x="1361625" y="414749"/>
                      <a:pt x="1367864" y="418259"/>
                      <a:pt x="1371600" y="423863"/>
                    </a:cubicBezTo>
                    <a:cubicBezTo>
                      <a:pt x="1399170" y="465217"/>
                      <a:pt x="1345072" y="406857"/>
                      <a:pt x="1390650" y="452438"/>
                    </a:cubicBezTo>
                    <a:cubicBezTo>
                      <a:pt x="1392238" y="457200"/>
                      <a:pt x="1395413" y="461705"/>
                      <a:pt x="1395413" y="466725"/>
                    </a:cubicBezTo>
                    <a:cubicBezTo>
                      <a:pt x="1395413" y="486486"/>
                      <a:pt x="1390368" y="516125"/>
                      <a:pt x="1371600" y="528638"/>
                    </a:cubicBezTo>
                    <a:cubicBezTo>
                      <a:pt x="1366838" y="531813"/>
                      <a:pt x="1361710" y="534499"/>
                      <a:pt x="1357313" y="538163"/>
                    </a:cubicBezTo>
                    <a:cubicBezTo>
                      <a:pt x="1352139" y="542475"/>
                      <a:pt x="1348139" y="548067"/>
                      <a:pt x="1343025" y="552450"/>
                    </a:cubicBezTo>
                    <a:cubicBezTo>
                      <a:pt x="1334660" y="559620"/>
                      <a:pt x="1301961" y="582507"/>
                      <a:pt x="1295400" y="585788"/>
                    </a:cubicBezTo>
                    <a:cubicBezTo>
                      <a:pt x="1289050" y="588963"/>
                      <a:pt x="1282942" y="592676"/>
                      <a:pt x="1276350" y="595313"/>
                    </a:cubicBezTo>
                    <a:cubicBezTo>
                      <a:pt x="1257023" y="603044"/>
                      <a:pt x="1247439" y="604922"/>
                      <a:pt x="1228725" y="609600"/>
                    </a:cubicBezTo>
                    <a:cubicBezTo>
                      <a:pt x="1201738" y="608013"/>
                      <a:pt x="1174570" y="608334"/>
                      <a:pt x="1147763" y="604838"/>
                    </a:cubicBezTo>
                    <a:cubicBezTo>
                      <a:pt x="1137807" y="603539"/>
                      <a:pt x="1128713" y="598488"/>
                      <a:pt x="1119188" y="595313"/>
                    </a:cubicBezTo>
                    <a:cubicBezTo>
                      <a:pt x="1114425" y="593725"/>
                      <a:pt x="1109077" y="593335"/>
                      <a:pt x="1104900" y="590550"/>
                    </a:cubicBezTo>
                    <a:cubicBezTo>
                      <a:pt x="1086436" y="578240"/>
                      <a:pt x="1096043" y="582835"/>
                      <a:pt x="1076325" y="576263"/>
                    </a:cubicBezTo>
                    <a:cubicBezTo>
                      <a:pt x="918663" y="581348"/>
                      <a:pt x="975397" y="565455"/>
                      <a:pt x="900113" y="590550"/>
                    </a:cubicBezTo>
                    <a:cubicBezTo>
                      <a:pt x="883994" y="595923"/>
                      <a:pt x="869135" y="601271"/>
                      <a:pt x="852488" y="604838"/>
                    </a:cubicBezTo>
                    <a:cubicBezTo>
                      <a:pt x="836658" y="608230"/>
                      <a:pt x="804863" y="614363"/>
                      <a:pt x="804863" y="614363"/>
                    </a:cubicBezTo>
                    <a:cubicBezTo>
                      <a:pt x="752475" y="612775"/>
                      <a:pt x="700035" y="612429"/>
                      <a:pt x="647700" y="609600"/>
                    </a:cubicBezTo>
                    <a:cubicBezTo>
                      <a:pt x="633983" y="608859"/>
                      <a:pt x="627034" y="602891"/>
                      <a:pt x="614363" y="600075"/>
                    </a:cubicBezTo>
                    <a:cubicBezTo>
                      <a:pt x="604937" y="597980"/>
                      <a:pt x="595289" y="597040"/>
                      <a:pt x="585788" y="595313"/>
                    </a:cubicBezTo>
                    <a:cubicBezTo>
                      <a:pt x="516578" y="582730"/>
                      <a:pt x="617676" y="599486"/>
                      <a:pt x="528638" y="585788"/>
                    </a:cubicBezTo>
                    <a:cubicBezTo>
                      <a:pt x="519094" y="584320"/>
                      <a:pt x="509564" y="582752"/>
                      <a:pt x="500063" y="581025"/>
                    </a:cubicBezTo>
                    <a:cubicBezTo>
                      <a:pt x="492099" y="579577"/>
                      <a:pt x="484251" y="577494"/>
                      <a:pt x="476250" y="576263"/>
                    </a:cubicBezTo>
                    <a:cubicBezTo>
                      <a:pt x="463600" y="574317"/>
                      <a:pt x="450800" y="573446"/>
                      <a:pt x="438150" y="571500"/>
                    </a:cubicBezTo>
                    <a:cubicBezTo>
                      <a:pt x="430150" y="570269"/>
                      <a:pt x="422396" y="567505"/>
                      <a:pt x="414338" y="566738"/>
                    </a:cubicBezTo>
                    <a:cubicBezTo>
                      <a:pt x="389003" y="564325"/>
                      <a:pt x="363507" y="564004"/>
                      <a:pt x="338138" y="561975"/>
                    </a:cubicBezTo>
                    <a:cubicBezTo>
                      <a:pt x="323808" y="560829"/>
                      <a:pt x="309563" y="558800"/>
                      <a:pt x="295275" y="557213"/>
                    </a:cubicBezTo>
                    <a:cubicBezTo>
                      <a:pt x="241240" y="566218"/>
                      <a:pt x="262788" y="564741"/>
                      <a:pt x="176213" y="557213"/>
                    </a:cubicBezTo>
                    <a:cubicBezTo>
                      <a:pt x="169692" y="556646"/>
                      <a:pt x="163603" y="553621"/>
                      <a:pt x="157163" y="552450"/>
                    </a:cubicBezTo>
                    <a:cubicBezTo>
                      <a:pt x="146119" y="550442"/>
                      <a:pt x="134920" y="549395"/>
                      <a:pt x="123825" y="547688"/>
                    </a:cubicBezTo>
                    <a:cubicBezTo>
                      <a:pt x="68949" y="539246"/>
                      <a:pt x="122312" y="545631"/>
                      <a:pt x="47625" y="538163"/>
                    </a:cubicBezTo>
                    <a:cubicBezTo>
                      <a:pt x="22227" y="500065"/>
                      <a:pt x="55560" y="546097"/>
                      <a:pt x="23813" y="514350"/>
                    </a:cubicBezTo>
                    <a:cubicBezTo>
                      <a:pt x="10164" y="500701"/>
                      <a:pt x="17272" y="501269"/>
                      <a:pt x="9525" y="485775"/>
                    </a:cubicBezTo>
                    <a:cubicBezTo>
                      <a:pt x="6965" y="480656"/>
                      <a:pt x="3175" y="476250"/>
                      <a:pt x="0" y="471488"/>
                    </a:cubicBezTo>
                    <a:cubicBezTo>
                      <a:pt x="1216" y="458110"/>
                      <a:pt x="364" y="423136"/>
                      <a:pt x="9525" y="404813"/>
                    </a:cubicBezTo>
                    <a:cubicBezTo>
                      <a:pt x="12085" y="399693"/>
                      <a:pt x="14196" y="393559"/>
                      <a:pt x="19050" y="390525"/>
                    </a:cubicBezTo>
                    <a:cubicBezTo>
                      <a:pt x="19058" y="390520"/>
                      <a:pt x="54765" y="378621"/>
                      <a:pt x="61913" y="376238"/>
                    </a:cubicBezTo>
                    <a:lnTo>
                      <a:pt x="76200" y="371475"/>
                    </a:lnTo>
                    <a:cubicBezTo>
                      <a:pt x="101348" y="379858"/>
                      <a:pt x="86312" y="373453"/>
                      <a:pt x="119063" y="395288"/>
                    </a:cubicBezTo>
                    <a:lnTo>
                      <a:pt x="133350" y="404813"/>
                    </a:lnTo>
                    <a:cubicBezTo>
                      <a:pt x="136525" y="409575"/>
                      <a:pt x="138406" y="415524"/>
                      <a:pt x="142875" y="419100"/>
                    </a:cubicBezTo>
                    <a:cubicBezTo>
                      <a:pt x="146795" y="422236"/>
                      <a:pt x="152858" y="421280"/>
                      <a:pt x="157163" y="423863"/>
                    </a:cubicBezTo>
                    <a:cubicBezTo>
                      <a:pt x="161013" y="426173"/>
                      <a:pt x="163513" y="430213"/>
                      <a:pt x="166688" y="433388"/>
                    </a:cubicBezTo>
                    <a:lnTo>
                      <a:pt x="166688" y="433388"/>
                    </a:lnTo>
                  </a:path>
                </a:pathLst>
              </a:custGeom>
              <a:solidFill>
                <a:schemeClr val="accent5">
                  <a:lumMod val="20000"/>
                  <a:lumOff val="80000"/>
                  <a:alpha val="79000"/>
                </a:schemeClr>
              </a:solidFill>
              <a:ln w="57150">
                <a:solidFill>
                  <a:srgbClr val="0FCED5">
                    <a:alpha val="4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prstClr val="black"/>
                  </a:solidFill>
                  <a:latin typeface="Calibri"/>
                </a:endParaRPr>
              </a:p>
            </p:txBody>
          </p:sp>
          <p:sp>
            <p:nvSpPr>
              <p:cNvPr id="129" name="Freihandform 35"/>
              <p:cNvSpPr/>
              <p:nvPr/>
            </p:nvSpPr>
            <p:spPr>
              <a:xfrm>
                <a:off x="3774298" y="5539330"/>
                <a:ext cx="359418" cy="139154"/>
              </a:xfrm>
              <a:custGeom>
                <a:avLst/>
                <a:gdLst>
                  <a:gd name="connsiteX0" fmla="*/ 95250 w 1399170"/>
                  <a:gd name="connsiteY0" fmla="*/ 390525 h 614363"/>
                  <a:gd name="connsiteX1" fmla="*/ 66675 w 1399170"/>
                  <a:gd name="connsiteY1" fmla="*/ 371475 h 614363"/>
                  <a:gd name="connsiteX2" fmla="*/ 28575 w 1399170"/>
                  <a:gd name="connsiteY2" fmla="*/ 328613 h 614363"/>
                  <a:gd name="connsiteX3" fmla="*/ 19050 w 1399170"/>
                  <a:gd name="connsiteY3" fmla="*/ 300038 h 614363"/>
                  <a:gd name="connsiteX4" fmla="*/ 14288 w 1399170"/>
                  <a:gd name="connsiteY4" fmla="*/ 285750 h 614363"/>
                  <a:gd name="connsiteX5" fmla="*/ 19050 w 1399170"/>
                  <a:gd name="connsiteY5" fmla="*/ 228600 h 614363"/>
                  <a:gd name="connsiteX6" fmla="*/ 38100 w 1399170"/>
                  <a:gd name="connsiteY6" fmla="*/ 200025 h 614363"/>
                  <a:gd name="connsiteX7" fmla="*/ 57150 w 1399170"/>
                  <a:gd name="connsiteY7" fmla="*/ 171450 h 614363"/>
                  <a:gd name="connsiteX8" fmla="*/ 66675 w 1399170"/>
                  <a:gd name="connsiteY8" fmla="*/ 152400 h 614363"/>
                  <a:gd name="connsiteX9" fmla="*/ 71438 w 1399170"/>
                  <a:gd name="connsiteY9" fmla="*/ 138113 h 614363"/>
                  <a:gd name="connsiteX10" fmla="*/ 114300 w 1399170"/>
                  <a:gd name="connsiteY10" fmla="*/ 119063 h 614363"/>
                  <a:gd name="connsiteX11" fmla="*/ 128588 w 1399170"/>
                  <a:gd name="connsiteY11" fmla="*/ 114300 h 614363"/>
                  <a:gd name="connsiteX12" fmla="*/ 142875 w 1399170"/>
                  <a:gd name="connsiteY12" fmla="*/ 104775 h 614363"/>
                  <a:gd name="connsiteX13" fmla="*/ 171450 w 1399170"/>
                  <a:gd name="connsiteY13" fmla="*/ 95250 h 614363"/>
                  <a:gd name="connsiteX14" fmla="*/ 185738 w 1399170"/>
                  <a:gd name="connsiteY14" fmla="*/ 90488 h 614363"/>
                  <a:gd name="connsiteX15" fmla="*/ 328613 w 1399170"/>
                  <a:gd name="connsiteY15" fmla="*/ 100013 h 614363"/>
                  <a:gd name="connsiteX16" fmla="*/ 357188 w 1399170"/>
                  <a:gd name="connsiteY16" fmla="*/ 109538 h 614363"/>
                  <a:gd name="connsiteX17" fmla="*/ 371475 w 1399170"/>
                  <a:gd name="connsiteY17" fmla="*/ 119063 h 614363"/>
                  <a:gd name="connsiteX18" fmla="*/ 400050 w 1399170"/>
                  <a:gd name="connsiteY18" fmla="*/ 142875 h 614363"/>
                  <a:gd name="connsiteX19" fmla="*/ 419100 w 1399170"/>
                  <a:gd name="connsiteY19" fmla="*/ 171450 h 614363"/>
                  <a:gd name="connsiteX20" fmla="*/ 447675 w 1399170"/>
                  <a:gd name="connsiteY20" fmla="*/ 195263 h 614363"/>
                  <a:gd name="connsiteX21" fmla="*/ 457200 w 1399170"/>
                  <a:gd name="connsiteY21" fmla="*/ 223838 h 614363"/>
                  <a:gd name="connsiteX22" fmla="*/ 447675 w 1399170"/>
                  <a:gd name="connsiteY22" fmla="*/ 238125 h 614363"/>
                  <a:gd name="connsiteX23" fmla="*/ 452438 w 1399170"/>
                  <a:gd name="connsiteY23" fmla="*/ 223838 h 614363"/>
                  <a:gd name="connsiteX24" fmla="*/ 438150 w 1399170"/>
                  <a:gd name="connsiteY24" fmla="*/ 180975 h 614363"/>
                  <a:gd name="connsiteX25" fmla="*/ 433388 w 1399170"/>
                  <a:gd name="connsiteY25" fmla="*/ 166688 h 614363"/>
                  <a:gd name="connsiteX26" fmla="*/ 447675 w 1399170"/>
                  <a:gd name="connsiteY26" fmla="*/ 71438 h 614363"/>
                  <a:gd name="connsiteX27" fmla="*/ 452438 w 1399170"/>
                  <a:gd name="connsiteY27" fmla="*/ 57150 h 614363"/>
                  <a:gd name="connsiteX28" fmla="*/ 457200 w 1399170"/>
                  <a:gd name="connsiteY28" fmla="*/ 42863 h 614363"/>
                  <a:gd name="connsiteX29" fmla="*/ 471488 w 1399170"/>
                  <a:gd name="connsiteY29" fmla="*/ 33338 h 614363"/>
                  <a:gd name="connsiteX30" fmla="*/ 490538 w 1399170"/>
                  <a:gd name="connsiteY30" fmla="*/ 19050 h 614363"/>
                  <a:gd name="connsiteX31" fmla="*/ 519113 w 1399170"/>
                  <a:gd name="connsiteY31" fmla="*/ 9525 h 614363"/>
                  <a:gd name="connsiteX32" fmla="*/ 533400 w 1399170"/>
                  <a:gd name="connsiteY32" fmla="*/ 4763 h 614363"/>
                  <a:gd name="connsiteX33" fmla="*/ 547688 w 1399170"/>
                  <a:gd name="connsiteY33" fmla="*/ 0 h 614363"/>
                  <a:gd name="connsiteX34" fmla="*/ 642938 w 1399170"/>
                  <a:gd name="connsiteY34" fmla="*/ 4763 h 614363"/>
                  <a:gd name="connsiteX35" fmla="*/ 666750 w 1399170"/>
                  <a:gd name="connsiteY35" fmla="*/ 9525 h 614363"/>
                  <a:gd name="connsiteX36" fmla="*/ 681038 w 1399170"/>
                  <a:gd name="connsiteY36" fmla="*/ 19050 h 614363"/>
                  <a:gd name="connsiteX37" fmla="*/ 709613 w 1399170"/>
                  <a:gd name="connsiteY37" fmla="*/ 28575 h 614363"/>
                  <a:gd name="connsiteX38" fmla="*/ 723900 w 1399170"/>
                  <a:gd name="connsiteY38" fmla="*/ 33338 h 614363"/>
                  <a:gd name="connsiteX39" fmla="*/ 752475 w 1399170"/>
                  <a:gd name="connsiteY39" fmla="*/ 52388 h 614363"/>
                  <a:gd name="connsiteX40" fmla="*/ 757238 w 1399170"/>
                  <a:gd name="connsiteY40" fmla="*/ 71438 h 614363"/>
                  <a:gd name="connsiteX41" fmla="*/ 771525 w 1399170"/>
                  <a:gd name="connsiteY41" fmla="*/ 80963 h 614363"/>
                  <a:gd name="connsiteX42" fmla="*/ 781050 w 1399170"/>
                  <a:gd name="connsiteY42" fmla="*/ 95250 h 614363"/>
                  <a:gd name="connsiteX43" fmla="*/ 795338 w 1399170"/>
                  <a:gd name="connsiteY43" fmla="*/ 109538 h 614363"/>
                  <a:gd name="connsiteX44" fmla="*/ 814388 w 1399170"/>
                  <a:gd name="connsiteY44" fmla="*/ 138113 h 614363"/>
                  <a:gd name="connsiteX45" fmla="*/ 833438 w 1399170"/>
                  <a:gd name="connsiteY45" fmla="*/ 161925 h 614363"/>
                  <a:gd name="connsiteX46" fmla="*/ 842963 w 1399170"/>
                  <a:gd name="connsiteY46" fmla="*/ 176213 h 614363"/>
                  <a:gd name="connsiteX47" fmla="*/ 857250 w 1399170"/>
                  <a:gd name="connsiteY47" fmla="*/ 190500 h 614363"/>
                  <a:gd name="connsiteX48" fmla="*/ 852488 w 1399170"/>
                  <a:gd name="connsiteY48" fmla="*/ 233363 h 614363"/>
                  <a:gd name="connsiteX49" fmla="*/ 847725 w 1399170"/>
                  <a:gd name="connsiteY49" fmla="*/ 247650 h 614363"/>
                  <a:gd name="connsiteX50" fmla="*/ 852488 w 1399170"/>
                  <a:gd name="connsiteY50" fmla="*/ 233363 h 614363"/>
                  <a:gd name="connsiteX51" fmla="*/ 857250 w 1399170"/>
                  <a:gd name="connsiteY51" fmla="*/ 171450 h 614363"/>
                  <a:gd name="connsiteX52" fmla="*/ 862013 w 1399170"/>
                  <a:gd name="connsiteY52" fmla="*/ 157163 h 614363"/>
                  <a:gd name="connsiteX53" fmla="*/ 866775 w 1399170"/>
                  <a:gd name="connsiteY53" fmla="*/ 119063 h 614363"/>
                  <a:gd name="connsiteX54" fmla="*/ 871538 w 1399170"/>
                  <a:gd name="connsiteY54" fmla="*/ 85725 h 614363"/>
                  <a:gd name="connsiteX55" fmla="*/ 876300 w 1399170"/>
                  <a:gd name="connsiteY55" fmla="*/ 71438 h 614363"/>
                  <a:gd name="connsiteX56" fmla="*/ 933450 w 1399170"/>
                  <a:gd name="connsiteY56" fmla="*/ 42863 h 614363"/>
                  <a:gd name="connsiteX57" fmla="*/ 976313 w 1399170"/>
                  <a:gd name="connsiteY57" fmla="*/ 28575 h 614363"/>
                  <a:gd name="connsiteX58" fmla="*/ 990600 w 1399170"/>
                  <a:gd name="connsiteY58" fmla="*/ 23813 h 614363"/>
                  <a:gd name="connsiteX59" fmla="*/ 1004888 w 1399170"/>
                  <a:gd name="connsiteY59" fmla="*/ 19050 h 614363"/>
                  <a:gd name="connsiteX60" fmla="*/ 1023938 w 1399170"/>
                  <a:gd name="connsiteY60" fmla="*/ 14288 h 614363"/>
                  <a:gd name="connsiteX61" fmla="*/ 1138238 w 1399170"/>
                  <a:gd name="connsiteY61" fmla="*/ 23813 h 614363"/>
                  <a:gd name="connsiteX62" fmla="*/ 1157288 w 1399170"/>
                  <a:gd name="connsiteY62" fmla="*/ 33338 h 614363"/>
                  <a:gd name="connsiteX63" fmla="*/ 1171575 w 1399170"/>
                  <a:gd name="connsiteY63" fmla="*/ 42863 h 614363"/>
                  <a:gd name="connsiteX64" fmla="*/ 1181100 w 1399170"/>
                  <a:gd name="connsiteY64" fmla="*/ 57150 h 614363"/>
                  <a:gd name="connsiteX65" fmla="*/ 1195388 w 1399170"/>
                  <a:gd name="connsiteY65" fmla="*/ 66675 h 614363"/>
                  <a:gd name="connsiteX66" fmla="*/ 1200150 w 1399170"/>
                  <a:gd name="connsiteY66" fmla="*/ 80963 h 614363"/>
                  <a:gd name="connsiteX67" fmla="*/ 1214438 w 1399170"/>
                  <a:gd name="connsiteY67" fmla="*/ 95250 h 614363"/>
                  <a:gd name="connsiteX68" fmla="*/ 1233488 w 1399170"/>
                  <a:gd name="connsiteY68" fmla="*/ 123825 h 614363"/>
                  <a:gd name="connsiteX69" fmla="*/ 1243013 w 1399170"/>
                  <a:gd name="connsiteY69" fmla="*/ 138113 h 614363"/>
                  <a:gd name="connsiteX70" fmla="*/ 1257300 w 1399170"/>
                  <a:gd name="connsiteY70" fmla="*/ 152400 h 614363"/>
                  <a:gd name="connsiteX71" fmla="*/ 1262063 w 1399170"/>
                  <a:gd name="connsiteY71" fmla="*/ 166688 h 614363"/>
                  <a:gd name="connsiteX72" fmla="*/ 1295400 w 1399170"/>
                  <a:gd name="connsiteY72" fmla="*/ 209550 h 614363"/>
                  <a:gd name="connsiteX73" fmla="*/ 1304925 w 1399170"/>
                  <a:gd name="connsiteY73" fmla="*/ 238125 h 614363"/>
                  <a:gd name="connsiteX74" fmla="*/ 1314450 w 1399170"/>
                  <a:gd name="connsiteY74" fmla="*/ 276225 h 614363"/>
                  <a:gd name="connsiteX75" fmla="*/ 1304925 w 1399170"/>
                  <a:gd name="connsiteY75" fmla="*/ 319088 h 614363"/>
                  <a:gd name="connsiteX76" fmla="*/ 1290638 w 1399170"/>
                  <a:gd name="connsiteY76" fmla="*/ 328613 h 614363"/>
                  <a:gd name="connsiteX77" fmla="*/ 1262063 w 1399170"/>
                  <a:gd name="connsiteY77" fmla="*/ 347663 h 614363"/>
                  <a:gd name="connsiteX78" fmla="*/ 1276350 w 1399170"/>
                  <a:gd name="connsiteY78" fmla="*/ 357188 h 614363"/>
                  <a:gd name="connsiteX79" fmla="*/ 1304925 w 1399170"/>
                  <a:gd name="connsiteY79" fmla="*/ 366713 h 614363"/>
                  <a:gd name="connsiteX80" fmla="*/ 1333500 w 1399170"/>
                  <a:gd name="connsiteY80" fmla="*/ 385763 h 614363"/>
                  <a:gd name="connsiteX81" fmla="*/ 1347788 w 1399170"/>
                  <a:gd name="connsiteY81" fmla="*/ 395288 h 614363"/>
                  <a:gd name="connsiteX82" fmla="*/ 1357313 w 1399170"/>
                  <a:gd name="connsiteY82" fmla="*/ 409575 h 614363"/>
                  <a:gd name="connsiteX83" fmla="*/ 1371600 w 1399170"/>
                  <a:gd name="connsiteY83" fmla="*/ 423863 h 614363"/>
                  <a:gd name="connsiteX84" fmla="*/ 1390650 w 1399170"/>
                  <a:gd name="connsiteY84" fmla="*/ 452438 h 614363"/>
                  <a:gd name="connsiteX85" fmla="*/ 1395413 w 1399170"/>
                  <a:gd name="connsiteY85" fmla="*/ 466725 h 614363"/>
                  <a:gd name="connsiteX86" fmla="*/ 1371600 w 1399170"/>
                  <a:gd name="connsiteY86" fmla="*/ 528638 h 614363"/>
                  <a:gd name="connsiteX87" fmla="*/ 1357313 w 1399170"/>
                  <a:gd name="connsiteY87" fmla="*/ 538163 h 614363"/>
                  <a:gd name="connsiteX88" fmla="*/ 1343025 w 1399170"/>
                  <a:gd name="connsiteY88" fmla="*/ 552450 h 614363"/>
                  <a:gd name="connsiteX89" fmla="*/ 1295400 w 1399170"/>
                  <a:gd name="connsiteY89" fmla="*/ 585788 h 614363"/>
                  <a:gd name="connsiteX90" fmla="*/ 1276350 w 1399170"/>
                  <a:gd name="connsiteY90" fmla="*/ 595313 h 614363"/>
                  <a:gd name="connsiteX91" fmla="*/ 1228725 w 1399170"/>
                  <a:gd name="connsiteY91" fmla="*/ 609600 h 614363"/>
                  <a:gd name="connsiteX92" fmla="*/ 1147763 w 1399170"/>
                  <a:gd name="connsiteY92" fmla="*/ 604838 h 614363"/>
                  <a:gd name="connsiteX93" fmla="*/ 1119188 w 1399170"/>
                  <a:gd name="connsiteY93" fmla="*/ 595313 h 614363"/>
                  <a:gd name="connsiteX94" fmla="*/ 1104900 w 1399170"/>
                  <a:gd name="connsiteY94" fmla="*/ 590550 h 614363"/>
                  <a:gd name="connsiteX95" fmla="*/ 1076325 w 1399170"/>
                  <a:gd name="connsiteY95" fmla="*/ 576263 h 614363"/>
                  <a:gd name="connsiteX96" fmla="*/ 900113 w 1399170"/>
                  <a:gd name="connsiteY96" fmla="*/ 590550 h 614363"/>
                  <a:gd name="connsiteX97" fmla="*/ 852488 w 1399170"/>
                  <a:gd name="connsiteY97" fmla="*/ 604838 h 614363"/>
                  <a:gd name="connsiteX98" fmla="*/ 804863 w 1399170"/>
                  <a:gd name="connsiteY98" fmla="*/ 614363 h 614363"/>
                  <a:gd name="connsiteX99" fmla="*/ 647700 w 1399170"/>
                  <a:gd name="connsiteY99" fmla="*/ 609600 h 614363"/>
                  <a:gd name="connsiteX100" fmla="*/ 614363 w 1399170"/>
                  <a:gd name="connsiteY100" fmla="*/ 600075 h 614363"/>
                  <a:gd name="connsiteX101" fmla="*/ 585788 w 1399170"/>
                  <a:gd name="connsiteY101" fmla="*/ 595313 h 614363"/>
                  <a:gd name="connsiteX102" fmla="*/ 528638 w 1399170"/>
                  <a:gd name="connsiteY102" fmla="*/ 585788 h 614363"/>
                  <a:gd name="connsiteX103" fmla="*/ 500063 w 1399170"/>
                  <a:gd name="connsiteY103" fmla="*/ 581025 h 614363"/>
                  <a:gd name="connsiteX104" fmla="*/ 476250 w 1399170"/>
                  <a:gd name="connsiteY104" fmla="*/ 576263 h 614363"/>
                  <a:gd name="connsiteX105" fmla="*/ 438150 w 1399170"/>
                  <a:gd name="connsiteY105" fmla="*/ 571500 h 614363"/>
                  <a:gd name="connsiteX106" fmla="*/ 414338 w 1399170"/>
                  <a:gd name="connsiteY106" fmla="*/ 566738 h 614363"/>
                  <a:gd name="connsiteX107" fmla="*/ 338138 w 1399170"/>
                  <a:gd name="connsiteY107" fmla="*/ 561975 h 614363"/>
                  <a:gd name="connsiteX108" fmla="*/ 295275 w 1399170"/>
                  <a:gd name="connsiteY108" fmla="*/ 557213 h 614363"/>
                  <a:gd name="connsiteX109" fmla="*/ 176213 w 1399170"/>
                  <a:gd name="connsiteY109" fmla="*/ 557213 h 614363"/>
                  <a:gd name="connsiteX110" fmla="*/ 157163 w 1399170"/>
                  <a:gd name="connsiteY110" fmla="*/ 552450 h 614363"/>
                  <a:gd name="connsiteX111" fmla="*/ 123825 w 1399170"/>
                  <a:gd name="connsiteY111" fmla="*/ 547688 h 614363"/>
                  <a:gd name="connsiteX112" fmla="*/ 47625 w 1399170"/>
                  <a:gd name="connsiteY112" fmla="*/ 538163 h 614363"/>
                  <a:gd name="connsiteX113" fmla="*/ 23813 w 1399170"/>
                  <a:gd name="connsiteY113" fmla="*/ 514350 h 614363"/>
                  <a:gd name="connsiteX114" fmla="*/ 9525 w 1399170"/>
                  <a:gd name="connsiteY114" fmla="*/ 485775 h 614363"/>
                  <a:gd name="connsiteX115" fmla="*/ 0 w 1399170"/>
                  <a:gd name="connsiteY115" fmla="*/ 471488 h 614363"/>
                  <a:gd name="connsiteX116" fmla="*/ 9525 w 1399170"/>
                  <a:gd name="connsiteY116" fmla="*/ 404813 h 614363"/>
                  <a:gd name="connsiteX117" fmla="*/ 19050 w 1399170"/>
                  <a:gd name="connsiteY117" fmla="*/ 390525 h 614363"/>
                  <a:gd name="connsiteX118" fmla="*/ 61913 w 1399170"/>
                  <a:gd name="connsiteY118" fmla="*/ 376238 h 614363"/>
                  <a:gd name="connsiteX119" fmla="*/ 76200 w 1399170"/>
                  <a:gd name="connsiteY119" fmla="*/ 371475 h 614363"/>
                  <a:gd name="connsiteX120" fmla="*/ 119063 w 1399170"/>
                  <a:gd name="connsiteY120" fmla="*/ 395288 h 614363"/>
                  <a:gd name="connsiteX121" fmla="*/ 133350 w 1399170"/>
                  <a:gd name="connsiteY121" fmla="*/ 404813 h 614363"/>
                  <a:gd name="connsiteX122" fmla="*/ 142875 w 1399170"/>
                  <a:gd name="connsiteY122" fmla="*/ 419100 h 614363"/>
                  <a:gd name="connsiteX123" fmla="*/ 157163 w 1399170"/>
                  <a:gd name="connsiteY123" fmla="*/ 423863 h 614363"/>
                  <a:gd name="connsiteX124" fmla="*/ 166688 w 1399170"/>
                  <a:gd name="connsiteY124" fmla="*/ 433388 h 614363"/>
                  <a:gd name="connsiteX125" fmla="*/ 166688 w 1399170"/>
                  <a:gd name="connsiteY125" fmla="*/ 433388 h 6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399170" h="614363">
                    <a:moveTo>
                      <a:pt x="95250" y="390525"/>
                    </a:moveTo>
                    <a:cubicBezTo>
                      <a:pt x="85725" y="384175"/>
                      <a:pt x="74770" y="379570"/>
                      <a:pt x="66675" y="371475"/>
                    </a:cubicBezTo>
                    <a:cubicBezTo>
                      <a:pt x="34053" y="338853"/>
                      <a:pt x="45572" y="354108"/>
                      <a:pt x="28575" y="328613"/>
                    </a:cubicBezTo>
                    <a:lnTo>
                      <a:pt x="19050" y="300038"/>
                    </a:lnTo>
                    <a:lnTo>
                      <a:pt x="14288" y="285750"/>
                    </a:lnTo>
                    <a:cubicBezTo>
                      <a:pt x="15875" y="266700"/>
                      <a:pt x="16524" y="247548"/>
                      <a:pt x="19050" y="228600"/>
                    </a:cubicBezTo>
                    <a:cubicBezTo>
                      <a:pt x="21562" y="209758"/>
                      <a:pt x="26141" y="215401"/>
                      <a:pt x="38100" y="200025"/>
                    </a:cubicBezTo>
                    <a:cubicBezTo>
                      <a:pt x="45128" y="190989"/>
                      <a:pt x="52030" y="181689"/>
                      <a:pt x="57150" y="171450"/>
                    </a:cubicBezTo>
                    <a:cubicBezTo>
                      <a:pt x="60325" y="165100"/>
                      <a:pt x="63878" y="158925"/>
                      <a:pt x="66675" y="152400"/>
                    </a:cubicBezTo>
                    <a:cubicBezTo>
                      <a:pt x="68653" y="147786"/>
                      <a:pt x="68302" y="142033"/>
                      <a:pt x="71438" y="138113"/>
                    </a:cubicBezTo>
                    <a:cubicBezTo>
                      <a:pt x="79672" y="127821"/>
                      <a:pt x="105567" y="121974"/>
                      <a:pt x="114300" y="119063"/>
                    </a:cubicBezTo>
                    <a:cubicBezTo>
                      <a:pt x="119063" y="117475"/>
                      <a:pt x="124411" y="117085"/>
                      <a:pt x="128588" y="114300"/>
                    </a:cubicBezTo>
                    <a:cubicBezTo>
                      <a:pt x="133350" y="111125"/>
                      <a:pt x="137645" y="107100"/>
                      <a:pt x="142875" y="104775"/>
                    </a:cubicBezTo>
                    <a:cubicBezTo>
                      <a:pt x="152050" y="100697"/>
                      <a:pt x="161925" y="98425"/>
                      <a:pt x="171450" y="95250"/>
                    </a:cubicBezTo>
                    <a:lnTo>
                      <a:pt x="185738" y="90488"/>
                    </a:lnTo>
                    <a:cubicBezTo>
                      <a:pt x="205152" y="91297"/>
                      <a:pt x="288895" y="90083"/>
                      <a:pt x="328613" y="100013"/>
                    </a:cubicBezTo>
                    <a:cubicBezTo>
                      <a:pt x="338353" y="102448"/>
                      <a:pt x="348834" y="103969"/>
                      <a:pt x="357188" y="109538"/>
                    </a:cubicBezTo>
                    <a:cubicBezTo>
                      <a:pt x="361950" y="112713"/>
                      <a:pt x="367078" y="115399"/>
                      <a:pt x="371475" y="119063"/>
                    </a:cubicBezTo>
                    <a:cubicBezTo>
                      <a:pt x="408144" y="149620"/>
                      <a:pt x="364578" y="119226"/>
                      <a:pt x="400050" y="142875"/>
                    </a:cubicBezTo>
                    <a:cubicBezTo>
                      <a:pt x="406400" y="152400"/>
                      <a:pt x="409575" y="165100"/>
                      <a:pt x="419100" y="171450"/>
                    </a:cubicBezTo>
                    <a:cubicBezTo>
                      <a:pt x="438992" y="184711"/>
                      <a:pt x="429341" y="176927"/>
                      <a:pt x="447675" y="195263"/>
                    </a:cubicBezTo>
                    <a:cubicBezTo>
                      <a:pt x="450850" y="204788"/>
                      <a:pt x="462769" y="215484"/>
                      <a:pt x="457200" y="223838"/>
                    </a:cubicBezTo>
                    <a:cubicBezTo>
                      <a:pt x="454025" y="228600"/>
                      <a:pt x="453399" y="238125"/>
                      <a:pt x="447675" y="238125"/>
                    </a:cubicBezTo>
                    <a:cubicBezTo>
                      <a:pt x="442655" y="238125"/>
                      <a:pt x="450850" y="228600"/>
                      <a:pt x="452438" y="223838"/>
                    </a:cubicBezTo>
                    <a:lnTo>
                      <a:pt x="438150" y="180975"/>
                    </a:lnTo>
                    <a:lnTo>
                      <a:pt x="433388" y="166688"/>
                    </a:lnTo>
                    <a:cubicBezTo>
                      <a:pt x="438865" y="90002"/>
                      <a:pt x="431104" y="121150"/>
                      <a:pt x="447675" y="71438"/>
                    </a:cubicBezTo>
                    <a:lnTo>
                      <a:pt x="452438" y="57150"/>
                    </a:lnTo>
                    <a:cubicBezTo>
                      <a:pt x="454025" y="52388"/>
                      <a:pt x="453023" y="45647"/>
                      <a:pt x="457200" y="42863"/>
                    </a:cubicBezTo>
                    <a:cubicBezTo>
                      <a:pt x="461963" y="39688"/>
                      <a:pt x="466830" y="36665"/>
                      <a:pt x="471488" y="33338"/>
                    </a:cubicBezTo>
                    <a:cubicBezTo>
                      <a:pt x="477947" y="28724"/>
                      <a:pt x="483438" y="22600"/>
                      <a:pt x="490538" y="19050"/>
                    </a:cubicBezTo>
                    <a:cubicBezTo>
                      <a:pt x="499518" y="14560"/>
                      <a:pt x="509588" y="12700"/>
                      <a:pt x="519113" y="9525"/>
                    </a:cubicBezTo>
                    <a:lnTo>
                      <a:pt x="533400" y="4763"/>
                    </a:lnTo>
                    <a:lnTo>
                      <a:pt x="547688" y="0"/>
                    </a:lnTo>
                    <a:cubicBezTo>
                      <a:pt x="579438" y="1588"/>
                      <a:pt x="611250" y="2228"/>
                      <a:pt x="642938" y="4763"/>
                    </a:cubicBezTo>
                    <a:cubicBezTo>
                      <a:pt x="651007" y="5409"/>
                      <a:pt x="659171" y="6683"/>
                      <a:pt x="666750" y="9525"/>
                    </a:cubicBezTo>
                    <a:cubicBezTo>
                      <a:pt x="672110" y="11535"/>
                      <a:pt x="675807" y="16725"/>
                      <a:pt x="681038" y="19050"/>
                    </a:cubicBezTo>
                    <a:cubicBezTo>
                      <a:pt x="690213" y="23128"/>
                      <a:pt x="700088" y="25400"/>
                      <a:pt x="709613" y="28575"/>
                    </a:cubicBezTo>
                    <a:cubicBezTo>
                      <a:pt x="714375" y="30163"/>
                      <a:pt x="719723" y="30553"/>
                      <a:pt x="723900" y="33338"/>
                    </a:cubicBezTo>
                    <a:lnTo>
                      <a:pt x="752475" y="52388"/>
                    </a:lnTo>
                    <a:cubicBezTo>
                      <a:pt x="754063" y="58738"/>
                      <a:pt x="753607" y="65992"/>
                      <a:pt x="757238" y="71438"/>
                    </a:cubicBezTo>
                    <a:cubicBezTo>
                      <a:pt x="760413" y="76200"/>
                      <a:pt x="767478" y="76916"/>
                      <a:pt x="771525" y="80963"/>
                    </a:cubicBezTo>
                    <a:cubicBezTo>
                      <a:pt x="775572" y="85010"/>
                      <a:pt x="777386" y="90853"/>
                      <a:pt x="781050" y="95250"/>
                    </a:cubicBezTo>
                    <a:cubicBezTo>
                      <a:pt x="785362" y="100424"/>
                      <a:pt x="791203" y="104221"/>
                      <a:pt x="795338" y="109538"/>
                    </a:cubicBezTo>
                    <a:cubicBezTo>
                      <a:pt x="802366" y="118574"/>
                      <a:pt x="814388" y="138113"/>
                      <a:pt x="814388" y="138113"/>
                    </a:cubicBezTo>
                    <a:cubicBezTo>
                      <a:pt x="823659" y="165927"/>
                      <a:pt x="811896" y="140383"/>
                      <a:pt x="833438" y="161925"/>
                    </a:cubicBezTo>
                    <a:cubicBezTo>
                      <a:pt x="837485" y="165972"/>
                      <a:pt x="839299" y="171816"/>
                      <a:pt x="842963" y="176213"/>
                    </a:cubicBezTo>
                    <a:cubicBezTo>
                      <a:pt x="847275" y="181387"/>
                      <a:pt x="852488" y="185738"/>
                      <a:pt x="857250" y="190500"/>
                    </a:cubicBezTo>
                    <a:cubicBezTo>
                      <a:pt x="865188" y="214313"/>
                      <a:pt x="863601" y="200026"/>
                      <a:pt x="852488" y="233363"/>
                    </a:cubicBezTo>
                    <a:lnTo>
                      <a:pt x="847725" y="247650"/>
                    </a:lnTo>
                    <a:lnTo>
                      <a:pt x="852488" y="233363"/>
                    </a:lnTo>
                    <a:cubicBezTo>
                      <a:pt x="854075" y="212725"/>
                      <a:pt x="854683" y="191989"/>
                      <a:pt x="857250" y="171450"/>
                    </a:cubicBezTo>
                    <a:cubicBezTo>
                      <a:pt x="857873" y="166469"/>
                      <a:pt x="861115" y="162102"/>
                      <a:pt x="862013" y="157163"/>
                    </a:cubicBezTo>
                    <a:cubicBezTo>
                      <a:pt x="864303" y="144571"/>
                      <a:pt x="865083" y="131750"/>
                      <a:pt x="866775" y="119063"/>
                    </a:cubicBezTo>
                    <a:cubicBezTo>
                      <a:pt x="868259" y="107936"/>
                      <a:pt x="869336" y="96733"/>
                      <a:pt x="871538" y="85725"/>
                    </a:cubicBezTo>
                    <a:cubicBezTo>
                      <a:pt x="872522" y="80803"/>
                      <a:pt x="872750" y="74988"/>
                      <a:pt x="876300" y="71438"/>
                    </a:cubicBezTo>
                    <a:cubicBezTo>
                      <a:pt x="894765" y="52973"/>
                      <a:pt x="910209" y="50610"/>
                      <a:pt x="933450" y="42863"/>
                    </a:cubicBezTo>
                    <a:lnTo>
                      <a:pt x="976313" y="28575"/>
                    </a:lnTo>
                    <a:lnTo>
                      <a:pt x="990600" y="23813"/>
                    </a:lnTo>
                    <a:cubicBezTo>
                      <a:pt x="995363" y="22225"/>
                      <a:pt x="1000018" y="20267"/>
                      <a:pt x="1004888" y="19050"/>
                    </a:cubicBezTo>
                    <a:lnTo>
                      <a:pt x="1023938" y="14288"/>
                    </a:lnTo>
                    <a:cubicBezTo>
                      <a:pt x="1052610" y="15653"/>
                      <a:pt x="1103773" y="9042"/>
                      <a:pt x="1138238" y="23813"/>
                    </a:cubicBezTo>
                    <a:cubicBezTo>
                      <a:pt x="1144763" y="26610"/>
                      <a:pt x="1151124" y="29816"/>
                      <a:pt x="1157288" y="33338"/>
                    </a:cubicBezTo>
                    <a:cubicBezTo>
                      <a:pt x="1162258" y="36178"/>
                      <a:pt x="1166813" y="39688"/>
                      <a:pt x="1171575" y="42863"/>
                    </a:cubicBezTo>
                    <a:cubicBezTo>
                      <a:pt x="1174750" y="47625"/>
                      <a:pt x="1177053" y="53103"/>
                      <a:pt x="1181100" y="57150"/>
                    </a:cubicBezTo>
                    <a:cubicBezTo>
                      <a:pt x="1185148" y="61197"/>
                      <a:pt x="1191812" y="62205"/>
                      <a:pt x="1195388" y="66675"/>
                    </a:cubicBezTo>
                    <a:cubicBezTo>
                      <a:pt x="1198524" y="70595"/>
                      <a:pt x="1197365" y="76786"/>
                      <a:pt x="1200150" y="80963"/>
                    </a:cubicBezTo>
                    <a:cubicBezTo>
                      <a:pt x="1203886" y="86567"/>
                      <a:pt x="1210303" y="89934"/>
                      <a:pt x="1214438" y="95250"/>
                    </a:cubicBezTo>
                    <a:cubicBezTo>
                      <a:pt x="1221466" y="104286"/>
                      <a:pt x="1227138" y="114300"/>
                      <a:pt x="1233488" y="123825"/>
                    </a:cubicBezTo>
                    <a:cubicBezTo>
                      <a:pt x="1236663" y="128588"/>
                      <a:pt x="1238966" y="134066"/>
                      <a:pt x="1243013" y="138113"/>
                    </a:cubicBezTo>
                    <a:lnTo>
                      <a:pt x="1257300" y="152400"/>
                    </a:lnTo>
                    <a:cubicBezTo>
                      <a:pt x="1258888" y="157163"/>
                      <a:pt x="1259278" y="162511"/>
                      <a:pt x="1262063" y="166688"/>
                    </a:cubicBezTo>
                    <a:cubicBezTo>
                      <a:pt x="1278500" y="191343"/>
                      <a:pt x="1282719" y="171507"/>
                      <a:pt x="1295400" y="209550"/>
                    </a:cubicBezTo>
                    <a:cubicBezTo>
                      <a:pt x="1298575" y="219075"/>
                      <a:pt x="1302956" y="228280"/>
                      <a:pt x="1304925" y="238125"/>
                    </a:cubicBezTo>
                    <a:cubicBezTo>
                      <a:pt x="1310673" y="266860"/>
                      <a:pt x="1307128" y="254258"/>
                      <a:pt x="1314450" y="276225"/>
                    </a:cubicBezTo>
                    <a:cubicBezTo>
                      <a:pt x="1314401" y="276521"/>
                      <a:pt x="1309863" y="312916"/>
                      <a:pt x="1304925" y="319088"/>
                    </a:cubicBezTo>
                    <a:cubicBezTo>
                      <a:pt x="1301349" y="323557"/>
                      <a:pt x="1295035" y="324949"/>
                      <a:pt x="1290638" y="328613"/>
                    </a:cubicBezTo>
                    <a:cubicBezTo>
                      <a:pt x="1266855" y="348431"/>
                      <a:pt x="1287170" y="339293"/>
                      <a:pt x="1262063" y="347663"/>
                    </a:cubicBezTo>
                    <a:cubicBezTo>
                      <a:pt x="1266825" y="350838"/>
                      <a:pt x="1271120" y="354863"/>
                      <a:pt x="1276350" y="357188"/>
                    </a:cubicBezTo>
                    <a:cubicBezTo>
                      <a:pt x="1285525" y="361266"/>
                      <a:pt x="1296571" y="361144"/>
                      <a:pt x="1304925" y="366713"/>
                    </a:cubicBezTo>
                    <a:lnTo>
                      <a:pt x="1333500" y="385763"/>
                    </a:lnTo>
                    <a:lnTo>
                      <a:pt x="1347788" y="395288"/>
                    </a:lnTo>
                    <a:cubicBezTo>
                      <a:pt x="1350963" y="400050"/>
                      <a:pt x="1353649" y="405178"/>
                      <a:pt x="1357313" y="409575"/>
                    </a:cubicBezTo>
                    <a:cubicBezTo>
                      <a:pt x="1361625" y="414749"/>
                      <a:pt x="1367864" y="418259"/>
                      <a:pt x="1371600" y="423863"/>
                    </a:cubicBezTo>
                    <a:cubicBezTo>
                      <a:pt x="1399170" y="465217"/>
                      <a:pt x="1345072" y="406857"/>
                      <a:pt x="1390650" y="452438"/>
                    </a:cubicBezTo>
                    <a:cubicBezTo>
                      <a:pt x="1392238" y="457200"/>
                      <a:pt x="1395413" y="461705"/>
                      <a:pt x="1395413" y="466725"/>
                    </a:cubicBezTo>
                    <a:cubicBezTo>
                      <a:pt x="1395413" y="486486"/>
                      <a:pt x="1390368" y="516125"/>
                      <a:pt x="1371600" y="528638"/>
                    </a:cubicBezTo>
                    <a:cubicBezTo>
                      <a:pt x="1366838" y="531813"/>
                      <a:pt x="1361710" y="534499"/>
                      <a:pt x="1357313" y="538163"/>
                    </a:cubicBezTo>
                    <a:cubicBezTo>
                      <a:pt x="1352139" y="542475"/>
                      <a:pt x="1348139" y="548067"/>
                      <a:pt x="1343025" y="552450"/>
                    </a:cubicBezTo>
                    <a:cubicBezTo>
                      <a:pt x="1334660" y="559620"/>
                      <a:pt x="1301961" y="582507"/>
                      <a:pt x="1295400" y="585788"/>
                    </a:cubicBezTo>
                    <a:cubicBezTo>
                      <a:pt x="1289050" y="588963"/>
                      <a:pt x="1282942" y="592676"/>
                      <a:pt x="1276350" y="595313"/>
                    </a:cubicBezTo>
                    <a:cubicBezTo>
                      <a:pt x="1257023" y="603044"/>
                      <a:pt x="1247439" y="604922"/>
                      <a:pt x="1228725" y="609600"/>
                    </a:cubicBezTo>
                    <a:cubicBezTo>
                      <a:pt x="1201738" y="608013"/>
                      <a:pt x="1174570" y="608334"/>
                      <a:pt x="1147763" y="604838"/>
                    </a:cubicBezTo>
                    <a:cubicBezTo>
                      <a:pt x="1137807" y="603539"/>
                      <a:pt x="1128713" y="598488"/>
                      <a:pt x="1119188" y="595313"/>
                    </a:cubicBezTo>
                    <a:cubicBezTo>
                      <a:pt x="1114425" y="593725"/>
                      <a:pt x="1109077" y="593335"/>
                      <a:pt x="1104900" y="590550"/>
                    </a:cubicBezTo>
                    <a:cubicBezTo>
                      <a:pt x="1086436" y="578240"/>
                      <a:pt x="1096043" y="582835"/>
                      <a:pt x="1076325" y="576263"/>
                    </a:cubicBezTo>
                    <a:cubicBezTo>
                      <a:pt x="918663" y="581348"/>
                      <a:pt x="975397" y="565455"/>
                      <a:pt x="900113" y="590550"/>
                    </a:cubicBezTo>
                    <a:cubicBezTo>
                      <a:pt x="883994" y="595923"/>
                      <a:pt x="869135" y="601271"/>
                      <a:pt x="852488" y="604838"/>
                    </a:cubicBezTo>
                    <a:cubicBezTo>
                      <a:pt x="836658" y="608230"/>
                      <a:pt x="804863" y="614363"/>
                      <a:pt x="804863" y="614363"/>
                    </a:cubicBezTo>
                    <a:cubicBezTo>
                      <a:pt x="752475" y="612775"/>
                      <a:pt x="700035" y="612429"/>
                      <a:pt x="647700" y="609600"/>
                    </a:cubicBezTo>
                    <a:cubicBezTo>
                      <a:pt x="633983" y="608859"/>
                      <a:pt x="627034" y="602891"/>
                      <a:pt x="614363" y="600075"/>
                    </a:cubicBezTo>
                    <a:cubicBezTo>
                      <a:pt x="604937" y="597980"/>
                      <a:pt x="595289" y="597040"/>
                      <a:pt x="585788" y="595313"/>
                    </a:cubicBezTo>
                    <a:cubicBezTo>
                      <a:pt x="516578" y="582730"/>
                      <a:pt x="617676" y="599486"/>
                      <a:pt x="528638" y="585788"/>
                    </a:cubicBezTo>
                    <a:cubicBezTo>
                      <a:pt x="519094" y="584320"/>
                      <a:pt x="509564" y="582752"/>
                      <a:pt x="500063" y="581025"/>
                    </a:cubicBezTo>
                    <a:cubicBezTo>
                      <a:pt x="492099" y="579577"/>
                      <a:pt x="484251" y="577494"/>
                      <a:pt x="476250" y="576263"/>
                    </a:cubicBezTo>
                    <a:cubicBezTo>
                      <a:pt x="463600" y="574317"/>
                      <a:pt x="450800" y="573446"/>
                      <a:pt x="438150" y="571500"/>
                    </a:cubicBezTo>
                    <a:cubicBezTo>
                      <a:pt x="430150" y="570269"/>
                      <a:pt x="422396" y="567505"/>
                      <a:pt x="414338" y="566738"/>
                    </a:cubicBezTo>
                    <a:cubicBezTo>
                      <a:pt x="389003" y="564325"/>
                      <a:pt x="363507" y="564004"/>
                      <a:pt x="338138" y="561975"/>
                    </a:cubicBezTo>
                    <a:cubicBezTo>
                      <a:pt x="323808" y="560829"/>
                      <a:pt x="309563" y="558800"/>
                      <a:pt x="295275" y="557213"/>
                    </a:cubicBezTo>
                    <a:cubicBezTo>
                      <a:pt x="241240" y="566218"/>
                      <a:pt x="262788" y="564741"/>
                      <a:pt x="176213" y="557213"/>
                    </a:cubicBezTo>
                    <a:cubicBezTo>
                      <a:pt x="169692" y="556646"/>
                      <a:pt x="163603" y="553621"/>
                      <a:pt x="157163" y="552450"/>
                    </a:cubicBezTo>
                    <a:cubicBezTo>
                      <a:pt x="146119" y="550442"/>
                      <a:pt x="134920" y="549395"/>
                      <a:pt x="123825" y="547688"/>
                    </a:cubicBezTo>
                    <a:cubicBezTo>
                      <a:pt x="68949" y="539246"/>
                      <a:pt x="122312" y="545631"/>
                      <a:pt x="47625" y="538163"/>
                    </a:cubicBezTo>
                    <a:cubicBezTo>
                      <a:pt x="22227" y="500065"/>
                      <a:pt x="55560" y="546097"/>
                      <a:pt x="23813" y="514350"/>
                    </a:cubicBezTo>
                    <a:cubicBezTo>
                      <a:pt x="10164" y="500701"/>
                      <a:pt x="17272" y="501269"/>
                      <a:pt x="9525" y="485775"/>
                    </a:cubicBezTo>
                    <a:cubicBezTo>
                      <a:pt x="6965" y="480656"/>
                      <a:pt x="3175" y="476250"/>
                      <a:pt x="0" y="471488"/>
                    </a:cubicBezTo>
                    <a:cubicBezTo>
                      <a:pt x="1216" y="458110"/>
                      <a:pt x="364" y="423136"/>
                      <a:pt x="9525" y="404813"/>
                    </a:cubicBezTo>
                    <a:cubicBezTo>
                      <a:pt x="12085" y="399693"/>
                      <a:pt x="14196" y="393559"/>
                      <a:pt x="19050" y="390525"/>
                    </a:cubicBezTo>
                    <a:cubicBezTo>
                      <a:pt x="19058" y="390520"/>
                      <a:pt x="54765" y="378621"/>
                      <a:pt x="61913" y="376238"/>
                    </a:cubicBezTo>
                    <a:lnTo>
                      <a:pt x="76200" y="371475"/>
                    </a:lnTo>
                    <a:cubicBezTo>
                      <a:pt x="101348" y="379858"/>
                      <a:pt x="86312" y="373453"/>
                      <a:pt x="119063" y="395288"/>
                    </a:cubicBezTo>
                    <a:lnTo>
                      <a:pt x="133350" y="404813"/>
                    </a:lnTo>
                    <a:cubicBezTo>
                      <a:pt x="136525" y="409575"/>
                      <a:pt x="138406" y="415524"/>
                      <a:pt x="142875" y="419100"/>
                    </a:cubicBezTo>
                    <a:cubicBezTo>
                      <a:pt x="146795" y="422236"/>
                      <a:pt x="152858" y="421280"/>
                      <a:pt x="157163" y="423863"/>
                    </a:cubicBezTo>
                    <a:cubicBezTo>
                      <a:pt x="161013" y="426173"/>
                      <a:pt x="163513" y="430213"/>
                      <a:pt x="166688" y="433388"/>
                    </a:cubicBezTo>
                    <a:lnTo>
                      <a:pt x="166688" y="433388"/>
                    </a:lnTo>
                  </a:path>
                </a:pathLst>
              </a:custGeom>
              <a:solidFill>
                <a:schemeClr val="accent5">
                  <a:lumMod val="20000"/>
                  <a:lumOff val="80000"/>
                  <a:alpha val="79000"/>
                </a:schemeClr>
              </a:solidFill>
              <a:ln w="57150">
                <a:solidFill>
                  <a:srgbClr val="0FCED5">
                    <a:alpha val="4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prstClr val="black"/>
                  </a:solidFill>
                  <a:latin typeface="Calibri"/>
                </a:endParaRPr>
              </a:p>
            </p:txBody>
          </p:sp>
        </p:grpSp>
      </p:grpSp>
      <p:sp>
        <p:nvSpPr>
          <p:cNvPr id="201" name="TextBox 200"/>
          <p:cNvSpPr txBox="1"/>
          <p:nvPr/>
        </p:nvSpPr>
        <p:spPr>
          <a:xfrm>
            <a:off x="6929274" y="6291339"/>
            <a:ext cx="2015884" cy="369332"/>
          </a:xfrm>
          <a:prstGeom prst="rect">
            <a:avLst/>
          </a:prstGeom>
          <a:noFill/>
        </p:spPr>
        <p:txBody>
          <a:bodyPr wrap="none" rtlCol="0">
            <a:spAutoFit/>
          </a:bodyPr>
          <a:lstStyle/>
          <a:p>
            <a:r>
              <a:rPr lang="en-US" dirty="0" smtClean="0">
                <a:solidFill>
                  <a:prstClr val="black"/>
                </a:solidFill>
                <a:latin typeface="Calibri"/>
              </a:rPr>
              <a:t>Dommenget [2010] </a:t>
            </a:r>
            <a:endParaRPr lang="en-US" dirty="0">
              <a:solidFill>
                <a:prstClr val="black"/>
              </a:solidFill>
              <a:latin typeface="Calibri"/>
            </a:endParaRPr>
          </a:p>
        </p:txBody>
      </p:sp>
      <p:sp>
        <p:nvSpPr>
          <p:cNvPr id="66" name="TextBox 65"/>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The Slab Ocean El Nino Dynamics</a:t>
            </a:r>
            <a:endParaRPr lang="en-US" sz="2800" dirty="0"/>
          </a:p>
        </p:txBody>
      </p:sp>
    </p:spTree>
    <p:extLst>
      <p:ext uri="{BB962C8B-B14F-4D97-AF65-F5344CB8AC3E}">
        <p14:creationId xmlns:p14="http://schemas.microsoft.com/office/powerpoint/2010/main" val="2893167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0665" b="17040"/>
          <a:stretch/>
        </p:blipFill>
        <p:spPr>
          <a:xfrm>
            <a:off x="227491" y="1918615"/>
            <a:ext cx="4189129" cy="1619504"/>
          </a:xfrm>
          <a:prstGeom prst="rect">
            <a:avLst/>
          </a:prstGeom>
        </p:spPr>
      </p:pic>
      <p:sp>
        <p:nvSpPr>
          <p:cNvPr id="7" name="TextBox 6"/>
          <p:cNvSpPr txBox="1"/>
          <p:nvPr/>
        </p:nvSpPr>
        <p:spPr>
          <a:xfrm>
            <a:off x="2594431" y="1073082"/>
            <a:ext cx="3712675" cy="461665"/>
          </a:xfrm>
          <a:prstGeom prst="rect">
            <a:avLst/>
          </a:prstGeom>
          <a:solidFill>
            <a:srgbClr val="FADB7B"/>
          </a:solidFill>
        </p:spPr>
        <p:txBody>
          <a:bodyPr wrap="none" rtlCol="0">
            <a:spAutoFit/>
          </a:bodyPr>
          <a:lstStyle/>
          <a:p>
            <a:pPr algn="ctr">
              <a:spcBef>
                <a:spcPct val="0"/>
              </a:spcBef>
            </a:pPr>
            <a:r>
              <a:rPr lang="en-US" sz="2400" dirty="0">
                <a:solidFill>
                  <a:srgbClr val="800000"/>
                </a:solidFill>
                <a:latin typeface="Calibri"/>
              </a:rPr>
              <a:t>SST mean state dependence</a:t>
            </a:r>
          </a:p>
        </p:txBody>
      </p:sp>
      <p:sp>
        <p:nvSpPr>
          <p:cNvPr id="8" name="TextBox 7"/>
          <p:cNvSpPr txBox="1"/>
          <p:nvPr/>
        </p:nvSpPr>
        <p:spPr>
          <a:xfrm>
            <a:off x="1147060" y="1583335"/>
            <a:ext cx="2351926" cy="369332"/>
          </a:xfrm>
          <a:prstGeom prst="rect">
            <a:avLst/>
          </a:prstGeom>
          <a:noFill/>
        </p:spPr>
        <p:txBody>
          <a:bodyPr wrap="none" rtlCol="0">
            <a:spAutoFit/>
          </a:bodyPr>
          <a:lstStyle/>
          <a:p>
            <a:r>
              <a:rPr lang="en-US" dirty="0">
                <a:solidFill>
                  <a:prstClr val="black"/>
                </a:solidFill>
                <a:latin typeface="Calibri"/>
              </a:rPr>
              <a:t>El Nino </a:t>
            </a:r>
            <a:r>
              <a:rPr lang="en-US" dirty="0" smtClean="0">
                <a:solidFill>
                  <a:prstClr val="black"/>
                </a:solidFill>
                <a:latin typeface="Calibri"/>
              </a:rPr>
              <a:t>OFF: </a:t>
            </a:r>
            <a:r>
              <a:rPr lang="en-US" dirty="0">
                <a:solidFill>
                  <a:prstClr val="black"/>
                </a:solidFill>
                <a:latin typeface="Calibri"/>
              </a:rPr>
              <a:t>20 </a:t>
            </a:r>
            <a:r>
              <a:rPr lang="en-US" dirty="0" smtClean="0">
                <a:solidFill>
                  <a:prstClr val="black"/>
                </a:solidFill>
                <a:latin typeface="Calibri"/>
              </a:rPr>
              <a:t>models</a:t>
            </a:r>
            <a:endParaRPr lang="en-US" dirty="0">
              <a:solidFill>
                <a:prstClr val="black"/>
              </a:solidFill>
              <a:latin typeface="Calibri"/>
            </a:endParaRPr>
          </a:p>
        </p:txBody>
      </p:sp>
      <p:sp>
        <p:nvSpPr>
          <p:cNvPr id="9" name="TextBox 8"/>
          <p:cNvSpPr txBox="1"/>
          <p:nvPr/>
        </p:nvSpPr>
        <p:spPr>
          <a:xfrm>
            <a:off x="5695285" y="1571963"/>
            <a:ext cx="2274982" cy="369332"/>
          </a:xfrm>
          <a:prstGeom prst="rect">
            <a:avLst/>
          </a:prstGeom>
          <a:noFill/>
        </p:spPr>
        <p:txBody>
          <a:bodyPr wrap="none" rtlCol="0">
            <a:spAutoFit/>
          </a:bodyPr>
          <a:lstStyle/>
          <a:p>
            <a:r>
              <a:rPr lang="en-US" dirty="0" smtClean="0">
                <a:solidFill>
                  <a:prstClr val="black"/>
                </a:solidFill>
                <a:latin typeface="Calibri"/>
              </a:rPr>
              <a:t>El Nino ON:   4 models</a:t>
            </a:r>
            <a:endParaRPr lang="en-US" dirty="0">
              <a:solidFill>
                <a:prstClr val="black"/>
              </a:solidFill>
              <a:latin typeface="Calibri"/>
            </a:endParaRPr>
          </a:p>
        </p:txBody>
      </p:sp>
      <p:sp>
        <p:nvSpPr>
          <p:cNvPr id="132" name="TextBox 131"/>
          <p:cNvSpPr txBox="1"/>
          <p:nvPr/>
        </p:nvSpPr>
        <p:spPr>
          <a:xfrm>
            <a:off x="6929274" y="6291339"/>
            <a:ext cx="2015884" cy="369332"/>
          </a:xfrm>
          <a:prstGeom prst="rect">
            <a:avLst/>
          </a:prstGeom>
          <a:noFill/>
        </p:spPr>
        <p:txBody>
          <a:bodyPr wrap="none" rtlCol="0">
            <a:spAutoFit/>
          </a:bodyPr>
          <a:lstStyle/>
          <a:p>
            <a:r>
              <a:rPr lang="en-US" dirty="0" smtClean="0">
                <a:solidFill>
                  <a:prstClr val="black"/>
                </a:solidFill>
                <a:latin typeface="Calibri"/>
              </a:rPr>
              <a:t>Dommenget [2010] </a:t>
            </a:r>
            <a:endParaRPr lang="en-US" dirty="0">
              <a:solidFill>
                <a:prstClr val="black"/>
              </a:solidFill>
              <a:latin typeface="Calibri"/>
            </a:endParaRPr>
          </a:p>
        </p:txBody>
      </p:sp>
      <p:grpSp>
        <p:nvGrpSpPr>
          <p:cNvPr id="2" name="Group 1"/>
          <p:cNvGrpSpPr/>
          <p:nvPr/>
        </p:nvGrpSpPr>
        <p:grpSpPr>
          <a:xfrm>
            <a:off x="1924107" y="4018850"/>
            <a:ext cx="5024500" cy="2281217"/>
            <a:chOff x="1924107" y="4018850"/>
            <a:chExt cx="5024500" cy="2281217"/>
          </a:xfrm>
        </p:grpSpPr>
        <p:pic>
          <p:nvPicPr>
            <p:cNvPr id="10" name="Picture 9"/>
            <p:cNvPicPr>
              <a:picLocks noChangeAspect="1"/>
            </p:cNvPicPr>
            <p:nvPr/>
          </p:nvPicPr>
          <p:blipFill>
            <a:blip r:embed="rId3"/>
            <a:stretch>
              <a:fillRect/>
            </a:stretch>
          </p:blipFill>
          <p:spPr>
            <a:xfrm>
              <a:off x="1924107" y="4075782"/>
              <a:ext cx="5024500" cy="2224285"/>
            </a:xfrm>
            <a:prstGeom prst="rect">
              <a:avLst/>
            </a:prstGeom>
          </p:spPr>
        </p:pic>
        <p:sp>
          <p:nvSpPr>
            <p:cNvPr id="12" name="TextBox 11"/>
            <p:cNvSpPr txBox="1"/>
            <p:nvPr/>
          </p:nvSpPr>
          <p:spPr>
            <a:xfrm>
              <a:off x="3041207" y="4018850"/>
              <a:ext cx="2956008" cy="369332"/>
            </a:xfrm>
            <a:prstGeom prst="rect">
              <a:avLst/>
            </a:prstGeom>
            <a:solidFill>
              <a:srgbClr val="FFFFFF"/>
            </a:solidFill>
          </p:spPr>
          <p:txBody>
            <a:bodyPr wrap="none" rtlCol="0">
              <a:spAutoFit/>
            </a:bodyPr>
            <a:lstStyle/>
            <a:p>
              <a:r>
                <a:rPr lang="en-US" dirty="0" smtClean="0">
                  <a:solidFill>
                    <a:prstClr val="black"/>
                  </a:solidFill>
                  <a:latin typeface="Calibri"/>
                </a:rPr>
                <a:t>El Nino ON:   mean difference</a:t>
              </a:r>
              <a:endParaRPr lang="en-US" dirty="0">
                <a:solidFill>
                  <a:prstClr val="black"/>
                </a:solidFill>
                <a:latin typeface="Calibri"/>
              </a:endParaRPr>
            </a:p>
          </p:txBody>
        </p:sp>
      </p:grpSp>
      <p:sp>
        <p:nvSpPr>
          <p:cNvPr id="13" name="TextBox 12"/>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The Slab Ocean El Nino</a:t>
            </a:r>
            <a:endParaRPr lang="en-US" sz="2800" dirty="0"/>
          </a:p>
        </p:txBody>
      </p:sp>
      <p:pic>
        <p:nvPicPr>
          <p:cNvPr id="11" name="Picture 10"/>
          <p:cNvPicPr>
            <a:picLocks noChangeAspect="1"/>
          </p:cNvPicPr>
          <p:nvPr/>
        </p:nvPicPr>
        <p:blipFill rotWithShape="1">
          <a:blip r:embed="rId2"/>
          <a:srcRect t="80381"/>
          <a:stretch/>
        </p:blipFill>
        <p:spPr>
          <a:xfrm>
            <a:off x="238831" y="3515471"/>
            <a:ext cx="8491133" cy="383000"/>
          </a:xfrm>
          <a:prstGeom prst="rect">
            <a:avLst/>
          </a:prstGeom>
        </p:spPr>
      </p:pic>
      <p:pic>
        <p:nvPicPr>
          <p:cNvPr id="14" name="Picture 13"/>
          <p:cNvPicPr>
            <a:picLocks noChangeAspect="1"/>
          </p:cNvPicPr>
          <p:nvPr/>
        </p:nvPicPr>
        <p:blipFill rotWithShape="1">
          <a:blip r:embed="rId2"/>
          <a:srcRect l="665" t="-1745" r="50000" b="18785"/>
          <a:stretch/>
        </p:blipFill>
        <p:spPr>
          <a:xfrm>
            <a:off x="4540835" y="1883662"/>
            <a:ext cx="4189129" cy="1619504"/>
          </a:xfrm>
          <a:prstGeom prst="rect">
            <a:avLst/>
          </a:prstGeom>
        </p:spPr>
      </p:pic>
    </p:spTree>
    <p:extLst>
      <p:ext uri="{BB962C8B-B14F-4D97-AF65-F5344CB8AC3E}">
        <p14:creationId xmlns:p14="http://schemas.microsoft.com/office/powerpoint/2010/main" val="1280957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09828" y="960929"/>
            <a:ext cx="7298542" cy="5925086"/>
            <a:chOff x="709828" y="960929"/>
            <a:chExt cx="7298542" cy="5925086"/>
          </a:xfrm>
        </p:grpSpPr>
        <p:grpSp>
          <p:nvGrpSpPr>
            <p:cNvPr id="4" name="Group 3"/>
            <p:cNvGrpSpPr/>
            <p:nvPr/>
          </p:nvGrpSpPr>
          <p:grpSpPr>
            <a:xfrm>
              <a:off x="709828" y="1331240"/>
              <a:ext cx="7158593" cy="1856500"/>
              <a:chOff x="709828" y="1331240"/>
              <a:chExt cx="7158593" cy="1856500"/>
            </a:xfrm>
          </p:grpSpPr>
          <p:pic>
            <p:nvPicPr>
              <p:cNvPr id="5" name="Picture 4"/>
              <p:cNvPicPr>
                <a:picLocks noChangeAspect="1"/>
              </p:cNvPicPr>
              <p:nvPr/>
            </p:nvPicPr>
            <p:blipFill rotWithShape="1">
              <a:blip r:embed="rId2"/>
              <a:srcRect t="13328" b="60829"/>
              <a:stretch/>
            </p:blipFill>
            <p:spPr>
              <a:xfrm>
                <a:off x="709828" y="1481801"/>
                <a:ext cx="7158593" cy="1705939"/>
              </a:xfrm>
              <a:prstGeom prst="rect">
                <a:avLst/>
              </a:prstGeom>
            </p:spPr>
          </p:pic>
          <p:sp>
            <p:nvSpPr>
              <p:cNvPr id="7" name="TextBox 6"/>
              <p:cNvSpPr txBox="1"/>
              <p:nvPr/>
            </p:nvSpPr>
            <p:spPr>
              <a:xfrm>
                <a:off x="1055551" y="1331240"/>
                <a:ext cx="6387570" cy="338554"/>
              </a:xfrm>
              <a:prstGeom prst="rect">
                <a:avLst/>
              </a:prstGeom>
              <a:solidFill>
                <a:schemeClr val="bg1"/>
              </a:solidFill>
            </p:spPr>
            <p:txBody>
              <a:bodyPr wrap="square" rtlCol="0">
                <a:spAutoFit/>
              </a:bodyPr>
              <a:lstStyle/>
              <a:p>
                <a:pPr algn="ctr"/>
                <a:r>
                  <a:rPr lang="en-US" sz="1600" dirty="0" smtClean="0">
                    <a:solidFill>
                      <a:prstClr val="black"/>
                    </a:solidFill>
                    <a:latin typeface="Calibri"/>
                  </a:rPr>
                  <a:t>Mean SST RMSE relative to ensemble mean</a:t>
                </a:r>
                <a:endParaRPr lang="en-US" sz="1600" dirty="0">
                  <a:solidFill>
                    <a:prstClr val="black"/>
                  </a:solidFill>
                  <a:latin typeface="Calibri"/>
                </a:endParaRPr>
              </a:p>
            </p:txBody>
          </p:sp>
        </p:grpSp>
        <p:sp>
          <p:nvSpPr>
            <p:cNvPr id="2" name="TextBox 1"/>
            <p:cNvSpPr txBox="1"/>
            <p:nvPr/>
          </p:nvSpPr>
          <p:spPr>
            <a:xfrm>
              <a:off x="1892614" y="960929"/>
              <a:ext cx="1457964" cy="369332"/>
            </a:xfrm>
            <a:prstGeom prst="rect">
              <a:avLst/>
            </a:prstGeom>
            <a:solidFill>
              <a:schemeClr val="accent6">
                <a:lumMod val="20000"/>
                <a:lumOff val="80000"/>
              </a:schemeClr>
            </a:solidFill>
          </p:spPr>
          <p:txBody>
            <a:bodyPr wrap="none" rtlCol="0">
              <a:spAutoFit/>
            </a:bodyPr>
            <a:lstStyle/>
            <a:p>
              <a:r>
                <a:rPr lang="en-US" dirty="0" smtClean="0">
                  <a:solidFill>
                    <a:prstClr val="black"/>
                  </a:solidFill>
                  <a:latin typeface="Calibri"/>
                </a:rPr>
                <a:t>ECHAM5-slab</a:t>
              </a:r>
              <a:endParaRPr lang="en-US" dirty="0">
                <a:solidFill>
                  <a:prstClr val="black"/>
                </a:solidFill>
                <a:latin typeface="Calibri"/>
              </a:endParaRPr>
            </a:p>
          </p:txBody>
        </p:sp>
        <p:sp>
          <p:nvSpPr>
            <p:cNvPr id="6" name="TextBox 5"/>
            <p:cNvSpPr txBox="1"/>
            <p:nvPr/>
          </p:nvSpPr>
          <p:spPr>
            <a:xfrm>
              <a:off x="4634904" y="963045"/>
              <a:ext cx="2480930" cy="369332"/>
            </a:xfrm>
            <a:prstGeom prst="rect">
              <a:avLst/>
            </a:prstGeom>
            <a:solidFill>
              <a:schemeClr val="accent6">
                <a:lumMod val="20000"/>
                <a:lumOff val="80000"/>
              </a:schemeClr>
            </a:solidFill>
          </p:spPr>
          <p:txBody>
            <a:bodyPr wrap="none" rtlCol="0">
              <a:spAutoFit/>
            </a:bodyPr>
            <a:lstStyle/>
            <a:p>
              <a:r>
                <a:rPr lang="en-US" dirty="0" smtClean="0">
                  <a:solidFill>
                    <a:prstClr val="black"/>
                  </a:solidFill>
                  <a:latin typeface="Calibri"/>
                </a:rPr>
                <a:t>CMIP3 slabs (13 models)</a:t>
              </a:r>
              <a:endParaRPr lang="en-US" dirty="0">
                <a:solidFill>
                  <a:prstClr val="black"/>
                </a:solidFill>
                <a:latin typeface="Calibri"/>
              </a:endParaRPr>
            </a:p>
          </p:txBody>
        </p:sp>
        <p:grpSp>
          <p:nvGrpSpPr>
            <p:cNvPr id="10" name="Group 9"/>
            <p:cNvGrpSpPr/>
            <p:nvPr/>
          </p:nvGrpSpPr>
          <p:grpSpPr>
            <a:xfrm>
              <a:off x="709828" y="3137932"/>
              <a:ext cx="7158593" cy="1867816"/>
              <a:chOff x="709828" y="3200192"/>
              <a:chExt cx="7158593" cy="1867816"/>
            </a:xfrm>
          </p:grpSpPr>
          <p:pic>
            <p:nvPicPr>
              <p:cNvPr id="8" name="Picture 7"/>
              <p:cNvPicPr>
                <a:picLocks noChangeAspect="1"/>
              </p:cNvPicPr>
              <p:nvPr/>
            </p:nvPicPr>
            <p:blipFill rotWithShape="1">
              <a:blip r:embed="rId2"/>
              <a:srcRect t="43088" b="31069"/>
              <a:stretch/>
            </p:blipFill>
            <p:spPr>
              <a:xfrm>
                <a:off x="709828" y="3362069"/>
                <a:ext cx="7158593" cy="1705939"/>
              </a:xfrm>
              <a:prstGeom prst="rect">
                <a:avLst/>
              </a:prstGeom>
            </p:spPr>
          </p:pic>
          <p:sp>
            <p:nvSpPr>
              <p:cNvPr id="9" name="TextBox 8"/>
              <p:cNvSpPr txBox="1"/>
              <p:nvPr/>
            </p:nvSpPr>
            <p:spPr>
              <a:xfrm>
                <a:off x="1045914" y="3200192"/>
                <a:ext cx="6387570" cy="369332"/>
              </a:xfrm>
              <a:prstGeom prst="rect">
                <a:avLst/>
              </a:prstGeom>
              <a:solidFill>
                <a:schemeClr val="bg1"/>
              </a:solidFill>
            </p:spPr>
            <p:txBody>
              <a:bodyPr wrap="square" rtlCol="0">
                <a:spAutoFit/>
              </a:bodyPr>
              <a:lstStyle/>
              <a:p>
                <a:pPr algn="ctr"/>
                <a:r>
                  <a:rPr lang="en-US" dirty="0" smtClean="0">
                    <a:solidFill>
                      <a:prstClr val="black"/>
                    </a:solidFill>
                    <a:latin typeface="Calibri"/>
                  </a:rPr>
                  <a:t>Mean SST of runs with </a:t>
                </a:r>
                <a:r>
                  <a:rPr lang="en-US" dirty="0" err="1" smtClean="0">
                    <a:solidFill>
                      <a:prstClr val="black"/>
                    </a:solidFill>
                    <a:latin typeface="Calibri"/>
                  </a:rPr>
                  <a:t>stdv</a:t>
                </a:r>
                <a:r>
                  <a:rPr lang="en-US" dirty="0" smtClean="0">
                    <a:solidFill>
                      <a:prstClr val="black"/>
                    </a:solidFill>
                    <a:latin typeface="Calibri"/>
                  </a:rPr>
                  <a:t> NINO3 &gt;0.5K</a:t>
                </a:r>
                <a:endParaRPr lang="en-US" dirty="0">
                  <a:solidFill>
                    <a:prstClr val="black"/>
                  </a:solidFill>
                  <a:latin typeface="Calibri"/>
                </a:endParaRPr>
              </a:p>
            </p:txBody>
          </p:sp>
        </p:grpSp>
        <p:grpSp>
          <p:nvGrpSpPr>
            <p:cNvPr id="13" name="Group 12"/>
            <p:cNvGrpSpPr/>
            <p:nvPr/>
          </p:nvGrpSpPr>
          <p:grpSpPr>
            <a:xfrm>
              <a:off x="849777" y="5020314"/>
              <a:ext cx="7158593" cy="1865701"/>
              <a:chOff x="849777" y="5020314"/>
              <a:chExt cx="7158593" cy="1865701"/>
            </a:xfrm>
          </p:grpSpPr>
          <p:pic>
            <p:nvPicPr>
              <p:cNvPr id="11" name="Picture 10"/>
              <p:cNvPicPr>
                <a:picLocks noChangeAspect="1"/>
              </p:cNvPicPr>
              <p:nvPr/>
            </p:nvPicPr>
            <p:blipFill rotWithShape="1">
              <a:blip r:embed="rId2"/>
              <a:srcRect l="2129" t="72704" r="-2129" b="1453"/>
              <a:stretch/>
            </p:blipFill>
            <p:spPr>
              <a:xfrm>
                <a:off x="849777" y="5180076"/>
                <a:ext cx="7158593" cy="1705939"/>
              </a:xfrm>
              <a:prstGeom prst="rect">
                <a:avLst/>
              </a:prstGeom>
            </p:spPr>
          </p:pic>
          <p:sp>
            <p:nvSpPr>
              <p:cNvPr id="12" name="TextBox 11"/>
              <p:cNvSpPr txBox="1"/>
              <p:nvPr/>
            </p:nvSpPr>
            <p:spPr>
              <a:xfrm>
                <a:off x="940534" y="5020314"/>
                <a:ext cx="6445955" cy="369332"/>
              </a:xfrm>
              <a:prstGeom prst="rect">
                <a:avLst/>
              </a:prstGeom>
              <a:solidFill>
                <a:schemeClr val="bg1"/>
              </a:solidFill>
            </p:spPr>
            <p:txBody>
              <a:bodyPr wrap="square" rtlCol="0">
                <a:spAutoFit/>
              </a:bodyPr>
              <a:lstStyle/>
              <a:p>
                <a:pPr algn="ctr"/>
                <a:r>
                  <a:rPr lang="en-US" dirty="0" smtClean="0">
                    <a:solidFill>
                      <a:prstClr val="black"/>
                    </a:solidFill>
                    <a:latin typeface="Calibri"/>
                  </a:rPr>
                  <a:t>Ratio SST </a:t>
                </a:r>
                <a:r>
                  <a:rPr lang="en-US" dirty="0" err="1" smtClean="0">
                    <a:solidFill>
                      <a:prstClr val="black"/>
                    </a:solidFill>
                    <a:latin typeface="Calibri"/>
                  </a:rPr>
                  <a:t>stdv</a:t>
                </a:r>
                <a:r>
                  <a:rPr lang="en-US" dirty="0" smtClean="0">
                    <a:solidFill>
                      <a:prstClr val="black"/>
                    </a:solidFill>
                    <a:latin typeface="Calibri"/>
                  </a:rPr>
                  <a:t> NINO3 [cold NINO3]/[all]</a:t>
                </a:r>
                <a:endParaRPr lang="en-US" dirty="0">
                  <a:solidFill>
                    <a:prstClr val="black"/>
                  </a:solidFill>
                  <a:latin typeface="Calibri"/>
                </a:endParaRPr>
              </a:p>
            </p:txBody>
          </p:sp>
        </p:grpSp>
      </p:grpSp>
      <p:sp>
        <p:nvSpPr>
          <p:cNvPr id="15" name="TextBox 14"/>
          <p:cNvSpPr txBox="1"/>
          <p:nvPr/>
        </p:nvSpPr>
        <p:spPr>
          <a:xfrm>
            <a:off x="25787" y="18836"/>
            <a:ext cx="909887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a:t>CMIP3   AGCM-slab-oceans</a:t>
            </a:r>
          </a:p>
        </p:txBody>
      </p:sp>
    </p:spTree>
    <p:extLst>
      <p:ext uri="{BB962C8B-B14F-4D97-AF65-F5344CB8AC3E}">
        <p14:creationId xmlns:p14="http://schemas.microsoft.com/office/powerpoint/2010/main" val="205416518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3|16.8|21.2|10.6|15.8|2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8173</TotalTime>
  <Words>2533</Words>
  <Application>Microsoft Macintosh PowerPoint</Application>
  <PresentationFormat>On-screen Show (4:3)</PresentationFormat>
  <Paragraphs>585</Paragraphs>
  <Slides>51</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54" baseType="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RECHOZ Model Forecasts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Dietmar Dommenget</dc:creator>
  <cp:lastModifiedBy>Dietmar Dommenget</cp:lastModifiedBy>
  <cp:revision>48</cp:revision>
  <cp:lastPrinted>2016-06-21T03:38:49Z</cp:lastPrinted>
  <dcterms:created xsi:type="dcterms:W3CDTF">2016-06-13T23:26:45Z</dcterms:created>
  <dcterms:modified xsi:type="dcterms:W3CDTF">2016-06-21T16:55:14Z</dcterms:modified>
</cp:coreProperties>
</file>