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285" r:id="rId2"/>
    <p:sldId id="384" r:id="rId3"/>
    <p:sldId id="317" r:id="rId4"/>
    <p:sldId id="367" r:id="rId5"/>
    <p:sldId id="430" r:id="rId6"/>
    <p:sldId id="368" r:id="rId7"/>
    <p:sldId id="369" r:id="rId8"/>
    <p:sldId id="354" r:id="rId9"/>
    <p:sldId id="359" r:id="rId10"/>
    <p:sldId id="358" r:id="rId11"/>
    <p:sldId id="377" r:id="rId12"/>
    <p:sldId id="363" r:id="rId13"/>
    <p:sldId id="370" r:id="rId14"/>
    <p:sldId id="371" r:id="rId15"/>
    <p:sldId id="324" r:id="rId16"/>
    <p:sldId id="325" r:id="rId17"/>
    <p:sldId id="326" r:id="rId18"/>
    <p:sldId id="327" r:id="rId19"/>
    <p:sldId id="431" r:id="rId20"/>
    <p:sldId id="432" r:id="rId21"/>
    <p:sldId id="393" r:id="rId22"/>
    <p:sldId id="330" r:id="rId23"/>
    <p:sldId id="374" r:id="rId24"/>
    <p:sldId id="397" r:id="rId25"/>
    <p:sldId id="396" r:id="rId26"/>
    <p:sldId id="399" r:id="rId27"/>
    <p:sldId id="398" r:id="rId28"/>
    <p:sldId id="400" r:id="rId29"/>
    <p:sldId id="401" r:id="rId30"/>
    <p:sldId id="378" r:id="rId31"/>
    <p:sldId id="379" r:id="rId32"/>
    <p:sldId id="352" r:id="rId33"/>
    <p:sldId id="357" r:id="rId34"/>
    <p:sldId id="381" r:id="rId35"/>
    <p:sldId id="382" r:id="rId36"/>
    <p:sldId id="356" r:id="rId37"/>
    <p:sldId id="383" r:id="rId38"/>
    <p:sldId id="353" r:id="rId39"/>
    <p:sldId id="322" r:id="rId40"/>
    <p:sldId id="366" r:id="rId41"/>
    <p:sldId id="361" r:id="rId42"/>
    <p:sldId id="375" r:id="rId43"/>
    <p:sldId id="402" r:id="rId44"/>
    <p:sldId id="403" r:id="rId45"/>
    <p:sldId id="404" r:id="rId46"/>
    <p:sldId id="427" r:id="rId47"/>
    <p:sldId id="406" r:id="rId48"/>
    <p:sldId id="407" r:id="rId49"/>
    <p:sldId id="408" r:id="rId50"/>
    <p:sldId id="409" r:id="rId51"/>
    <p:sldId id="414" r:id="rId52"/>
    <p:sldId id="415" r:id="rId53"/>
    <p:sldId id="416" r:id="rId54"/>
    <p:sldId id="417" r:id="rId55"/>
    <p:sldId id="418" r:id="rId56"/>
    <p:sldId id="429" r:id="rId57"/>
    <p:sldId id="433" r:id="rId58"/>
    <p:sldId id="420" r:id="rId59"/>
    <p:sldId id="421" r:id="rId60"/>
    <p:sldId id="424" r:id="rId61"/>
    <p:sldId id="425" r:id="rId62"/>
    <p:sldId id="426"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clrMru>
    <a:srgbClr val="AD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84016" autoAdjust="0"/>
  </p:normalViewPr>
  <p:slideViewPr>
    <p:cSldViewPr snapToGrid="0" snapToObjects="1">
      <p:cViewPr varScale="1">
        <p:scale>
          <a:sx n="102" d="100"/>
          <a:sy n="102" d="100"/>
        </p:scale>
        <p:origin x="-1832" y="-120"/>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11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image" Target="../media/image47.emf"/><Relationship Id="rId2"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 Id="rId3"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1653A1-EAB7-3349-B2A3-1AE71651D080}" type="datetimeFigureOut">
              <a:rPr lang="en-US" smtClean="0"/>
              <a:t>22/06/2016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79960-1069-CA48-9645-EE208B8F113D}" type="slidenum">
              <a:rPr lang="en-US" smtClean="0"/>
              <a:t>‹#›</a:t>
            </a:fld>
            <a:endParaRPr lang="en-US"/>
          </a:p>
        </p:txBody>
      </p:sp>
    </p:spTree>
    <p:extLst>
      <p:ext uri="{BB962C8B-B14F-4D97-AF65-F5344CB8AC3E}">
        <p14:creationId xmlns:p14="http://schemas.microsoft.com/office/powerpoint/2010/main" val="3085584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D4388-5138-E844-AD8C-E30DEAB594FE}" type="datetimeFigureOut">
              <a:rPr lang="en-US" smtClean="0"/>
              <a:pPr/>
              <a:t>22/06/2016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1C604-A120-5D42-A0B3-ED2833995368}" type="slidenum">
              <a:rPr lang="en-US" smtClean="0"/>
              <a:pPr/>
              <a:t>‹#›</a:t>
            </a:fld>
            <a:endParaRPr lang="en-US"/>
          </a:p>
        </p:txBody>
      </p:sp>
    </p:spTree>
    <p:extLst>
      <p:ext uri="{BB962C8B-B14F-4D97-AF65-F5344CB8AC3E}">
        <p14:creationId xmlns:p14="http://schemas.microsoft.com/office/powerpoint/2010/main" val="25569234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Order_of_the_Star_of_India" TargetMode="External"/><Relationship Id="rId4" Type="http://schemas.openxmlformats.org/officeDocument/2006/relationships/hyperlink" Target="http://en.wikipedia.org/wiki/Royal_Society"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43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45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52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53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www.bom.gov.au</a:t>
            </a:r>
            <a:r>
              <a:rPr lang="en-US" dirty="0" smtClean="0"/>
              <a:t>/climate/</a:t>
            </a:r>
            <a:r>
              <a:rPr lang="en-US" dirty="0" err="1" smtClean="0"/>
              <a:t>enso</a:t>
            </a:r>
            <a:r>
              <a:rPr lang="en-US" dirty="0" smtClean="0"/>
              <a:t>/</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60</a:t>
            </a:fld>
            <a:endParaRPr lang="en-US"/>
          </a:p>
        </p:txBody>
      </p:sp>
    </p:spTree>
    <p:extLst>
      <p:ext uri="{BB962C8B-B14F-4D97-AF65-F5344CB8AC3E}">
        <p14:creationId xmlns:p14="http://schemas.microsoft.com/office/powerpoint/2010/main" val="43651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www.ecmwf.int</a:t>
            </a:r>
            <a:r>
              <a:rPr lang="en-US" dirty="0" smtClean="0"/>
              <a:t>/products/forecasts/d/overview/seasonal/</a:t>
            </a:r>
          </a:p>
          <a:p>
            <a:endParaRPr lang="en-US" dirty="0" smtClean="0"/>
          </a:p>
          <a:p>
            <a:r>
              <a:rPr lang="en-US" dirty="0" smtClean="0"/>
              <a:t>BoM: I need a login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61</a:t>
            </a:fld>
            <a:endParaRPr lang="en-US"/>
          </a:p>
        </p:txBody>
      </p:sp>
    </p:spTree>
    <p:extLst>
      <p:ext uri="{BB962C8B-B14F-4D97-AF65-F5344CB8AC3E}">
        <p14:creationId xmlns:p14="http://schemas.microsoft.com/office/powerpoint/2010/main" val="214988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2014: http://</a:t>
            </a:r>
            <a:r>
              <a:rPr lang="en-US" dirty="0" err="1" smtClean="0"/>
              <a:t>iri.columbia.edu</a:t>
            </a:r>
            <a:r>
              <a:rPr lang="en-US" dirty="0" smtClean="0"/>
              <a:t>/our-expertise/climate/forecasts/</a:t>
            </a:r>
            <a:r>
              <a:rPr lang="en-US" dirty="0" err="1" smtClean="0"/>
              <a:t>enso</a:t>
            </a:r>
            <a:r>
              <a:rPr lang="en-US" dirty="0" smtClean="0"/>
              <a:t>/current/</a:t>
            </a:r>
          </a:p>
          <a:p>
            <a:r>
              <a:rPr lang="en-US" dirty="0" smtClean="0"/>
              <a:t>2013: http://</a:t>
            </a:r>
            <a:r>
              <a:rPr lang="en-US" dirty="0" err="1" smtClean="0"/>
              <a:t>iri.columbia.edu</a:t>
            </a:r>
            <a:r>
              <a:rPr lang="en-US" dirty="0" smtClean="0"/>
              <a:t>/climate/ENSO/</a:t>
            </a:r>
            <a:r>
              <a:rPr lang="en-US" dirty="0" err="1" smtClean="0"/>
              <a:t>currentinfo</a:t>
            </a:r>
            <a:r>
              <a:rPr lang="en-US" dirty="0" smtClean="0"/>
              <a:t>/</a:t>
            </a:r>
            <a:r>
              <a:rPr lang="en-US" dirty="0" err="1" smtClean="0"/>
              <a:t>SST_table.html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011C604-A120-5D42-A0B3-ED2833995368}" type="slidenum">
              <a:rPr lang="en-US" smtClean="0"/>
              <a:pPr/>
              <a:t>62</a:t>
            </a:fld>
            <a:endParaRPr lang="en-US"/>
          </a:p>
        </p:txBody>
      </p:sp>
    </p:spTree>
    <p:extLst>
      <p:ext uri="{BB962C8B-B14F-4D97-AF65-F5344CB8AC3E}">
        <p14:creationId xmlns:p14="http://schemas.microsoft.com/office/powerpoint/2010/main" val="1980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Sir Gilbert Thomas Walker</a:t>
            </a:r>
            <a:r>
              <a:rPr lang="en-US" dirty="0" smtClean="0"/>
              <a:t>, </a:t>
            </a:r>
            <a:r>
              <a:rPr lang="en-US" dirty="0" smtClean="0">
                <a:hlinkClick r:id="rId3" tooltip="Order of the Star of India"/>
              </a:rPr>
              <a:t>CSI</a:t>
            </a:r>
            <a:r>
              <a:rPr lang="en-US" dirty="0" smtClean="0"/>
              <a:t>, </a:t>
            </a:r>
            <a:r>
              <a:rPr lang="en-US" dirty="0" smtClean="0">
                <a:hlinkClick r:id="rId4" tooltip="Royal Society"/>
              </a:rPr>
              <a:t>FRS</a:t>
            </a:r>
            <a:r>
              <a:rPr lang="en-US" dirty="0" smtClean="0"/>
              <a:t>, (14 June 1868 – 4 November 1958) </a:t>
            </a:r>
            <a:endParaRPr lang="en-US" dirty="0"/>
          </a:p>
        </p:txBody>
      </p:sp>
      <p:sp>
        <p:nvSpPr>
          <p:cNvPr id="4" name="Slide Number Placeholder 3"/>
          <p:cNvSpPr>
            <a:spLocks noGrp="1"/>
          </p:cNvSpPr>
          <p:nvPr>
            <p:ph type="sldNum" sz="quarter" idx="10"/>
          </p:nvPr>
        </p:nvSpPr>
        <p:spPr/>
        <p:txBody>
          <a:bodyPr/>
          <a:lstStyle/>
          <a:p>
            <a:fld id="{B011C604-A120-5D42-A0B3-ED2833995368}"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A97F874-3ED6-CD40-A657-A81F4478396F}" type="datetimeFigureOut">
              <a:rPr lang="en-US" smtClean="0"/>
              <a:pPr/>
              <a:t>22/06/2016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51133-2F3F-5E4E-B8D3-17FEC6D7D3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7F874-3ED6-CD40-A657-A81F4478396F}" type="datetimeFigureOut">
              <a:rPr lang="en-US" smtClean="0"/>
              <a:pPr/>
              <a:t>22/06/2016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51133-2F3F-5E4E-B8D3-17FEC6D7D39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8.emf"/><Relationship Id="rId5" Type="http://schemas.openxmlformats.org/officeDocument/2006/relationships/image" Target="../media/image2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7.emf"/><Relationship Id="rId5" Type="http://schemas.openxmlformats.org/officeDocument/2006/relationships/oleObject" Target="../embeddings/oleObject3.bin"/><Relationship Id="rId6" Type="http://schemas.openxmlformats.org/officeDocument/2006/relationships/image" Target="../media/image48.emf"/><Relationship Id="rId7" Type="http://schemas.openxmlformats.org/officeDocument/2006/relationships/oleObject" Target="../embeddings/oleObject4.bin"/><Relationship Id="rId8" Type="http://schemas.openxmlformats.org/officeDocument/2006/relationships/image" Target="../media/image49.emf"/><Relationship Id="rId9" Type="http://schemas.openxmlformats.org/officeDocument/2006/relationships/oleObject" Target="../embeddings/oleObject5.bin"/><Relationship Id="rId10" Type="http://schemas.openxmlformats.org/officeDocument/2006/relationships/image" Target="../media/image5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51.emf"/><Relationship Id="rId5" Type="http://schemas.openxmlformats.org/officeDocument/2006/relationships/oleObject" Target="../embeddings/oleObject7.bin"/><Relationship Id="rId6" Type="http://schemas.openxmlformats.org/officeDocument/2006/relationships/image" Target="../media/image52.emf"/><Relationship Id="rId7" Type="http://schemas.openxmlformats.org/officeDocument/2006/relationships/oleObject" Target="../embeddings/oleObject8.bin"/><Relationship Id="rId8" Type="http://schemas.openxmlformats.org/officeDocument/2006/relationships/image" Target="../media/image5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oleObject" Target="../embeddings/oleObject9.bin"/><Relationship Id="rId10" Type="http://schemas.openxmlformats.org/officeDocument/2006/relationships/image" Target="../media/image53.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173" y="148437"/>
            <a:ext cx="6932787" cy="735663"/>
          </a:xfrm>
        </p:spPr>
        <p:style>
          <a:lnRef idx="3">
            <a:schemeClr val="lt1"/>
          </a:lnRef>
          <a:fillRef idx="1">
            <a:schemeClr val="accent6"/>
          </a:fillRef>
          <a:effectRef idx="1">
            <a:schemeClr val="accent6"/>
          </a:effectRef>
          <a:fontRef idx="minor">
            <a:schemeClr val="lt1"/>
          </a:fontRef>
        </p:style>
        <p:txBody>
          <a:bodyPr>
            <a:normAutofit/>
          </a:bodyPr>
          <a:lstStyle/>
          <a:p>
            <a:r>
              <a:rPr lang="en-US" sz="4000" dirty="0" smtClean="0"/>
              <a:t>El Niño / Southern Oscillation</a:t>
            </a:r>
            <a:endParaRPr lang="en-US" sz="4000" dirty="0"/>
          </a:p>
        </p:txBody>
      </p:sp>
      <p:pic>
        <p:nvPicPr>
          <p:cNvPr id="5" name="Picture 2"/>
          <p:cNvPicPr>
            <a:picLocks noChangeAspect="1" noChangeArrowheads="1"/>
          </p:cNvPicPr>
          <p:nvPr/>
        </p:nvPicPr>
        <p:blipFill>
          <a:blip r:embed="rId2"/>
          <a:srcRect/>
          <a:stretch>
            <a:fillRect/>
          </a:stretch>
        </p:blipFill>
        <p:spPr bwMode="auto">
          <a:xfrm>
            <a:off x="2519157" y="1355248"/>
            <a:ext cx="4089400" cy="5505450"/>
          </a:xfrm>
          <a:prstGeom prst="rect">
            <a:avLst/>
          </a:prstGeom>
          <a:noFill/>
          <a:ln w="9525">
            <a:noFill/>
            <a:miter lim="800000"/>
            <a:headEnd/>
            <a:tailEnd/>
          </a:ln>
        </p:spPr>
      </p:pic>
      <p:sp>
        <p:nvSpPr>
          <p:cNvPr id="4" name="Rounded Rectangle 3"/>
          <p:cNvSpPr/>
          <p:nvPr/>
        </p:nvSpPr>
        <p:spPr>
          <a:xfrm>
            <a:off x="5451394" y="1318963"/>
            <a:ext cx="1181353" cy="372622"/>
          </a:xfrm>
          <a:prstGeom prst="roundRect">
            <a:avLst/>
          </a:prstGeom>
          <a:solidFill>
            <a:srgbClr val="3366FF">
              <a:alpha val="18000"/>
            </a:srgbClr>
          </a:solidFill>
          <a:ln w="38100"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235613" y="1506702"/>
            <a:ext cx="1237163" cy="369332"/>
          </a:xfrm>
          <a:prstGeom prst="rect">
            <a:avLst/>
          </a:prstGeom>
          <a:noFill/>
          <a:ln w="38100" cap="flat" cmpd="sng" algn="ctr">
            <a:solidFill>
              <a:srgbClr val="3366FF"/>
            </a:solidFill>
            <a:prstDash val="solid"/>
            <a:round/>
            <a:headEnd type="none" w="med" len="med"/>
            <a:tailEnd type="none" w="med" len="med"/>
          </a:ln>
        </p:spPr>
        <p:txBody>
          <a:bodyPr wrap="none" rtlCol="0">
            <a:spAutoFit/>
          </a:bodyPr>
          <a:lstStyle/>
          <a:p>
            <a:r>
              <a:rPr lang="en-US" b="1" dirty="0" smtClean="0">
                <a:solidFill>
                  <a:srgbClr val="3366FF"/>
                </a:solidFill>
              </a:rPr>
              <a:t>13.10.1997</a:t>
            </a:r>
            <a:endParaRPr lang="en-US" b="1" dirty="0">
              <a:solidFill>
                <a:srgbClr val="3366FF"/>
              </a:solidFill>
            </a:endParaRPr>
          </a:p>
        </p:txBody>
      </p:sp>
      <p:cxnSp>
        <p:nvCxnSpPr>
          <p:cNvPr id="8" name="Straight Connector 7"/>
          <p:cNvCxnSpPr>
            <a:stCxn id="4" idx="3"/>
            <a:endCxn id="6" idx="1"/>
          </p:cNvCxnSpPr>
          <p:nvPr/>
        </p:nvCxnSpPr>
        <p:spPr>
          <a:xfrm>
            <a:off x="6632747" y="1505274"/>
            <a:ext cx="602866" cy="18609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95962" y="1015851"/>
            <a:ext cx="8784578" cy="5372275"/>
            <a:chOff x="-1143322" y="1256495"/>
            <a:chExt cx="9687313" cy="6177308"/>
          </a:xfrm>
        </p:grpSpPr>
        <p:pic>
          <p:nvPicPr>
            <p:cNvPr id="17" name="Picture 16"/>
            <p:cNvPicPr>
              <a:picLocks noChangeAspect="1"/>
            </p:cNvPicPr>
            <p:nvPr/>
          </p:nvPicPr>
          <p:blipFill>
            <a:blip r:embed="rId2"/>
            <a:stretch>
              <a:fillRect/>
            </a:stretch>
          </p:blipFill>
          <p:spPr>
            <a:xfrm>
              <a:off x="-1125791" y="1256495"/>
              <a:ext cx="3062355" cy="1542866"/>
            </a:xfrm>
            <a:prstGeom prst="rect">
              <a:avLst/>
            </a:prstGeom>
          </p:spPr>
        </p:pic>
        <p:pic>
          <p:nvPicPr>
            <p:cNvPr id="18" name="Picture 17"/>
            <p:cNvPicPr>
              <a:picLocks noChangeAspect="1"/>
            </p:cNvPicPr>
            <p:nvPr/>
          </p:nvPicPr>
          <p:blipFill>
            <a:blip r:embed="rId3"/>
            <a:stretch>
              <a:fillRect/>
            </a:stretch>
          </p:blipFill>
          <p:spPr>
            <a:xfrm>
              <a:off x="-1114103" y="2799361"/>
              <a:ext cx="3050667" cy="1537022"/>
            </a:xfrm>
            <a:prstGeom prst="rect">
              <a:avLst/>
            </a:prstGeom>
          </p:spPr>
        </p:pic>
        <p:pic>
          <p:nvPicPr>
            <p:cNvPr id="19" name="Picture 18"/>
            <p:cNvPicPr>
              <a:picLocks noChangeAspect="1"/>
            </p:cNvPicPr>
            <p:nvPr/>
          </p:nvPicPr>
          <p:blipFill>
            <a:blip r:embed="rId4"/>
            <a:stretch>
              <a:fillRect/>
            </a:stretch>
          </p:blipFill>
          <p:spPr>
            <a:xfrm>
              <a:off x="-1143322" y="4336383"/>
              <a:ext cx="3074043" cy="1548710"/>
            </a:xfrm>
            <a:prstGeom prst="rect">
              <a:avLst/>
            </a:prstGeom>
          </p:spPr>
        </p:pic>
        <p:pic>
          <p:nvPicPr>
            <p:cNvPr id="20" name="Picture 19"/>
            <p:cNvPicPr>
              <a:picLocks noChangeAspect="1"/>
            </p:cNvPicPr>
            <p:nvPr/>
          </p:nvPicPr>
          <p:blipFill>
            <a:blip r:embed="rId5"/>
            <a:stretch>
              <a:fillRect/>
            </a:stretch>
          </p:blipFill>
          <p:spPr>
            <a:xfrm>
              <a:off x="-1114102" y="5885093"/>
              <a:ext cx="3050666" cy="1548710"/>
            </a:xfrm>
            <a:prstGeom prst="rect">
              <a:avLst/>
            </a:prstGeom>
          </p:spPr>
        </p:pic>
        <p:pic>
          <p:nvPicPr>
            <p:cNvPr id="21" name="Picture 20"/>
            <p:cNvPicPr>
              <a:picLocks noChangeAspect="1"/>
            </p:cNvPicPr>
            <p:nvPr/>
          </p:nvPicPr>
          <p:blipFill>
            <a:blip r:embed="rId6"/>
            <a:stretch>
              <a:fillRect/>
            </a:stretch>
          </p:blipFill>
          <p:spPr>
            <a:xfrm>
              <a:off x="2142098" y="1274027"/>
              <a:ext cx="3044823" cy="1525334"/>
            </a:xfrm>
            <a:prstGeom prst="rect">
              <a:avLst/>
            </a:prstGeom>
          </p:spPr>
        </p:pic>
        <p:pic>
          <p:nvPicPr>
            <p:cNvPr id="22" name="Picture 21"/>
            <p:cNvPicPr>
              <a:picLocks noChangeAspect="1"/>
            </p:cNvPicPr>
            <p:nvPr/>
          </p:nvPicPr>
          <p:blipFill>
            <a:blip r:embed="rId7"/>
            <a:stretch>
              <a:fillRect/>
            </a:stretch>
          </p:blipFill>
          <p:spPr>
            <a:xfrm>
              <a:off x="2142098" y="2799361"/>
              <a:ext cx="3079886" cy="1542866"/>
            </a:xfrm>
            <a:prstGeom prst="rect">
              <a:avLst/>
            </a:prstGeom>
          </p:spPr>
        </p:pic>
        <p:pic>
          <p:nvPicPr>
            <p:cNvPr id="23" name="Picture 22"/>
            <p:cNvPicPr>
              <a:picLocks noChangeAspect="1"/>
            </p:cNvPicPr>
            <p:nvPr/>
          </p:nvPicPr>
          <p:blipFill>
            <a:blip r:embed="rId8"/>
            <a:stretch>
              <a:fillRect/>
            </a:stretch>
          </p:blipFill>
          <p:spPr>
            <a:xfrm>
              <a:off x="2194695" y="4377291"/>
              <a:ext cx="3050667" cy="1531178"/>
            </a:xfrm>
            <a:prstGeom prst="rect">
              <a:avLst/>
            </a:prstGeom>
          </p:spPr>
        </p:pic>
        <p:pic>
          <p:nvPicPr>
            <p:cNvPr id="24" name="Picture 23"/>
            <p:cNvPicPr>
              <a:picLocks noChangeAspect="1"/>
            </p:cNvPicPr>
            <p:nvPr/>
          </p:nvPicPr>
          <p:blipFill>
            <a:blip r:embed="rId9"/>
            <a:stretch>
              <a:fillRect/>
            </a:stretch>
          </p:blipFill>
          <p:spPr>
            <a:xfrm>
              <a:off x="2171317" y="5908469"/>
              <a:ext cx="3074044" cy="1525334"/>
            </a:xfrm>
            <a:prstGeom prst="rect">
              <a:avLst/>
            </a:prstGeom>
          </p:spPr>
        </p:pic>
        <p:pic>
          <p:nvPicPr>
            <p:cNvPr id="25" name="Picture 24"/>
            <p:cNvPicPr>
              <a:picLocks noChangeAspect="1"/>
            </p:cNvPicPr>
            <p:nvPr/>
          </p:nvPicPr>
          <p:blipFill>
            <a:blip r:embed="rId10"/>
            <a:stretch>
              <a:fillRect/>
            </a:stretch>
          </p:blipFill>
          <p:spPr>
            <a:xfrm>
              <a:off x="5469950" y="1279871"/>
              <a:ext cx="3033133" cy="1519489"/>
            </a:xfrm>
            <a:prstGeom prst="rect">
              <a:avLst/>
            </a:prstGeom>
          </p:spPr>
        </p:pic>
        <p:pic>
          <p:nvPicPr>
            <p:cNvPr id="26" name="Picture 25"/>
            <p:cNvPicPr>
              <a:picLocks noChangeAspect="1"/>
            </p:cNvPicPr>
            <p:nvPr/>
          </p:nvPicPr>
          <p:blipFill>
            <a:blip r:embed="rId11"/>
            <a:stretch>
              <a:fillRect/>
            </a:stretch>
          </p:blipFill>
          <p:spPr>
            <a:xfrm>
              <a:off x="5469950" y="2799361"/>
              <a:ext cx="3062354" cy="1548711"/>
            </a:xfrm>
            <a:prstGeom prst="rect">
              <a:avLst/>
            </a:prstGeom>
          </p:spPr>
        </p:pic>
        <p:pic>
          <p:nvPicPr>
            <p:cNvPr id="27" name="Picture 26"/>
            <p:cNvPicPr>
              <a:picLocks noChangeAspect="1"/>
            </p:cNvPicPr>
            <p:nvPr/>
          </p:nvPicPr>
          <p:blipFill>
            <a:blip r:embed="rId12"/>
            <a:stretch>
              <a:fillRect/>
            </a:stretch>
          </p:blipFill>
          <p:spPr>
            <a:xfrm>
              <a:off x="5487481" y="4383135"/>
              <a:ext cx="3044823" cy="1525334"/>
            </a:xfrm>
            <a:prstGeom prst="rect">
              <a:avLst/>
            </a:prstGeom>
          </p:spPr>
        </p:pic>
        <p:pic>
          <p:nvPicPr>
            <p:cNvPr id="28" name="Picture 27"/>
            <p:cNvPicPr>
              <a:picLocks noChangeAspect="1"/>
            </p:cNvPicPr>
            <p:nvPr/>
          </p:nvPicPr>
          <p:blipFill>
            <a:blip r:embed="rId13"/>
            <a:stretch>
              <a:fillRect/>
            </a:stretch>
          </p:blipFill>
          <p:spPr>
            <a:xfrm>
              <a:off x="5487481" y="5885092"/>
              <a:ext cx="3056510" cy="1519489"/>
            </a:xfrm>
            <a:prstGeom prst="rect">
              <a:avLst/>
            </a:prstGeom>
          </p:spPr>
        </p:pic>
      </p:grpSp>
      <p:pic>
        <p:nvPicPr>
          <p:cNvPr id="31" name="Picture 30"/>
          <p:cNvPicPr>
            <a:picLocks noChangeAspect="1"/>
          </p:cNvPicPr>
          <p:nvPr/>
        </p:nvPicPr>
        <p:blipFill>
          <a:blip r:embed="rId14"/>
          <a:stretch>
            <a:fillRect/>
          </a:stretch>
        </p:blipFill>
        <p:spPr>
          <a:xfrm>
            <a:off x="2299036" y="6452208"/>
            <a:ext cx="4496100" cy="405792"/>
          </a:xfrm>
          <a:prstGeom prst="rect">
            <a:avLst/>
          </a:prstGeom>
        </p:spPr>
      </p:pic>
      <p:sp>
        <p:nvSpPr>
          <p:cNvPr id="29" name="TextBox 28"/>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Niño event 1997</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6106" y="1753658"/>
            <a:ext cx="8663889" cy="4891617"/>
            <a:chOff x="176106" y="1417638"/>
            <a:chExt cx="8967894" cy="4891617"/>
          </a:xfrm>
        </p:grpSpPr>
        <p:pic>
          <p:nvPicPr>
            <p:cNvPr id="4" name="Picture 3"/>
            <p:cNvPicPr>
              <a:picLocks noChangeAspect="1"/>
            </p:cNvPicPr>
            <p:nvPr/>
          </p:nvPicPr>
          <p:blipFill>
            <a:blip r:embed="rId2"/>
            <a:srcRect b="62091"/>
            <a:stretch>
              <a:fillRect/>
            </a:stretch>
          </p:blipFill>
          <p:spPr>
            <a:xfrm>
              <a:off x="176106" y="1417638"/>
              <a:ext cx="8967894" cy="2233084"/>
            </a:xfrm>
            <a:prstGeom prst="rect">
              <a:avLst/>
            </a:prstGeom>
          </p:spPr>
        </p:pic>
        <p:pic>
          <p:nvPicPr>
            <p:cNvPr id="5" name="Picture 4"/>
            <p:cNvPicPr>
              <a:picLocks noChangeAspect="1"/>
            </p:cNvPicPr>
            <p:nvPr/>
          </p:nvPicPr>
          <p:blipFill>
            <a:blip r:embed="rId2"/>
            <a:srcRect t="62918" b="-4313"/>
            <a:stretch>
              <a:fillRect/>
            </a:stretch>
          </p:blipFill>
          <p:spPr>
            <a:xfrm>
              <a:off x="176106" y="3870855"/>
              <a:ext cx="8967894" cy="2438400"/>
            </a:xfrm>
            <a:prstGeom prst="rect">
              <a:avLst/>
            </a:prstGeom>
          </p:spPr>
        </p:pic>
      </p:grpSp>
      <p:grpSp>
        <p:nvGrpSpPr>
          <p:cNvPr id="8" name="Group 21"/>
          <p:cNvGrpSpPr/>
          <p:nvPr/>
        </p:nvGrpSpPr>
        <p:grpSpPr>
          <a:xfrm>
            <a:off x="1083817" y="1446949"/>
            <a:ext cx="6381493" cy="2804787"/>
            <a:chOff x="1075763" y="1354594"/>
            <a:chExt cx="6381493" cy="2804787"/>
          </a:xfrm>
        </p:grpSpPr>
        <p:grpSp>
          <p:nvGrpSpPr>
            <p:cNvPr id="9" name="Group 15"/>
            <p:cNvGrpSpPr/>
            <p:nvPr/>
          </p:nvGrpSpPr>
          <p:grpSpPr>
            <a:xfrm>
              <a:off x="1075763" y="1360015"/>
              <a:ext cx="5828803" cy="285428"/>
              <a:chOff x="1075763" y="1360015"/>
              <a:chExt cx="5828803" cy="285428"/>
            </a:xfrm>
          </p:grpSpPr>
          <p:sp>
            <p:nvSpPr>
              <p:cNvPr id="16" name="Rectangle 15"/>
              <p:cNvSpPr/>
              <p:nvPr/>
            </p:nvSpPr>
            <p:spPr>
              <a:xfrm flipV="1">
                <a:off x="4897965" y="1360015"/>
                <a:ext cx="2006601" cy="28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V="1">
                <a:off x="1075763" y="1363395"/>
                <a:ext cx="2996704" cy="28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1879097" y="1354928"/>
              <a:ext cx="1204076" cy="338554"/>
            </a:xfrm>
            <a:prstGeom prst="rect">
              <a:avLst/>
            </a:prstGeom>
            <a:noFill/>
          </p:spPr>
          <p:txBody>
            <a:bodyPr wrap="none" rtlCol="0">
              <a:spAutoFit/>
            </a:bodyPr>
            <a:lstStyle/>
            <a:p>
              <a:r>
                <a:rPr lang="en-US" sz="1600" dirty="0" smtClean="0">
                  <a:solidFill>
                    <a:srgbClr val="000000"/>
                  </a:solidFill>
                </a:rPr>
                <a:t>EOF-1 (44%)</a:t>
              </a:r>
              <a:endParaRPr lang="en-US" sz="1600" dirty="0">
                <a:solidFill>
                  <a:srgbClr val="000000"/>
                </a:solidFill>
              </a:endParaRPr>
            </a:p>
          </p:txBody>
        </p:sp>
        <p:sp>
          <p:nvSpPr>
            <p:cNvPr id="11" name="TextBox 10"/>
            <p:cNvSpPr txBox="1"/>
            <p:nvPr/>
          </p:nvSpPr>
          <p:spPr>
            <a:xfrm>
              <a:off x="6253180" y="1354594"/>
              <a:ext cx="1204076" cy="338554"/>
            </a:xfrm>
            <a:prstGeom prst="rect">
              <a:avLst/>
            </a:prstGeom>
            <a:solidFill>
              <a:srgbClr val="FFFFFF"/>
            </a:solidFill>
          </p:spPr>
          <p:txBody>
            <a:bodyPr wrap="none" rtlCol="0">
              <a:spAutoFit/>
            </a:bodyPr>
            <a:lstStyle/>
            <a:p>
              <a:r>
                <a:rPr lang="en-US" sz="1600" dirty="0" smtClean="0">
                  <a:solidFill>
                    <a:srgbClr val="000000"/>
                  </a:solidFill>
                </a:rPr>
                <a:t>EOF-2 (10%)</a:t>
              </a:r>
              <a:endParaRPr lang="en-US" sz="1600" dirty="0">
                <a:solidFill>
                  <a:srgbClr val="000000"/>
                </a:solidFill>
              </a:endParaRPr>
            </a:p>
          </p:txBody>
        </p:sp>
        <p:sp>
          <p:nvSpPr>
            <p:cNvPr id="12" name="TextBox 11"/>
            <p:cNvSpPr txBox="1"/>
            <p:nvPr/>
          </p:nvSpPr>
          <p:spPr>
            <a:xfrm>
              <a:off x="1966158" y="3804227"/>
              <a:ext cx="1100081" cy="338554"/>
            </a:xfrm>
            <a:prstGeom prst="rect">
              <a:avLst/>
            </a:prstGeom>
            <a:solidFill>
              <a:srgbClr val="FFFFFF"/>
            </a:solidFill>
          </p:spPr>
          <p:txBody>
            <a:bodyPr wrap="none" rtlCol="0">
              <a:spAutoFit/>
            </a:bodyPr>
            <a:lstStyle/>
            <a:p>
              <a:r>
                <a:rPr lang="en-US" sz="1600" dirty="0" smtClean="0">
                  <a:solidFill>
                    <a:srgbClr val="000000"/>
                  </a:solidFill>
                </a:rPr>
                <a:t>EOF-3 (5%)</a:t>
              </a:r>
              <a:endParaRPr lang="en-US" sz="1600" dirty="0">
                <a:solidFill>
                  <a:srgbClr val="000000"/>
                </a:solidFill>
              </a:endParaRPr>
            </a:p>
          </p:txBody>
        </p:sp>
        <p:sp>
          <p:nvSpPr>
            <p:cNvPr id="13" name="TextBox 12"/>
            <p:cNvSpPr txBox="1"/>
            <p:nvPr/>
          </p:nvSpPr>
          <p:spPr>
            <a:xfrm>
              <a:off x="6272505" y="3820827"/>
              <a:ext cx="1100081" cy="338554"/>
            </a:xfrm>
            <a:prstGeom prst="rect">
              <a:avLst/>
            </a:prstGeom>
            <a:solidFill>
              <a:srgbClr val="FFFFFF"/>
            </a:solidFill>
          </p:spPr>
          <p:txBody>
            <a:bodyPr wrap="none" rtlCol="0">
              <a:spAutoFit/>
            </a:bodyPr>
            <a:lstStyle/>
            <a:p>
              <a:r>
                <a:rPr lang="en-US" sz="1600" dirty="0" smtClean="0">
                  <a:solidFill>
                    <a:srgbClr val="000000"/>
                  </a:solidFill>
                </a:rPr>
                <a:t>EOF-4 (5%)</a:t>
              </a:r>
              <a:endParaRPr lang="en-US" sz="1600" dirty="0">
                <a:solidFill>
                  <a:srgbClr val="000000"/>
                </a:solidFill>
              </a:endParaRPr>
            </a:p>
          </p:txBody>
        </p:sp>
      </p:grpSp>
      <p:sp>
        <p:nvSpPr>
          <p:cNvPr id="15" name="TextBox 1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Niño event 1997</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3223" y="1793724"/>
            <a:ext cx="8553577" cy="2955510"/>
            <a:chOff x="133223" y="1793724"/>
            <a:chExt cx="8553577" cy="2955510"/>
          </a:xfrm>
        </p:grpSpPr>
        <p:pic>
          <p:nvPicPr>
            <p:cNvPr id="5" name="Picture 4"/>
            <p:cNvPicPr>
              <a:picLocks noChangeAspect="1"/>
            </p:cNvPicPr>
            <p:nvPr/>
          </p:nvPicPr>
          <p:blipFill>
            <a:blip r:embed="rId2"/>
            <a:stretch>
              <a:fillRect/>
            </a:stretch>
          </p:blipFill>
          <p:spPr>
            <a:xfrm>
              <a:off x="519522" y="1793724"/>
              <a:ext cx="8167278" cy="2955510"/>
            </a:xfrm>
            <a:prstGeom prst="rect">
              <a:avLst/>
            </a:prstGeom>
          </p:spPr>
        </p:pic>
        <p:sp>
          <p:nvSpPr>
            <p:cNvPr id="7" name="TextBox 6"/>
            <p:cNvSpPr txBox="1"/>
            <p:nvPr/>
          </p:nvSpPr>
          <p:spPr>
            <a:xfrm rot="16200000">
              <a:off x="-594925" y="2926294"/>
              <a:ext cx="1825627" cy="369332"/>
            </a:xfrm>
            <a:prstGeom prst="rect">
              <a:avLst/>
            </a:prstGeom>
            <a:noFill/>
          </p:spPr>
          <p:txBody>
            <a:bodyPr wrap="none" rtlCol="0">
              <a:spAutoFit/>
            </a:bodyPr>
            <a:lstStyle/>
            <a:p>
              <a:r>
                <a:rPr lang="en-US" dirty="0" smtClean="0">
                  <a:solidFill>
                    <a:srgbClr val="000000"/>
                  </a:solidFill>
                </a:rPr>
                <a:t>Temperature [</a:t>
              </a:r>
              <a:r>
                <a:rPr lang="en-US" baseline="30000" dirty="0" err="1" smtClean="0">
                  <a:solidFill>
                    <a:srgbClr val="000000"/>
                  </a:solidFill>
                </a:rPr>
                <a:t>o</a:t>
              </a:r>
              <a:r>
                <a:rPr lang="en-US" dirty="0" err="1" smtClean="0">
                  <a:solidFill>
                    <a:srgbClr val="000000"/>
                  </a:solidFill>
                </a:rPr>
                <a:t>C</a:t>
              </a:r>
              <a:r>
                <a:rPr lang="en-US" dirty="0" smtClean="0">
                  <a:solidFill>
                    <a:srgbClr val="000000"/>
                  </a:solidFill>
                </a:rPr>
                <a:t>]</a:t>
              </a:r>
              <a:endParaRPr lang="en-US" dirty="0">
                <a:solidFill>
                  <a:srgbClr val="000000"/>
                </a:solidFill>
              </a:endParaRPr>
            </a:p>
          </p:txBody>
        </p:sp>
      </p:grpSp>
      <p:sp>
        <p:nvSpPr>
          <p:cNvPr id="9" name="TextBox 8"/>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Niño time series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21961" y="1235941"/>
            <a:ext cx="1550725"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dirty="0" smtClean="0"/>
              <a:t>Log-log scaling</a:t>
            </a:r>
            <a:endParaRPr lang="en-US" dirty="0"/>
          </a:p>
        </p:txBody>
      </p:sp>
      <p:pic>
        <p:nvPicPr>
          <p:cNvPr id="4" name="Picture 3"/>
          <p:cNvPicPr>
            <a:picLocks noChangeAspect="1"/>
          </p:cNvPicPr>
          <p:nvPr/>
        </p:nvPicPr>
        <p:blipFill>
          <a:blip r:embed="rId2"/>
          <a:stretch>
            <a:fillRect/>
          </a:stretch>
        </p:blipFill>
        <p:spPr>
          <a:xfrm>
            <a:off x="255080" y="1605273"/>
            <a:ext cx="8505072" cy="3536837"/>
          </a:xfrm>
          <a:prstGeom prst="rect">
            <a:avLst/>
          </a:prstGeom>
        </p:spPr>
      </p:pic>
      <p:sp>
        <p:nvSpPr>
          <p:cNvPr id="5" name="Rectangle 4"/>
          <p:cNvSpPr/>
          <p:nvPr/>
        </p:nvSpPr>
        <p:spPr>
          <a:xfrm>
            <a:off x="5975603" y="1235941"/>
            <a:ext cx="1800493"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dirty="0" smtClean="0"/>
              <a:t>Log-linear scaling</a:t>
            </a:r>
            <a:endParaRPr lang="en-US" dirty="0"/>
          </a:p>
        </p:txBody>
      </p:sp>
      <p:sp>
        <p:nvSpPr>
          <p:cNvPr id="6" name="TextBox 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Niño power spectrum</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solidFill>
                  <a:srgbClr val="595959"/>
                </a:solidFill>
              </a:rPr>
              <a:t>El </a:t>
            </a:r>
            <a:r>
              <a:rPr lang="en-GB" dirty="0" smtClean="0">
                <a:solidFill>
                  <a:srgbClr val="595959"/>
                </a:solidFill>
              </a:rPr>
              <a:t>Niño variability</a:t>
            </a:r>
            <a:endParaRPr lang="en-US" dirty="0">
              <a:solidFill>
                <a:srgbClr val="000000"/>
              </a:solidFill>
            </a:endParaRPr>
          </a:p>
        </p:txBody>
      </p:sp>
      <p:sp>
        <p:nvSpPr>
          <p:cNvPr id="11" name="TextBox 10"/>
          <p:cNvSpPr txBox="1"/>
          <p:nvPr/>
        </p:nvSpPr>
        <p:spPr>
          <a:xfrm>
            <a:off x="554649" y="1286523"/>
            <a:ext cx="7964978" cy="5293758"/>
          </a:xfrm>
          <a:prstGeom prst="rect">
            <a:avLst/>
          </a:prstGeom>
          <a:noFill/>
        </p:spPr>
        <p:txBody>
          <a:bodyPr wrap="square" rtlCol="0">
            <a:spAutoFit/>
          </a:bodyPr>
          <a:lstStyle/>
          <a:p>
            <a:pPr algn="just">
              <a:spcAft>
                <a:spcPts val="1200"/>
              </a:spcAft>
              <a:buFont typeface="Wingdings" charset="2"/>
              <a:buChar char="²"/>
            </a:pPr>
            <a:r>
              <a:rPr lang="en-US" dirty="0" smtClean="0">
                <a:solidFill>
                  <a:srgbClr val="000000"/>
                </a:solidFill>
              </a:rPr>
              <a:t> ENSO dynamics are strongly controlled by dynamics in the upper ocean of the tropical Pacific. </a:t>
            </a:r>
          </a:p>
          <a:p>
            <a:pPr algn="just">
              <a:spcAft>
                <a:spcPts val="1200"/>
              </a:spcAft>
              <a:buFont typeface="Wingdings" charset="2"/>
              <a:buChar char="²"/>
            </a:pPr>
            <a:r>
              <a:rPr lang="en-US" dirty="0" smtClean="0">
                <a:solidFill>
                  <a:srgbClr val="000000"/>
                </a:solidFill>
              </a:rPr>
              <a:t> The strongest ENSO variability is not at the surface but in about  a 100-200m depth in the </a:t>
            </a:r>
            <a:r>
              <a:rPr lang="en-US" b="1" i="1" dirty="0" err="1" smtClean="0">
                <a:solidFill>
                  <a:srgbClr val="000000"/>
                </a:solidFill>
              </a:rPr>
              <a:t>thermocline</a:t>
            </a:r>
            <a:r>
              <a:rPr lang="en-US" b="1" i="1" dirty="0" smtClean="0">
                <a:solidFill>
                  <a:srgbClr val="000000"/>
                </a:solidFill>
              </a:rPr>
              <a:t> </a:t>
            </a:r>
            <a:r>
              <a:rPr lang="en-US" dirty="0" smtClean="0">
                <a:solidFill>
                  <a:srgbClr val="000000"/>
                </a:solidFill>
              </a:rPr>
              <a:t>of the ocean. The </a:t>
            </a:r>
            <a:r>
              <a:rPr lang="en-US" dirty="0" err="1" smtClean="0">
                <a:solidFill>
                  <a:srgbClr val="000000"/>
                </a:solidFill>
              </a:rPr>
              <a:t>thermocline</a:t>
            </a:r>
            <a:r>
              <a:rPr lang="en-US" dirty="0" smtClean="0">
                <a:solidFill>
                  <a:srgbClr val="000000"/>
                </a:solidFill>
              </a:rPr>
              <a:t> is the region of the upper ocean where the temperature decrease very fast. It marks the change from light/warm surface water from dense/cold subsurface waters.</a:t>
            </a:r>
          </a:p>
          <a:p>
            <a:pPr algn="just">
              <a:spcAft>
                <a:spcPts val="1200"/>
              </a:spcAft>
              <a:buFont typeface="Wingdings" charset="2"/>
              <a:buChar char="²"/>
            </a:pPr>
            <a:r>
              <a:rPr lang="en-US" dirty="0" smtClean="0">
                <a:solidFill>
                  <a:srgbClr val="000000"/>
                </a:solidFill>
              </a:rPr>
              <a:t>New observation systems (local buoys or satellites) since the 1990s allow to follow an ENSO event in the subsurface ocean, which very nicely demonstrates the dynamical evolution of an ENSO event.</a:t>
            </a:r>
          </a:p>
          <a:p>
            <a:pPr algn="just">
              <a:spcAft>
                <a:spcPts val="1200"/>
              </a:spcAft>
              <a:buFont typeface="Wingdings" charset="2"/>
              <a:buChar char="²"/>
            </a:pPr>
            <a:r>
              <a:rPr lang="en-US" dirty="0" smtClean="0">
                <a:solidFill>
                  <a:srgbClr val="000000"/>
                </a:solidFill>
              </a:rPr>
              <a:t>A deepening of the </a:t>
            </a:r>
            <a:r>
              <a:rPr lang="en-US" dirty="0" err="1" smtClean="0">
                <a:solidFill>
                  <a:srgbClr val="000000"/>
                </a:solidFill>
              </a:rPr>
              <a:t>thermocline</a:t>
            </a:r>
            <a:r>
              <a:rPr lang="en-US" dirty="0" smtClean="0">
                <a:solidFill>
                  <a:srgbClr val="000000"/>
                </a:solidFill>
              </a:rPr>
              <a:t> marks the increase heat content before an El Nino event in the western/central eq. Pac.. This propagates to the east, which is followed by large scale warming of the surface.</a:t>
            </a:r>
          </a:p>
          <a:p>
            <a:pPr algn="just">
              <a:spcAft>
                <a:spcPts val="1200"/>
              </a:spcAft>
              <a:buFont typeface="Wingdings" charset="2"/>
              <a:buChar char="²"/>
            </a:pPr>
            <a:r>
              <a:rPr lang="en-US" dirty="0" smtClean="0">
                <a:solidFill>
                  <a:srgbClr val="000000"/>
                </a:solidFill>
              </a:rPr>
              <a:t> During the strong surface warming the western </a:t>
            </a:r>
            <a:r>
              <a:rPr lang="en-US" dirty="0" err="1" smtClean="0">
                <a:solidFill>
                  <a:srgbClr val="000000"/>
                </a:solidFill>
              </a:rPr>
              <a:t>thermocline</a:t>
            </a:r>
            <a:r>
              <a:rPr lang="en-US" dirty="0" smtClean="0">
                <a:solidFill>
                  <a:srgbClr val="000000"/>
                </a:solidFill>
              </a:rPr>
              <a:t> marks reduced heat content in the west, which starts to propagate to the east, introducing the end of the El Nino event and introducing the change to a La Nina event. </a:t>
            </a:r>
          </a:p>
          <a:p>
            <a:pPr algn="just">
              <a:spcAft>
                <a:spcPts val="1200"/>
              </a:spcAft>
              <a:buFont typeface="Wingdings" charset="2"/>
              <a:buChar char="²"/>
            </a:pPr>
            <a:endParaRPr lang="en-US" dirty="0" smtClean="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042988" y="1027113"/>
            <a:ext cx="705802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0" u="none"/>
              <a:t>Evolution of temperature anomalies, January 1997</a:t>
            </a:r>
          </a:p>
        </p:txBody>
      </p:sp>
      <p:pic>
        <p:nvPicPr>
          <p:cNvPr id="5" name="Picture 3" descr="framepart2"/>
          <p:cNvPicPr>
            <a:picLocks noChangeAspect="1" noChangeArrowheads="1"/>
          </p:cNvPicPr>
          <p:nvPr/>
        </p:nvPicPr>
        <p:blipFill>
          <a:blip r:embed="rId2"/>
          <a:srcRect/>
          <a:stretch>
            <a:fillRect/>
          </a:stretch>
        </p:blipFill>
        <p:spPr bwMode="auto">
          <a:xfrm>
            <a:off x="1042988" y="1835150"/>
            <a:ext cx="7143750" cy="4762500"/>
          </a:xfrm>
          <a:prstGeom prst="rect">
            <a:avLst/>
          </a:prstGeom>
          <a:noFill/>
        </p:spPr>
      </p:pic>
      <p:sp>
        <p:nvSpPr>
          <p:cNvPr id="7" name="TextBox 6"/>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Subsurface dynamics</a:t>
            </a:r>
            <a:endParaRPr lang="en-US" sz="2800" kern="0" dirty="0">
              <a:solidFill>
                <a:sysClr val="window" lastClr="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ramepart2"/>
          <p:cNvPicPr>
            <a:picLocks noChangeAspect="1" noChangeArrowheads="1"/>
          </p:cNvPicPr>
          <p:nvPr/>
        </p:nvPicPr>
        <p:blipFill>
          <a:blip r:embed="rId2"/>
          <a:srcRect/>
          <a:stretch>
            <a:fillRect/>
          </a:stretch>
        </p:blipFill>
        <p:spPr bwMode="auto">
          <a:xfrm>
            <a:off x="1041151" y="1835150"/>
            <a:ext cx="7143750" cy="4762500"/>
          </a:xfrm>
          <a:prstGeom prst="rect">
            <a:avLst/>
          </a:prstGeom>
          <a:noFill/>
        </p:spPr>
      </p:pic>
      <p:sp>
        <p:nvSpPr>
          <p:cNvPr id="28675" name="Text Box 3"/>
          <p:cNvSpPr txBox="1">
            <a:spLocks noChangeArrowheads="1"/>
          </p:cNvSpPr>
          <p:nvPr/>
        </p:nvSpPr>
        <p:spPr bwMode="auto">
          <a:xfrm>
            <a:off x="1042988" y="1196975"/>
            <a:ext cx="7129462"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0" u="none" dirty="0"/>
              <a:t>Evolution of temperature anomalies,</a:t>
            </a:r>
            <a:r>
              <a:rPr lang="en-US" u="none" dirty="0"/>
              <a:t> </a:t>
            </a:r>
            <a:r>
              <a:rPr lang="en-US" i="0" u="none" dirty="0"/>
              <a:t>April 1997</a:t>
            </a:r>
          </a:p>
        </p:txBody>
      </p:sp>
      <p:sp>
        <p:nvSpPr>
          <p:cNvPr id="5" name="TextBox 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Subsurface dynamics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ramepart2"/>
          <p:cNvPicPr>
            <a:picLocks noChangeAspect="1" noChangeArrowheads="1"/>
          </p:cNvPicPr>
          <p:nvPr/>
        </p:nvPicPr>
        <p:blipFill>
          <a:blip r:embed="rId2"/>
          <a:srcRect/>
          <a:stretch>
            <a:fillRect/>
          </a:stretch>
        </p:blipFill>
        <p:spPr bwMode="auto">
          <a:xfrm>
            <a:off x="1037883" y="1835150"/>
            <a:ext cx="7143750" cy="4762500"/>
          </a:xfrm>
          <a:prstGeom prst="rect">
            <a:avLst/>
          </a:prstGeom>
          <a:noFill/>
        </p:spPr>
      </p:pic>
      <p:sp>
        <p:nvSpPr>
          <p:cNvPr id="29699" name="Text Box 3"/>
          <p:cNvSpPr txBox="1">
            <a:spLocks noChangeArrowheads="1"/>
          </p:cNvSpPr>
          <p:nvPr/>
        </p:nvSpPr>
        <p:spPr bwMode="auto">
          <a:xfrm>
            <a:off x="1116013" y="1316038"/>
            <a:ext cx="7272337"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0" u="none"/>
              <a:t>Evolution of temperature anomalies,</a:t>
            </a:r>
            <a:r>
              <a:rPr lang="en-US" u="none"/>
              <a:t> </a:t>
            </a:r>
            <a:r>
              <a:rPr lang="en-US" i="0" u="none"/>
              <a:t>September 1997</a:t>
            </a:r>
          </a:p>
        </p:txBody>
      </p:sp>
      <p:sp>
        <p:nvSpPr>
          <p:cNvPr id="6" name="TextBox 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Subsurface dynamics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ramepart2"/>
          <p:cNvPicPr>
            <a:picLocks noChangeAspect="1" noChangeArrowheads="1"/>
          </p:cNvPicPr>
          <p:nvPr/>
        </p:nvPicPr>
        <p:blipFill>
          <a:blip r:embed="rId2"/>
          <a:srcRect/>
          <a:stretch>
            <a:fillRect/>
          </a:stretch>
        </p:blipFill>
        <p:spPr bwMode="auto">
          <a:xfrm>
            <a:off x="1037883" y="1835150"/>
            <a:ext cx="7143750" cy="4762500"/>
          </a:xfrm>
          <a:prstGeom prst="rect">
            <a:avLst/>
          </a:prstGeom>
          <a:noFill/>
        </p:spPr>
      </p:pic>
      <p:sp>
        <p:nvSpPr>
          <p:cNvPr id="30723" name="Text Box 3"/>
          <p:cNvSpPr txBox="1">
            <a:spLocks noChangeArrowheads="1"/>
          </p:cNvSpPr>
          <p:nvPr/>
        </p:nvSpPr>
        <p:spPr bwMode="auto">
          <a:xfrm>
            <a:off x="1116013" y="1316038"/>
            <a:ext cx="7056437"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i="0" u="none"/>
              <a:t>Evolution of temperature anomalies,</a:t>
            </a:r>
            <a:r>
              <a:rPr lang="en-US" u="none"/>
              <a:t> </a:t>
            </a:r>
            <a:r>
              <a:rPr lang="de-DE" i="0" u="none"/>
              <a:t>Januar 1998</a:t>
            </a:r>
            <a:endParaRPr lang="en-GB" i="0" u="none"/>
          </a:p>
        </p:txBody>
      </p:sp>
      <p:sp>
        <p:nvSpPr>
          <p:cNvPr id="6" name="TextBox 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Subsurface dynamics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cep.correl.slp.vs.nino3.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4371" y="498085"/>
            <a:ext cx="4881800" cy="6858000"/>
          </a:xfrm>
          <a:prstGeom prst="rect">
            <a:avLst/>
          </a:prstGeom>
        </p:spPr>
      </p:pic>
      <p:sp>
        <p:nvSpPr>
          <p:cNvPr id="3" name="TextBox 2"/>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Southern </a:t>
            </a:r>
            <a:r>
              <a:rPr lang="en-US" sz="2800" kern="0" dirty="0">
                <a:solidFill>
                  <a:sysClr val="window" lastClr="FFFFFF"/>
                </a:solidFill>
              </a:rPr>
              <a:t>Oscillation</a:t>
            </a:r>
          </a:p>
        </p:txBody>
      </p:sp>
      <p:sp>
        <p:nvSpPr>
          <p:cNvPr id="4" name="Rectangle 3"/>
          <p:cNvSpPr/>
          <p:nvPr/>
        </p:nvSpPr>
        <p:spPr>
          <a:xfrm>
            <a:off x="2789937" y="1413587"/>
            <a:ext cx="2980303" cy="369332"/>
          </a:xfrm>
          <a:prstGeom prst="rect">
            <a:avLst/>
          </a:prstGeom>
          <a:solidFill>
            <a:schemeClr val="tx1"/>
          </a:solidFill>
        </p:spPr>
        <p:txBody>
          <a:bodyPr wrap="none">
            <a:spAutoFit/>
          </a:bodyPr>
          <a:lstStyle/>
          <a:p>
            <a:r>
              <a:rPr lang="en-US" kern="0" dirty="0" smtClean="0">
                <a:solidFill>
                  <a:schemeClr val="bg1"/>
                </a:solidFill>
              </a:rPr>
              <a:t>Correlation SLP vs. NINO3 SST</a:t>
            </a:r>
            <a:endParaRPr lang="en-US" dirty="0">
              <a:solidFill>
                <a:schemeClr val="bg1"/>
              </a:solidFill>
            </a:endParaRPr>
          </a:p>
        </p:txBody>
      </p:sp>
    </p:spTree>
    <p:extLst>
      <p:ext uri="{BB962C8B-B14F-4D97-AF65-F5344CB8AC3E}">
        <p14:creationId xmlns:p14="http://schemas.microsoft.com/office/powerpoint/2010/main" val="1229721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155866" y="1962350"/>
            <a:ext cx="3369195" cy="2257290"/>
            <a:chOff x="975634" y="1683089"/>
            <a:chExt cx="3369195" cy="2257290"/>
          </a:xfrm>
          <a:solidFill>
            <a:schemeClr val="accent3">
              <a:lumMod val="60000"/>
              <a:lumOff val="40000"/>
            </a:schemeClr>
          </a:solidFill>
        </p:grpSpPr>
        <p:sp>
          <p:nvSpPr>
            <p:cNvPr id="8" name="Rounded Rectangle 7"/>
            <p:cNvSpPr/>
            <p:nvPr/>
          </p:nvSpPr>
          <p:spPr>
            <a:xfrm>
              <a:off x="975634" y="1683089"/>
              <a:ext cx="3369195" cy="2257290"/>
            </a:xfrm>
            <a:prstGeom prst="roundRect">
              <a:avLst/>
            </a:prstGeom>
            <a:solidFill>
              <a:srgbClr val="FF6600">
                <a:alpha val="41000"/>
              </a:srgbClr>
            </a:solidFill>
            <a:ln w="3810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0066"/>
                </a:solidFill>
              </a:endParaRPr>
            </a:p>
          </p:txBody>
        </p:sp>
        <p:sp>
          <p:nvSpPr>
            <p:cNvPr id="7" name="TextBox 6"/>
            <p:cNvSpPr txBox="1"/>
            <p:nvPr/>
          </p:nvSpPr>
          <p:spPr>
            <a:xfrm>
              <a:off x="1342520" y="1859006"/>
              <a:ext cx="2198038" cy="2031325"/>
            </a:xfrm>
            <a:prstGeom prst="rect">
              <a:avLst/>
            </a:prstGeom>
            <a:noFill/>
            <a:ln>
              <a:noFill/>
            </a:ln>
          </p:spPr>
          <p:txBody>
            <a:bodyPr wrap="none" rtlCol="0">
              <a:spAutoFit/>
            </a:bodyPr>
            <a:lstStyle/>
            <a:p>
              <a:pPr marL="342900" indent="-342900">
                <a:spcAft>
                  <a:spcPts val="1200"/>
                </a:spcAft>
                <a:buFont typeface="+mj-lt"/>
                <a:buAutoNum type="arabicPeriod"/>
              </a:pPr>
              <a:r>
                <a:rPr lang="en-US" sz="2400" dirty="0" smtClean="0">
                  <a:solidFill>
                    <a:srgbClr val="800000"/>
                  </a:solidFill>
                </a:rPr>
                <a:t>History</a:t>
              </a:r>
            </a:p>
            <a:p>
              <a:pPr marL="342900" indent="-342900">
                <a:spcAft>
                  <a:spcPts val="1200"/>
                </a:spcAft>
                <a:buFont typeface="+mj-lt"/>
                <a:buAutoNum type="arabicPeriod"/>
              </a:pPr>
              <a:r>
                <a:rPr lang="en-US" sz="2400" dirty="0" smtClean="0">
                  <a:solidFill>
                    <a:srgbClr val="800000"/>
                  </a:solidFill>
                </a:rPr>
                <a:t>Phenomenon</a:t>
              </a:r>
            </a:p>
            <a:p>
              <a:pPr marL="342900" indent="-342900">
                <a:spcAft>
                  <a:spcPts val="1200"/>
                </a:spcAft>
                <a:buFont typeface="+mj-lt"/>
                <a:buAutoNum type="arabicPeriod"/>
              </a:pPr>
              <a:r>
                <a:rPr lang="en-US" sz="2400" dirty="0" smtClean="0">
                  <a:solidFill>
                    <a:srgbClr val="800000"/>
                  </a:solidFill>
                </a:rPr>
                <a:t>Dynamics</a:t>
              </a:r>
            </a:p>
            <a:p>
              <a:pPr marL="342900" indent="-342900">
                <a:spcAft>
                  <a:spcPts val="1200"/>
                </a:spcAft>
                <a:buFont typeface="+mj-lt"/>
                <a:buAutoNum type="arabicPeriod"/>
              </a:pPr>
              <a:r>
                <a:rPr lang="en-US" sz="2400" dirty="0" smtClean="0">
                  <a:solidFill>
                    <a:srgbClr val="800000"/>
                  </a:solidFill>
                </a:rPr>
                <a:t>Research</a:t>
              </a:r>
              <a:endParaRPr lang="en-US" sz="2400" dirty="0">
                <a:solidFill>
                  <a:srgbClr val="800000"/>
                </a:solidFill>
              </a:endParaRPr>
            </a:p>
          </p:txBody>
        </p:sp>
      </p:grpSp>
      <p:sp>
        <p:nvSpPr>
          <p:cNvPr id="6" name="Rounded Rectangle 5"/>
          <p:cNvSpPr/>
          <p:nvPr/>
        </p:nvSpPr>
        <p:spPr>
          <a:xfrm>
            <a:off x="2934087" y="2138267"/>
            <a:ext cx="3847471" cy="534615"/>
          </a:xfrm>
          <a:prstGeom prst="roundRect">
            <a:avLst/>
          </a:prstGeom>
          <a:solidFill>
            <a:srgbClr val="FF6600">
              <a:alpha val="28000"/>
            </a:srgbClr>
          </a:solid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Overview El Nino</a:t>
            </a:r>
          </a:p>
        </p:txBody>
      </p:sp>
    </p:spTree>
    <p:extLst>
      <p:ext uri="{BB962C8B-B14F-4D97-AF65-F5344CB8AC3E}">
        <p14:creationId xmlns:p14="http://schemas.microsoft.com/office/powerpoint/2010/main" val="1706100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155866" y="1962350"/>
            <a:ext cx="3369195" cy="2257290"/>
            <a:chOff x="975634" y="1683089"/>
            <a:chExt cx="3369195" cy="2257290"/>
          </a:xfrm>
          <a:solidFill>
            <a:schemeClr val="accent3">
              <a:lumMod val="60000"/>
              <a:lumOff val="40000"/>
            </a:schemeClr>
          </a:solidFill>
        </p:grpSpPr>
        <p:sp>
          <p:nvSpPr>
            <p:cNvPr id="8" name="Rounded Rectangle 7"/>
            <p:cNvSpPr/>
            <p:nvPr/>
          </p:nvSpPr>
          <p:spPr>
            <a:xfrm>
              <a:off x="975634" y="1683089"/>
              <a:ext cx="3369195" cy="2257290"/>
            </a:xfrm>
            <a:prstGeom prst="roundRect">
              <a:avLst/>
            </a:prstGeom>
            <a:solidFill>
              <a:srgbClr val="FF6600">
                <a:alpha val="41000"/>
              </a:srgbClr>
            </a:solidFill>
            <a:ln w="3810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0066"/>
                </a:solidFill>
              </a:endParaRPr>
            </a:p>
          </p:txBody>
        </p:sp>
        <p:sp>
          <p:nvSpPr>
            <p:cNvPr id="7" name="TextBox 6"/>
            <p:cNvSpPr txBox="1"/>
            <p:nvPr/>
          </p:nvSpPr>
          <p:spPr>
            <a:xfrm>
              <a:off x="1342520" y="1859006"/>
              <a:ext cx="2198038" cy="2031325"/>
            </a:xfrm>
            <a:prstGeom prst="rect">
              <a:avLst/>
            </a:prstGeom>
            <a:noFill/>
            <a:ln>
              <a:noFill/>
            </a:ln>
          </p:spPr>
          <p:txBody>
            <a:bodyPr wrap="none" rtlCol="0">
              <a:spAutoFit/>
            </a:bodyPr>
            <a:lstStyle/>
            <a:p>
              <a:pPr marL="342900" indent="-342900">
                <a:spcAft>
                  <a:spcPts val="1200"/>
                </a:spcAft>
                <a:buFont typeface="+mj-lt"/>
                <a:buAutoNum type="arabicPeriod"/>
              </a:pPr>
              <a:r>
                <a:rPr lang="en-US" sz="2400" dirty="0" smtClean="0">
                  <a:solidFill>
                    <a:srgbClr val="800000"/>
                  </a:solidFill>
                </a:rPr>
                <a:t>History</a:t>
              </a:r>
            </a:p>
            <a:p>
              <a:pPr marL="342900" indent="-342900">
                <a:spcAft>
                  <a:spcPts val="1200"/>
                </a:spcAft>
                <a:buFont typeface="+mj-lt"/>
                <a:buAutoNum type="arabicPeriod"/>
              </a:pPr>
              <a:r>
                <a:rPr lang="en-US" sz="2400" dirty="0" smtClean="0">
                  <a:solidFill>
                    <a:srgbClr val="800000"/>
                  </a:solidFill>
                </a:rPr>
                <a:t>Phenomenon</a:t>
              </a:r>
            </a:p>
            <a:p>
              <a:pPr marL="342900" indent="-342900">
                <a:spcAft>
                  <a:spcPts val="1200"/>
                </a:spcAft>
                <a:buFont typeface="+mj-lt"/>
                <a:buAutoNum type="arabicPeriod"/>
              </a:pPr>
              <a:r>
                <a:rPr lang="en-US" sz="2400" dirty="0" smtClean="0">
                  <a:solidFill>
                    <a:srgbClr val="800000"/>
                  </a:solidFill>
                </a:rPr>
                <a:t>Dynamics</a:t>
              </a:r>
            </a:p>
            <a:p>
              <a:pPr marL="342900" indent="-342900">
                <a:spcAft>
                  <a:spcPts val="1200"/>
                </a:spcAft>
                <a:buFont typeface="+mj-lt"/>
                <a:buAutoNum type="arabicPeriod"/>
              </a:pPr>
              <a:r>
                <a:rPr lang="en-US" sz="2400" dirty="0" smtClean="0">
                  <a:solidFill>
                    <a:srgbClr val="800000"/>
                  </a:solidFill>
                </a:rPr>
                <a:t>Research</a:t>
              </a:r>
              <a:endParaRPr lang="en-US" sz="2400" dirty="0">
                <a:solidFill>
                  <a:srgbClr val="800000"/>
                </a:solidFill>
              </a:endParaRPr>
            </a:p>
          </p:txBody>
        </p:sp>
      </p:grpSp>
      <p:sp>
        <p:nvSpPr>
          <p:cNvPr id="6" name="Rounded Rectangle 5"/>
          <p:cNvSpPr/>
          <p:nvPr/>
        </p:nvSpPr>
        <p:spPr>
          <a:xfrm>
            <a:off x="2934087" y="3166636"/>
            <a:ext cx="3847471" cy="534615"/>
          </a:xfrm>
          <a:prstGeom prst="roundRect">
            <a:avLst/>
          </a:prstGeom>
          <a:solidFill>
            <a:srgbClr val="FF6600">
              <a:alpha val="28000"/>
            </a:srgbClr>
          </a:solid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Overview El Nino</a:t>
            </a:r>
          </a:p>
        </p:txBody>
      </p:sp>
    </p:spTree>
    <p:extLst>
      <p:ext uri="{BB962C8B-B14F-4D97-AF65-F5344CB8AC3E}">
        <p14:creationId xmlns:p14="http://schemas.microsoft.com/office/powerpoint/2010/main" val="546797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393700" y="1190529"/>
            <a:ext cx="8075333" cy="4612104"/>
            <a:chOff x="1143001" y="1252717"/>
            <a:chExt cx="6858000" cy="3718825"/>
          </a:xfrm>
        </p:grpSpPr>
        <p:pic>
          <p:nvPicPr>
            <p:cNvPr id="31" name="Picture 30" descr="hadisst.global.stdv.eps"/>
            <p:cNvPicPr>
              <a:picLocks noChangeAspect="1"/>
            </p:cNvPicPr>
            <p:nvPr/>
          </p:nvPicPr>
          <p:blipFill>
            <a:blip r:embed="rId2"/>
            <a:srcRect l="6892" r="21484"/>
            <a:stretch>
              <a:fillRect/>
            </a:stretch>
          </p:blipFill>
          <p:spPr>
            <a:xfrm rot="5400000">
              <a:off x="2798898" y="-230560"/>
              <a:ext cx="3546205" cy="6858000"/>
            </a:xfrm>
            <a:prstGeom prst="rect">
              <a:avLst/>
            </a:prstGeom>
          </p:spPr>
        </p:pic>
        <p:sp>
          <p:nvSpPr>
            <p:cNvPr id="32" name="Freeform 23"/>
            <p:cNvSpPr>
              <a:spLocks/>
            </p:cNvSpPr>
            <p:nvPr/>
          </p:nvSpPr>
          <p:spPr bwMode="auto">
            <a:xfrm>
              <a:off x="1447802" y="1252717"/>
              <a:ext cx="6553199" cy="3718399"/>
            </a:xfrm>
            <a:custGeom>
              <a:avLst/>
              <a:gdLst>
                <a:gd name="T0" fmla="*/ 1924 w 3768"/>
                <a:gd name="T1" fmla="*/ 144 h 2712"/>
                <a:gd name="T2" fmla="*/ 2145 w 3768"/>
                <a:gd name="T3" fmla="*/ 158 h 2712"/>
                <a:gd name="T4" fmla="*/ 2380 w 3768"/>
                <a:gd name="T5" fmla="*/ 192 h 2712"/>
                <a:gd name="T6" fmla="*/ 2596 w 3768"/>
                <a:gd name="T7" fmla="*/ 235 h 2712"/>
                <a:gd name="T8" fmla="*/ 2736 w 3768"/>
                <a:gd name="T9" fmla="*/ 283 h 2712"/>
                <a:gd name="T10" fmla="*/ 2942 w 3768"/>
                <a:gd name="T11" fmla="*/ 364 h 2712"/>
                <a:gd name="T12" fmla="*/ 3086 w 3768"/>
                <a:gd name="T13" fmla="*/ 441 h 2712"/>
                <a:gd name="T14" fmla="*/ 3254 w 3768"/>
                <a:gd name="T15" fmla="*/ 566 h 2712"/>
                <a:gd name="T16" fmla="*/ 3360 w 3768"/>
                <a:gd name="T17" fmla="*/ 648 h 2712"/>
                <a:gd name="T18" fmla="*/ 3460 w 3768"/>
                <a:gd name="T19" fmla="*/ 768 h 2712"/>
                <a:gd name="T20" fmla="*/ 3566 w 3768"/>
                <a:gd name="T21" fmla="*/ 936 h 2712"/>
                <a:gd name="T22" fmla="*/ 3638 w 3768"/>
                <a:gd name="T23" fmla="*/ 1089 h 2712"/>
                <a:gd name="T24" fmla="*/ 3672 w 3768"/>
                <a:gd name="T25" fmla="*/ 1224 h 2712"/>
                <a:gd name="T26" fmla="*/ 3676 w 3768"/>
                <a:gd name="T27" fmla="*/ 1353 h 2712"/>
                <a:gd name="T28" fmla="*/ 3672 w 3768"/>
                <a:gd name="T29" fmla="*/ 1507 h 2712"/>
                <a:gd name="T30" fmla="*/ 3633 w 3768"/>
                <a:gd name="T31" fmla="*/ 1641 h 2712"/>
                <a:gd name="T32" fmla="*/ 3566 w 3768"/>
                <a:gd name="T33" fmla="*/ 1790 h 2712"/>
                <a:gd name="T34" fmla="*/ 3422 w 3768"/>
                <a:gd name="T35" fmla="*/ 1996 h 2712"/>
                <a:gd name="T36" fmla="*/ 3283 w 3768"/>
                <a:gd name="T37" fmla="*/ 2131 h 2712"/>
                <a:gd name="T38" fmla="*/ 3144 w 3768"/>
                <a:gd name="T39" fmla="*/ 2236 h 2712"/>
                <a:gd name="T40" fmla="*/ 2923 w 3768"/>
                <a:gd name="T41" fmla="*/ 2361 h 2712"/>
                <a:gd name="T42" fmla="*/ 2688 w 3768"/>
                <a:gd name="T43" fmla="*/ 2457 h 2712"/>
                <a:gd name="T44" fmla="*/ 2472 w 3768"/>
                <a:gd name="T45" fmla="*/ 2510 h 2712"/>
                <a:gd name="T46" fmla="*/ 2150 w 3768"/>
                <a:gd name="T47" fmla="*/ 2563 h 2712"/>
                <a:gd name="T48" fmla="*/ 1929 w 3768"/>
                <a:gd name="T49" fmla="*/ 2572 h 2712"/>
                <a:gd name="T50" fmla="*/ 1632 w 3768"/>
                <a:gd name="T51" fmla="*/ 2553 h 2712"/>
                <a:gd name="T52" fmla="*/ 1372 w 3768"/>
                <a:gd name="T53" fmla="*/ 2500 h 2712"/>
                <a:gd name="T54" fmla="*/ 1123 w 3768"/>
                <a:gd name="T55" fmla="*/ 2448 h 2712"/>
                <a:gd name="T56" fmla="*/ 811 w 3768"/>
                <a:gd name="T57" fmla="*/ 2328 h 2712"/>
                <a:gd name="T58" fmla="*/ 657 w 3768"/>
                <a:gd name="T59" fmla="*/ 2236 h 2712"/>
                <a:gd name="T60" fmla="*/ 350 w 3768"/>
                <a:gd name="T61" fmla="*/ 1992 h 2712"/>
                <a:gd name="T62" fmla="*/ 225 w 3768"/>
                <a:gd name="T63" fmla="*/ 1828 h 2712"/>
                <a:gd name="T64" fmla="*/ 115 w 3768"/>
                <a:gd name="T65" fmla="*/ 1579 h 2712"/>
                <a:gd name="T66" fmla="*/ 86 w 3768"/>
                <a:gd name="T67" fmla="*/ 1411 h 2712"/>
                <a:gd name="T68" fmla="*/ 96 w 3768"/>
                <a:gd name="T69" fmla="*/ 1214 h 2712"/>
                <a:gd name="T70" fmla="*/ 144 w 3768"/>
                <a:gd name="T71" fmla="*/ 1036 h 2712"/>
                <a:gd name="T72" fmla="*/ 225 w 3768"/>
                <a:gd name="T73" fmla="*/ 888 h 2712"/>
                <a:gd name="T74" fmla="*/ 307 w 3768"/>
                <a:gd name="T75" fmla="*/ 777 h 2712"/>
                <a:gd name="T76" fmla="*/ 393 w 3768"/>
                <a:gd name="T77" fmla="*/ 691 h 2712"/>
                <a:gd name="T78" fmla="*/ 508 w 3768"/>
                <a:gd name="T79" fmla="*/ 590 h 2712"/>
                <a:gd name="T80" fmla="*/ 638 w 3768"/>
                <a:gd name="T81" fmla="*/ 494 h 2712"/>
                <a:gd name="T82" fmla="*/ 820 w 3768"/>
                <a:gd name="T83" fmla="*/ 393 h 2712"/>
                <a:gd name="T84" fmla="*/ 1032 w 3768"/>
                <a:gd name="T85" fmla="*/ 302 h 2712"/>
                <a:gd name="T86" fmla="*/ 1204 w 3768"/>
                <a:gd name="T87" fmla="*/ 249 h 2712"/>
                <a:gd name="T88" fmla="*/ 1416 w 3768"/>
                <a:gd name="T89" fmla="*/ 192 h 2712"/>
                <a:gd name="T90" fmla="*/ 1425 w 3768"/>
                <a:gd name="T91" fmla="*/ 0 h 2712"/>
                <a:gd name="T92" fmla="*/ 0 w 3768"/>
                <a:gd name="T93" fmla="*/ 0 h 2712"/>
                <a:gd name="T94" fmla="*/ 24 w 3768"/>
                <a:gd name="T95" fmla="*/ 2712 h 2712"/>
                <a:gd name="T96" fmla="*/ 3768 w 3768"/>
                <a:gd name="T97" fmla="*/ 2712 h 2712"/>
                <a:gd name="T98" fmla="*/ 3753 w 3768"/>
                <a:gd name="T99" fmla="*/ 0 h 2712"/>
                <a:gd name="T100" fmla="*/ 1905 w 3768"/>
                <a:gd name="T101" fmla="*/ 0 h 2712"/>
                <a:gd name="T102" fmla="*/ 1924 w 3768"/>
                <a:gd name="T103" fmla="*/ 144 h 27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68"/>
                <a:gd name="T157" fmla="*/ 0 h 2712"/>
                <a:gd name="T158" fmla="*/ 3768 w 3768"/>
                <a:gd name="T159" fmla="*/ 2712 h 27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68" h="2712">
                  <a:moveTo>
                    <a:pt x="1924" y="144"/>
                  </a:moveTo>
                  <a:lnTo>
                    <a:pt x="2145" y="158"/>
                  </a:lnTo>
                  <a:lnTo>
                    <a:pt x="2380" y="192"/>
                  </a:lnTo>
                  <a:lnTo>
                    <a:pt x="2596" y="235"/>
                  </a:lnTo>
                  <a:lnTo>
                    <a:pt x="2736" y="283"/>
                  </a:lnTo>
                  <a:lnTo>
                    <a:pt x="2942" y="364"/>
                  </a:lnTo>
                  <a:lnTo>
                    <a:pt x="3086" y="441"/>
                  </a:lnTo>
                  <a:lnTo>
                    <a:pt x="3254" y="566"/>
                  </a:lnTo>
                  <a:lnTo>
                    <a:pt x="3360" y="648"/>
                  </a:lnTo>
                  <a:lnTo>
                    <a:pt x="3460" y="768"/>
                  </a:lnTo>
                  <a:lnTo>
                    <a:pt x="3566" y="936"/>
                  </a:lnTo>
                  <a:lnTo>
                    <a:pt x="3638" y="1089"/>
                  </a:lnTo>
                  <a:lnTo>
                    <a:pt x="3672" y="1224"/>
                  </a:lnTo>
                  <a:lnTo>
                    <a:pt x="3676" y="1353"/>
                  </a:lnTo>
                  <a:lnTo>
                    <a:pt x="3672" y="1507"/>
                  </a:lnTo>
                  <a:lnTo>
                    <a:pt x="3633" y="1641"/>
                  </a:lnTo>
                  <a:lnTo>
                    <a:pt x="3566" y="1790"/>
                  </a:lnTo>
                  <a:lnTo>
                    <a:pt x="3422" y="1996"/>
                  </a:lnTo>
                  <a:lnTo>
                    <a:pt x="3283" y="2131"/>
                  </a:lnTo>
                  <a:lnTo>
                    <a:pt x="3144" y="2236"/>
                  </a:lnTo>
                  <a:lnTo>
                    <a:pt x="2923" y="2361"/>
                  </a:lnTo>
                  <a:lnTo>
                    <a:pt x="2688" y="2457"/>
                  </a:lnTo>
                  <a:lnTo>
                    <a:pt x="2472" y="2510"/>
                  </a:lnTo>
                  <a:lnTo>
                    <a:pt x="2150" y="2563"/>
                  </a:lnTo>
                  <a:lnTo>
                    <a:pt x="1929" y="2572"/>
                  </a:lnTo>
                  <a:lnTo>
                    <a:pt x="1632" y="2553"/>
                  </a:lnTo>
                  <a:lnTo>
                    <a:pt x="1372" y="2500"/>
                  </a:lnTo>
                  <a:lnTo>
                    <a:pt x="1123" y="2448"/>
                  </a:lnTo>
                  <a:lnTo>
                    <a:pt x="811" y="2328"/>
                  </a:lnTo>
                  <a:lnTo>
                    <a:pt x="657" y="2236"/>
                  </a:lnTo>
                  <a:lnTo>
                    <a:pt x="350" y="1992"/>
                  </a:lnTo>
                  <a:lnTo>
                    <a:pt x="225" y="1828"/>
                  </a:lnTo>
                  <a:lnTo>
                    <a:pt x="115" y="1579"/>
                  </a:lnTo>
                  <a:lnTo>
                    <a:pt x="86" y="1411"/>
                  </a:lnTo>
                  <a:lnTo>
                    <a:pt x="96" y="1214"/>
                  </a:lnTo>
                  <a:lnTo>
                    <a:pt x="144" y="1036"/>
                  </a:lnTo>
                  <a:lnTo>
                    <a:pt x="225" y="888"/>
                  </a:lnTo>
                  <a:lnTo>
                    <a:pt x="307" y="777"/>
                  </a:lnTo>
                  <a:lnTo>
                    <a:pt x="393" y="691"/>
                  </a:lnTo>
                  <a:lnTo>
                    <a:pt x="508" y="590"/>
                  </a:lnTo>
                  <a:lnTo>
                    <a:pt x="638" y="494"/>
                  </a:lnTo>
                  <a:lnTo>
                    <a:pt x="820" y="393"/>
                  </a:lnTo>
                  <a:lnTo>
                    <a:pt x="1032" y="302"/>
                  </a:lnTo>
                  <a:lnTo>
                    <a:pt x="1204" y="249"/>
                  </a:lnTo>
                  <a:lnTo>
                    <a:pt x="1416" y="192"/>
                  </a:lnTo>
                  <a:lnTo>
                    <a:pt x="1425" y="0"/>
                  </a:lnTo>
                  <a:lnTo>
                    <a:pt x="0" y="0"/>
                  </a:lnTo>
                  <a:lnTo>
                    <a:pt x="24" y="2712"/>
                  </a:lnTo>
                  <a:lnTo>
                    <a:pt x="3768" y="2712"/>
                  </a:lnTo>
                  <a:lnTo>
                    <a:pt x="3753" y="0"/>
                  </a:lnTo>
                  <a:lnTo>
                    <a:pt x="1905" y="0"/>
                  </a:lnTo>
                  <a:lnTo>
                    <a:pt x="1924" y="144"/>
                  </a:lnTo>
                  <a:close/>
                </a:path>
              </a:pathLst>
            </a:custGeom>
            <a:solidFill>
              <a:srgbClr val="FFFFFF"/>
            </a:solidFill>
            <a:ln w="9525">
              <a:noFill/>
              <a:round/>
              <a:headEnd/>
              <a:tailEnd/>
            </a:ln>
          </p:spPr>
          <p:txBody>
            <a:bodyPr>
              <a:prstTxWarp prst="textNoShape">
                <a:avLst/>
              </a:prstTxWarp>
            </a:bodyPr>
            <a:lstStyle/>
            <a:p>
              <a:endParaRPr lang="en-US"/>
            </a:p>
          </p:txBody>
        </p:sp>
      </p:grpSp>
      <p:grpSp>
        <p:nvGrpSpPr>
          <p:cNvPr id="3" name="Group 38"/>
          <p:cNvGrpSpPr/>
          <p:nvPr/>
        </p:nvGrpSpPr>
        <p:grpSpPr>
          <a:xfrm>
            <a:off x="1761870" y="5669014"/>
            <a:ext cx="5730483" cy="412153"/>
            <a:chOff x="2017393" y="5140586"/>
            <a:chExt cx="5730483" cy="412153"/>
          </a:xfrm>
        </p:grpSpPr>
        <p:sp>
          <p:nvSpPr>
            <p:cNvPr id="38" name="Rectangle 37"/>
            <p:cNvSpPr/>
            <p:nvPr/>
          </p:nvSpPr>
          <p:spPr>
            <a:xfrm>
              <a:off x="2017393" y="5140586"/>
              <a:ext cx="5730483" cy="41215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3"/>
            <a:stretch>
              <a:fillRect/>
            </a:stretch>
          </p:blipFill>
          <p:spPr>
            <a:xfrm>
              <a:off x="2017393" y="5140586"/>
              <a:ext cx="5349217" cy="412153"/>
            </a:xfrm>
            <a:prstGeom prst="rect">
              <a:avLst/>
            </a:prstGeom>
          </p:spPr>
        </p:pic>
        <p:sp>
          <p:nvSpPr>
            <p:cNvPr id="37" name="TextBox 36"/>
            <p:cNvSpPr txBox="1"/>
            <p:nvPr/>
          </p:nvSpPr>
          <p:spPr>
            <a:xfrm>
              <a:off x="7236830" y="5164865"/>
              <a:ext cx="446156" cy="369332"/>
            </a:xfrm>
            <a:prstGeom prst="rect">
              <a:avLst/>
            </a:prstGeom>
            <a:solidFill>
              <a:schemeClr val="tx1"/>
            </a:solidFill>
            <a:ln>
              <a:noFill/>
            </a:ln>
          </p:spPr>
          <p:txBody>
            <a:bodyPr wrap="square" rtlCol="0">
              <a:spAutoFit/>
            </a:bodyPr>
            <a:lstStyle/>
            <a:p>
              <a:r>
                <a:rPr lang="en-US" dirty="0" smtClean="0">
                  <a:solidFill>
                    <a:schemeClr val="bg1"/>
                  </a:solidFill>
                </a:rPr>
                <a:t>[K]</a:t>
              </a:r>
              <a:endParaRPr lang="en-US" dirty="0">
                <a:solidFill>
                  <a:schemeClr val="bg1"/>
                </a:solidFill>
              </a:endParaRPr>
            </a:p>
          </p:txBody>
        </p:sp>
      </p:grpSp>
      <p:sp>
        <p:nvSpPr>
          <p:cNvPr id="10" name="TextBox 9"/>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SST standard deviation</a:t>
            </a:r>
          </a:p>
        </p:txBody>
      </p:sp>
    </p:spTree>
    <p:extLst>
      <p:ext uri="{BB962C8B-B14F-4D97-AF65-F5344CB8AC3E}">
        <p14:creationId xmlns:p14="http://schemas.microsoft.com/office/powerpoint/2010/main" val="22736409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639" y="2017484"/>
            <a:ext cx="331372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t>Mean state</a:t>
            </a:r>
            <a:endParaRPr lang="en-US" sz="2400" dirty="0"/>
          </a:p>
        </p:txBody>
      </p:sp>
      <p:sp>
        <p:nvSpPr>
          <p:cNvPr id="7" name="Rectangle 6"/>
          <p:cNvSpPr/>
          <p:nvPr/>
        </p:nvSpPr>
        <p:spPr>
          <a:xfrm>
            <a:off x="2857639" y="2641606"/>
            <a:ext cx="331372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err="1" smtClean="0"/>
              <a:t>Bjerknes</a:t>
            </a:r>
            <a:r>
              <a:rPr lang="en-US" sz="2400" dirty="0" smtClean="0"/>
              <a:t> Feedbacks</a:t>
            </a:r>
            <a:endParaRPr lang="en-US" sz="2400" dirty="0"/>
          </a:p>
        </p:txBody>
      </p:sp>
      <p:sp>
        <p:nvSpPr>
          <p:cNvPr id="9" name="Rectangle 8"/>
          <p:cNvSpPr/>
          <p:nvPr/>
        </p:nvSpPr>
        <p:spPr>
          <a:xfrm>
            <a:off x="2857639" y="3268158"/>
            <a:ext cx="331372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t>Recharge Oscillator</a:t>
            </a:r>
            <a:endParaRPr lang="en-US" sz="2400" dirty="0"/>
          </a:p>
        </p:txBody>
      </p:sp>
      <p:sp>
        <p:nvSpPr>
          <p:cNvPr id="10" name="TextBox 9"/>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ENSO Dynamics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639" y="2017484"/>
            <a:ext cx="331372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t>Mean state</a:t>
            </a:r>
            <a:endParaRPr lang="en-US" sz="2400" dirty="0"/>
          </a:p>
        </p:txBody>
      </p:sp>
      <p:sp>
        <p:nvSpPr>
          <p:cNvPr id="7" name="Rectangle 6"/>
          <p:cNvSpPr/>
          <p:nvPr/>
        </p:nvSpPr>
        <p:spPr>
          <a:xfrm>
            <a:off x="2857639" y="2641606"/>
            <a:ext cx="3313728" cy="461665"/>
          </a:xfrm>
          <a:prstGeom prst="rect">
            <a:avLst/>
          </a:prstGeom>
          <a:solidFill>
            <a:schemeClr val="tx1">
              <a:lumMod val="65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err="1" smtClean="0">
                <a:solidFill>
                  <a:schemeClr val="tx1">
                    <a:lumMod val="85000"/>
                  </a:schemeClr>
                </a:solidFill>
              </a:rPr>
              <a:t>Bjerknes</a:t>
            </a:r>
            <a:r>
              <a:rPr lang="en-US" sz="2400" dirty="0" smtClean="0">
                <a:solidFill>
                  <a:schemeClr val="tx1">
                    <a:lumMod val="85000"/>
                  </a:schemeClr>
                </a:solidFill>
              </a:rPr>
              <a:t> Feedbacks</a:t>
            </a:r>
            <a:endParaRPr lang="en-US" sz="2400" dirty="0">
              <a:solidFill>
                <a:schemeClr val="tx1">
                  <a:lumMod val="85000"/>
                </a:schemeClr>
              </a:solidFill>
            </a:endParaRPr>
          </a:p>
        </p:txBody>
      </p:sp>
      <p:sp>
        <p:nvSpPr>
          <p:cNvPr id="9" name="Rectangle 8"/>
          <p:cNvSpPr/>
          <p:nvPr/>
        </p:nvSpPr>
        <p:spPr>
          <a:xfrm>
            <a:off x="2857639" y="3280615"/>
            <a:ext cx="3313728" cy="461665"/>
          </a:xfrm>
          <a:prstGeom prst="rect">
            <a:avLst/>
          </a:prstGeom>
          <a:solidFill>
            <a:schemeClr val="tx1">
              <a:lumMod val="65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solidFill>
                  <a:schemeClr val="tx1">
                    <a:lumMod val="85000"/>
                  </a:schemeClr>
                </a:solidFill>
              </a:rPr>
              <a:t>Recharge Oscillator</a:t>
            </a:r>
            <a:endParaRPr lang="en-US" sz="2400" dirty="0">
              <a:solidFill>
                <a:schemeClr val="tx1">
                  <a:lumMod val="85000"/>
                </a:schemeClr>
              </a:solidFill>
            </a:endParaRPr>
          </a:p>
        </p:txBody>
      </p:sp>
      <p:sp>
        <p:nvSpPr>
          <p:cNvPr id="11" name="TextBox 10"/>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ENSO Dynamics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8911" y="870499"/>
            <a:ext cx="7534362" cy="1024571"/>
            <a:chOff x="133687" y="670714"/>
            <a:chExt cx="8823360" cy="1409872"/>
          </a:xfrm>
        </p:grpSpPr>
        <p:sp>
          <p:nvSpPr>
            <p:cNvPr id="6" name="Rounded Rectangle 5"/>
            <p:cNvSpPr/>
            <p:nvPr/>
          </p:nvSpPr>
          <p:spPr>
            <a:xfrm>
              <a:off x="133687" y="720766"/>
              <a:ext cx="8823360" cy="1359820"/>
            </a:xfrm>
            <a:prstGeom prst="roundRect">
              <a:avLst/>
            </a:prstGeom>
            <a:noFill/>
            <a:ln w="28575" cap="flat" cmpd="sng" algn="ctr">
              <a:solidFill>
                <a:schemeClr val="tx1">
                  <a:lumMod val="6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7" name="Group 6"/>
            <p:cNvGrpSpPr/>
            <p:nvPr/>
          </p:nvGrpSpPr>
          <p:grpSpPr>
            <a:xfrm>
              <a:off x="428823" y="670714"/>
              <a:ext cx="8315795" cy="1292427"/>
              <a:chOff x="428823" y="670714"/>
              <a:chExt cx="8315795" cy="1292427"/>
            </a:xfrm>
          </p:grpSpPr>
          <p:sp>
            <p:nvSpPr>
              <p:cNvPr id="8" name="Rectangle 7"/>
              <p:cNvSpPr/>
              <p:nvPr/>
            </p:nvSpPr>
            <p:spPr>
              <a:xfrm>
                <a:off x="428823" y="853147"/>
                <a:ext cx="1693698" cy="4658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dirty="0" smtClean="0">
                    <a:solidFill>
                      <a:schemeClr val="bg1"/>
                    </a:solidFill>
                  </a:rPr>
                  <a:t>Momentum :</a:t>
                </a:r>
                <a:endParaRPr lang="en-US" sz="1600" dirty="0">
                  <a:solidFill>
                    <a:schemeClr val="bg1"/>
                  </a:solidFill>
                </a:endParaRPr>
              </a:p>
            </p:txBody>
          </p:sp>
          <p:graphicFrame>
            <p:nvGraphicFramePr>
              <p:cNvPr id="9" name="Object 8"/>
              <p:cNvGraphicFramePr>
                <a:graphicFrameLocks noChangeAspect="1"/>
              </p:cNvGraphicFramePr>
              <p:nvPr/>
            </p:nvGraphicFramePr>
            <p:xfrm>
              <a:off x="2626848" y="1158373"/>
              <a:ext cx="5713497" cy="799324"/>
            </p:xfrm>
            <a:graphic>
              <a:graphicData uri="http://schemas.openxmlformats.org/presentationml/2006/ole">
                <mc:AlternateContent xmlns:mc="http://schemas.openxmlformats.org/markup-compatibility/2006">
                  <mc:Choice xmlns:v="urn:schemas-microsoft-com:vml" Requires="v">
                    <p:oleObj spid="_x0000_s1066" name="Equation" r:id="rId3" imgW="2209800" imgH="355600" progId="Equation.3">
                      <p:embed/>
                    </p:oleObj>
                  </mc:Choice>
                  <mc:Fallback>
                    <p:oleObj name="Equation" r:id="rId3" imgW="22098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848" y="1158373"/>
                            <a:ext cx="5713497" cy="799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24"/>
              <p:cNvGrpSpPr/>
              <p:nvPr/>
            </p:nvGrpSpPr>
            <p:grpSpPr>
              <a:xfrm>
                <a:off x="4081520" y="892923"/>
                <a:ext cx="2045847" cy="1064774"/>
                <a:chOff x="4081520" y="892923"/>
                <a:chExt cx="2045847" cy="1064774"/>
              </a:xfrm>
            </p:grpSpPr>
            <p:sp>
              <p:nvSpPr>
                <p:cNvPr id="20" name="Rounded Rectangle 19"/>
                <p:cNvSpPr/>
                <p:nvPr/>
              </p:nvSpPr>
              <p:spPr>
                <a:xfrm>
                  <a:off x="4081520" y="1244737"/>
                  <a:ext cx="1623266" cy="712960"/>
                </a:xfrm>
                <a:prstGeom prst="roundRect">
                  <a:avLst/>
                </a:prstGeom>
                <a:noFill/>
                <a:ln w="28575"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21" name="TextBox 20"/>
                <p:cNvSpPr txBox="1"/>
                <p:nvPr/>
              </p:nvSpPr>
              <p:spPr>
                <a:xfrm>
                  <a:off x="4160351" y="892923"/>
                  <a:ext cx="1967016" cy="381168"/>
                </a:xfrm>
                <a:prstGeom prst="rect">
                  <a:avLst/>
                </a:prstGeom>
                <a:noFill/>
                <a:ln w="19050" cap="flat" cmpd="sng" algn="ctr">
                  <a:noFill/>
                  <a:prstDash val="solid"/>
                  <a:round/>
                  <a:headEnd type="none" w="med" len="med"/>
                  <a:tailEnd type="none" w="med" len="med"/>
                </a:ln>
              </p:spPr>
              <p:txBody>
                <a:bodyPr wrap="square" rtlCol="0">
                  <a:spAutoFit/>
                </a:bodyPr>
                <a:lstStyle/>
                <a:p>
                  <a:r>
                    <a:rPr lang="en-US" sz="1200" dirty="0" smtClean="0">
                      <a:solidFill>
                        <a:schemeClr val="bg1"/>
                      </a:solidFill>
                    </a:rPr>
                    <a:t>Coriolis forcing</a:t>
                  </a:r>
                  <a:endParaRPr lang="en-US" sz="1200" dirty="0">
                    <a:solidFill>
                      <a:schemeClr val="bg1"/>
                    </a:solidFill>
                  </a:endParaRPr>
                </a:p>
              </p:txBody>
            </p:sp>
          </p:grpSp>
          <p:grpSp>
            <p:nvGrpSpPr>
              <p:cNvPr id="11" name="Group 25"/>
              <p:cNvGrpSpPr/>
              <p:nvPr/>
            </p:nvGrpSpPr>
            <p:grpSpPr>
              <a:xfrm>
                <a:off x="5409479" y="670714"/>
                <a:ext cx="1702521" cy="1287524"/>
                <a:chOff x="3309161" y="699606"/>
                <a:chExt cx="1702521" cy="1287524"/>
              </a:xfrm>
            </p:grpSpPr>
            <p:sp>
              <p:nvSpPr>
                <p:cNvPr id="18" name="Rounded Rectangle 17"/>
                <p:cNvSpPr/>
                <p:nvPr/>
              </p:nvSpPr>
              <p:spPr>
                <a:xfrm>
                  <a:off x="3873062" y="1274170"/>
                  <a:ext cx="600969" cy="712960"/>
                </a:xfrm>
                <a:prstGeom prst="roundRect">
                  <a:avLst/>
                </a:prstGeom>
                <a:noFill/>
                <a:ln w="28575" cap="flat" cmpd="sng" algn="ctr">
                  <a:solidFill>
                    <a:srgbClr val="66006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19" name="TextBox 18"/>
                <p:cNvSpPr txBox="1"/>
                <p:nvPr/>
              </p:nvSpPr>
              <p:spPr>
                <a:xfrm>
                  <a:off x="3309161" y="699606"/>
                  <a:ext cx="1702521" cy="635279"/>
                </a:xfrm>
                <a:prstGeom prst="rect">
                  <a:avLst/>
                </a:prstGeom>
                <a:noFill/>
                <a:ln w="19050" cap="flat" cmpd="sng" algn="ctr">
                  <a:noFill/>
                  <a:prstDash val="solid"/>
                  <a:round/>
                  <a:headEnd type="none" w="med" len="med"/>
                  <a:tailEnd type="none" w="med" len="med"/>
                </a:ln>
              </p:spPr>
              <p:txBody>
                <a:bodyPr wrap="square" rtlCol="0">
                  <a:spAutoFit/>
                </a:bodyPr>
                <a:lstStyle/>
                <a:p>
                  <a:pPr algn="ctr"/>
                  <a:r>
                    <a:rPr lang="en-US" sz="1200" dirty="0" smtClean="0">
                      <a:solidFill>
                        <a:schemeClr val="bg1"/>
                      </a:solidFill>
                    </a:rPr>
                    <a:t>Pressure gradient force</a:t>
                  </a:r>
                  <a:endParaRPr lang="en-US" sz="1200" dirty="0">
                    <a:solidFill>
                      <a:schemeClr val="bg1"/>
                    </a:solidFill>
                  </a:endParaRPr>
                </a:p>
              </p:txBody>
            </p:sp>
          </p:grpSp>
          <p:grpSp>
            <p:nvGrpSpPr>
              <p:cNvPr id="12" name="Group 31"/>
              <p:cNvGrpSpPr/>
              <p:nvPr/>
            </p:nvGrpSpPr>
            <p:grpSpPr>
              <a:xfrm>
                <a:off x="6817947" y="889608"/>
                <a:ext cx="1027521" cy="1073533"/>
                <a:chOff x="3360342" y="1922550"/>
                <a:chExt cx="1027521" cy="1073533"/>
              </a:xfrm>
            </p:grpSpPr>
            <p:sp>
              <p:nvSpPr>
                <p:cNvPr id="16" name="Rounded Rectangle 15"/>
                <p:cNvSpPr/>
                <p:nvPr/>
              </p:nvSpPr>
              <p:spPr>
                <a:xfrm>
                  <a:off x="3360342" y="2283123"/>
                  <a:ext cx="931964" cy="712960"/>
                </a:xfrm>
                <a:prstGeom prst="roundRect">
                  <a:avLst/>
                </a:prstGeom>
                <a:noFill/>
                <a:ln w="285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17" name="TextBox 16"/>
                <p:cNvSpPr txBox="1"/>
                <p:nvPr/>
              </p:nvSpPr>
              <p:spPr>
                <a:xfrm>
                  <a:off x="3474209" y="1922550"/>
                  <a:ext cx="913654" cy="381168"/>
                </a:xfrm>
                <a:prstGeom prst="rect">
                  <a:avLst/>
                </a:prstGeom>
                <a:noFill/>
                <a:ln w="19050" cap="flat" cmpd="sng" algn="ctr">
                  <a:noFill/>
                  <a:prstDash val="solid"/>
                  <a:round/>
                  <a:headEnd type="none" w="med" len="med"/>
                  <a:tailEnd type="none" w="med" len="med"/>
                </a:ln>
              </p:spPr>
              <p:txBody>
                <a:bodyPr wrap="square" rtlCol="0">
                  <a:spAutoFit/>
                </a:bodyPr>
                <a:lstStyle/>
                <a:p>
                  <a:r>
                    <a:rPr lang="en-US" sz="1200" dirty="0" smtClean="0">
                      <a:solidFill>
                        <a:schemeClr val="bg1"/>
                      </a:solidFill>
                    </a:rPr>
                    <a:t>gravity</a:t>
                  </a:r>
                  <a:endParaRPr lang="en-US" sz="1200" dirty="0">
                    <a:solidFill>
                      <a:schemeClr val="bg1"/>
                    </a:solidFill>
                  </a:endParaRPr>
                </a:p>
              </p:txBody>
            </p:sp>
          </p:grpSp>
          <p:grpSp>
            <p:nvGrpSpPr>
              <p:cNvPr id="13" name="Group 38"/>
              <p:cNvGrpSpPr/>
              <p:nvPr/>
            </p:nvGrpSpPr>
            <p:grpSpPr>
              <a:xfrm>
                <a:off x="7830964" y="914699"/>
                <a:ext cx="913654" cy="1048442"/>
                <a:chOff x="3326098" y="2410290"/>
                <a:chExt cx="913654" cy="1048442"/>
              </a:xfrm>
            </p:grpSpPr>
            <p:sp>
              <p:nvSpPr>
                <p:cNvPr id="14" name="Rounded Rectangle 13"/>
                <p:cNvSpPr/>
                <p:nvPr/>
              </p:nvSpPr>
              <p:spPr>
                <a:xfrm>
                  <a:off x="3386619" y="2745772"/>
                  <a:ext cx="582467" cy="712960"/>
                </a:xfrm>
                <a:prstGeom prst="roundRect">
                  <a:avLst/>
                </a:prstGeom>
                <a:noFill/>
                <a:ln w="285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15" name="TextBox 14"/>
                <p:cNvSpPr txBox="1"/>
                <p:nvPr/>
              </p:nvSpPr>
              <p:spPr>
                <a:xfrm>
                  <a:off x="3326098" y="2410290"/>
                  <a:ext cx="913654" cy="381168"/>
                </a:xfrm>
                <a:prstGeom prst="rect">
                  <a:avLst/>
                </a:prstGeom>
                <a:noFill/>
                <a:ln w="19050" cap="flat" cmpd="sng" algn="ctr">
                  <a:noFill/>
                  <a:prstDash val="solid"/>
                  <a:round/>
                  <a:headEnd type="none" w="med" len="med"/>
                  <a:tailEnd type="none" w="med" len="med"/>
                </a:ln>
              </p:spPr>
              <p:txBody>
                <a:bodyPr wrap="square" rtlCol="0">
                  <a:spAutoFit/>
                </a:bodyPr>
                <a:lstStyle/>
                <a:p>
                  <a:r>
                    <a:rPr lang="en-US" sz="1200" dirty="0" smtClean="0">
                      <a:solidFill>
                        <a:schemeClr val="bg1"/>
                      </a:solidFill>
                    </a:rPr>
                    <a:t>friction</a:t>
                  </a:r>
                  <a:endParaRPr lang="en-US" sz="1200" dirty="0">
                    <a:solidFill>
                      <a:schemeClr val="bg1"/>
                    </a:solidFill>
                  </a:endParaRPr>
                </a:p>
              </p:txBody>
            </p:sp>
          </p:grpSp>
        </p:grpSp>
      </p:grpSp>
      <p:pic>
        <p:nvPicPr>
          <p:cNvPr id="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5275" y="2045513"/>
            <a:ext cx="6172843" cy="463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The General Circulation</a:t>
            </a:r>
          </a:p>
        </p:txBody>
      </p:sp>
    </p:spTree>
    <p:extLst>
      <p:ext uri="{BB962C8B-B14F-4D97-AF65-F5344CB8AC3E}">
        <p14:creationId xmlns:p14="http://schemas.microsoft.com/office/powerpoint/2010/main" val="380632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542871" y="2698820"/>
            <a:ext cx="4048838" cy="53399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550086" y="3232812"/>
            <a:ext cx="4048838" cy="2027724"/>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93107" y="1135879"/>
            <a:ext cx="3702782" cy="369332"/>
          </a:xfrm>
          <a:prstGeom prst="rect">
            <a:avLst/>
          </a:prstGeom>
          <a:noFill/>
          <a:ln w="28575" cmpd="sng">
            <a:solidFill>
              <a:srgbClr val="3366FF"/>
            </a:solidFill>
          </a:ln>
        </p:spPr>
        <p:txBody>
          <a:bodyPr wrap="none" rtlCol="0">
            <a:spAutoFit/>
          </a:bodyPr>
          <a:lstStyle/>
          <a:p>
            <a:r>
              <a:rPr lang="en-US" b="1" dirty="0">
                <a:solidFill>
                  <a:srgbClr val="000000"/>
                </a:solidFill>
              </a:rPr>
              <a:t>O</a:t>
            </a:r>
            <a:r>
              <a:rPr lang="en-US" b="1" dirty="0" smtClean="0">
                <a:solidFill>
                  <a:srgbClr val="000000"/>
                </a:solidFill>
              </a:rPr>
              <a:t>cean at rest </a:t>
            </a:r>
            <a:r>
              <a:rPr lang="en-US" sz="1600" dirty="0" smtClean="0">
                <a:solidFill>
                  <a:srgbClr val="000000"/>
                </a:solidFill>
              </a:rPr>
              <a:t>(not responding to winds)</a:t>
            </a:r>
            <a:r>
              <a:rPr lang="en-US" dirty="0" smtClean="0">
                <a:solidFill>
                  <a:srgbClr val="000000"/>
                </a:solidFill>
              </a:rPr>
              <a:t>:</a:t>
            </a:r>
            <a:endParaRPr lang="en-US" dirty="0">
              <a:solidFill>
                <a:srgbClr val="000000"/>
              </a:solidFill>
            </a:endParaRPr>
          </a:p>
        </p:txBody>
      </p:sp>
      <p:pic>
        <p:nvPicPr>
          <p:cNvPr id="6" name="Picture 5"/>
          <p:cNvPicPr>
            <a:picLocks noChangeAspect="1"/>
          </p:cNvPicPr>
          <p:nvPr/>
        </p:nvPicPr>
        <p:blipFill rotWithShape="1">
          <a:blip r:embed="rId2"/>
          <a:srcRect b="63895"/>
          <a:stretch/>
        </p:blipFill>
        <p:spPr>
          <a:xfrm>
            <a:off x="727309" y="2144492"/>
            <a:ext cx="2149979" cy="2554500"/>
          </a:xfrm>
          <a:prstGeom prst="rect">
            <a:avLst/>
          </a:prstGeom>
        </p:spPr>
      </p:pic>
      <p:cxnSp>
        <p:nvCxnSpPr>
          <p:cNvPr id="8" name="Straight Connector 7"/>
          <p:cNvCxnSpPr/>
          <p:nvPr/>
        </p:nvCxnSpPr>
        <p:spPr>
          <a:xfrm flipH="1">
            <a:off x="3542871" y="2525634"/>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3557302" y="2626563"/>
            <a:ext cx="4055181" cy="129996"/>
          </a:xfrm>
          <a:custGeom>
            <a:avLst/>
            <a:gdLst>
              <a:gd name="connsiteX0" fmla="*/ 0 w 4055181"/>
              <a:gd name="connsiteY0" fmla="*/ 93906 h 129996"/>
              <a:gd name="connsiteX1" fmla="*/ 180391 w 4055181"/>
              <a:gd name="connsiteY1" fmla="*/ 36177 h 129996"/>
              <a:gd name="connsiteX2" fmla="*/ 396859 w 4055181"/>
              <a:gd name="connsiteY2" fmla="*/ 122770 h 129996"/>
              <a:gd name="connsiteX3" fmla="*/ 692700 w 4055181"/>
              <a:gd name="connsiteY3" fmla="*/ 36177 h 129996"/>
              <a:gd name="connsiteX4" fmla="*/ 966894 w 4055181"/>
              <a:gd name="connsiteY4" fmla="*/ 108338 h 129996"/>
              <a:gd name="connsiteX5" fmla="*/ 1313244 w 4055181"/>
              <a:gd name="connsiteY5" fmla="*/ 14529 h 129996"/>
              <a:gd name="connsiteX6" fmla="*/ 1515281 w 4055181"/>
              <a:gd name="connsiteY6" fmla="*/ 129986 h 129996"/>
              <a:gd name="connsiteX7" fmla="*/ 1854415 w 4055181"/>
              <a:gd name="connsiteY7" fmla="*/ 21745 h 129996"/>
              <a:gd name="connsiteX8" fmla="*/ 2164687 w 4055181"/>
              <a:gd name="connsiteY8" fmla="*/ 93906 h 129996"/>
              <a:gd name="connsiteX9" fmla="*/ 2395587 w 4055181"/>
              <a:gd name="connsiteY9" fmla="*/ 21745 h 129996"/>
              <a:gd name="connsiteX10" fmla="*/ 2857387 w 4055181"/>
              <a:gd name="connsiteY10" fmla="*/ 115554 h 129996"/>
              <a:gd name="connsiteX11" fmla="*/ 3239815 w 4055181"/>
              <a:gd name="connsiteY11" fmla="*/ 97 h 129996"/>
              <a:gd name="connsiteX12" fmla="*/ 3542872 w 4055181"/>
              <a:gd name="connsiteY12" fmla="*/ 93906 h 129996"/>
              <a:gd name="connsiteX13" fmla="*/ 3737693 w 4055181"/>
              <a:gd name="connsiteY13" fmla="*/ 97 h 129996"/>
              <a:gd name="connsiteX14" fmla="*/ 3954162 w 4055181"/>
              <a:gd name="connsiteY14" fmla="*/ 86690 h 129996"/>
              <a:gd name="connsiteX15" fmla="*/ 4055181 w 4055181"/>
              <a:gd name="connsiteY15" fmla="*/ 43393 h 12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5181" h="129996">
                <a:moveTo>
                  <a:pt x="0" y="93906"/>
                </a:moveTo>
                <a:cubicBezTo>
                  <a:pt x="57124" y="62636"/>
                  <a:pt x="114248" y="31366"/>
                  <a:pt x="180391" y="36177"/>
                </a:cubicBezTo>
                <a:cubicBezTo>
                  <a:pt x="246534" y="40988"/>
                  <a:pt x="311474" y="122770"/>
                  <a:pt x="396859" y="122770"/>
                </a:cubicBezTo>
                <a:cubicBezTo>
                  <a:pt x="482244" y="122770"/>
                  <a:pt x="597694" y="38582"/>
                  <a:pt x="692700" y="36177"/>
                </a:cubicBezTo>
                <a:cubicBezTo>
                  <a:pt x="787706" y="33772"/>
                  <a:pt x="863470" y="111946"/>
                  <a:pt x="966894" y="108338"/>
                </a:cubicBezTo>
                <a:cubicBezTo>
                  <a:pt x="1070318" y="104730"/>
                  <a:pt x="1221846" y="10921"/>
                  <a:pt x="1313244" y="14529"/>
                </a:cubicBezTo>
                <a:cubicBezTo>
                  <a:pt x="1404642" y="18137"/>
                  <a:pt x="1425086" y="128783"/>
                  <a:pt x="1515281" y="129986"/>
                </a:cubicBezTo>
                <a:cubicBezTo>
                  <a:pt x="1605476" y="131189"/>
                  <a:pt x="1746181" y="27758"/>
                  <a:pt x="1854415" y="21745"/>
                </a:cubicBezTo>
                <a:cubicBezTo>
                  <a:pt x="1962649" y="15732"/>
                  <a:pt x="2074492" y="93906"/>
                  <a:pt x="2164687" y="93906"/>
                </a:cubicBezTo>
                <a:cubicBezTo>
                  <a:pt x="2254882" y="93906"/>
                  <a:pt x="2280137" y="18137"/>
                  <a:pt x="2395587" y="21745"/>
                </a:cubicBezTo>
                <a:cubicBezTo>
                  <a:pt x="2511037" y="25353"/>
                  <a:pt x="2716682" y="119162"/>
                  <a:pt x="2857387" y="115554"/>
                </a:cubicBezTo>
                <a:cubicBezTo>
                  <a:pt x="2998092" y="111946"/>
                  <a:pt x="3125568" y="3705"/>
                  <a:pt x="3239815" y="97"/>
                </a:cubicBezTo>
                <a:cubicBezTo>
                  <a:pt x="3354063" y="-3511"/>
                  <a:pt x="3459892" y="93906"/>
                  <a:pt x="3542872" y="93906"/>
                </a:cubicBezTo>
                <a:cubicBezTo>
                  <a:pt x="3625852" y="93906"/>
                  <a:pt x="3669145" y="1300"/>
                  <a:pt x="3737693" y="97"/>
                </a:cubicBezTo>
                <a:cubicBezTo>
                  <a:pt x="3806241" y="-1106"/>
                  <a:pt x="3901247" y="79474"/>
                  <a:pt x="3954162" y="86690"/>
                </a:cubicBezTo>
                <a:cubicBezTo>
                  <a:pt x="4007077" y="93906"/>
                  <a:pt x="4055181" y="43393"/>
                  <a:pt x="4055181" y="43393"/>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3557302" y="3232812"/>
            <a:ext cx="4041622" cy="14432"/>
          </a:xfrm>
          <a:prstGeom prst="line">
            <a:avLst/>
          </a:prstGeom>
          <a:ln>
            <a:solidFill>
              <a:schemeClr val="accent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Striped Right Arrow 12"/>
          <p:cNvSpPr/>
          <p:nvPr/>
        </p:nvSpPr>
        <p:spPr>
          <a:xfrm rot="10800000">
            <a:off x="6371395" y="1916529"/>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triped Right Arrow 13"/>
          <p:cNvSpPr/>
          <p:nvPr/>
        </p:nvSpPr>
        <p:spPr>
          <a:xfrm rot="10800000">
            <a:off x="4034406" y="1913125"/>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0800000">
            <a:off x="5231326" y="1913126"/>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342809" y="1562488"/>
            <a:ext cx="736099" cy="369332"/>
          </a:xfrm>
          <a:prstGeom prst="rect">
            <a:avLst/>
          </a:prstGeom>
        </p:spPr>
        <p:txBody>
          <a:bodyPr wrap="none">
            <a:spAutoFit/>
          </a:bodyPr>
          <a:lstStyle/>
          <a:p>
            <a:r>
              <a:rPr lang="en-US" dirty="0" smtClean="0">
                <a:solidFill>
                  <a:srgbClr val="000000"/>
                </a:solidFill>
              </a:rPr>
              <a:t>winds</a:t>
            </a:r>
            <a:endParaRPr lang="en-US" dirty="0"/>
          </a:p>
        </p:txBody>
      </p:sp>
      <p:sp>
        <p:nvSpPr>
          <p:cNvPr id="24" name="Rectangle 23"/>
          <p:cNvSpPr/>
          <p:nvPr/>
        </p:nvSpPr>
        <p:spPr>
          <a:xfrm>
            <a:off x="5231326" y="2760865"/>
            <a:ext cx="740445" cy="369332"/>
          </a:xfrm>
          <a:prstGeom prst="rect">
            <a:avLst/>
          </a:prstGeom>
        </p:spPr>
        <p:txBody>
          <a:bodyPr wrap="none">
            <a:spAutoFit/>
          </a:bodyPr>
          <a:lstStyle/>
          <a:p>
            <a:r>
              <a:rPr lang="en-US" b="1" dirty="0" smtClean="0">
                <a:solidFill>
                  <a:srgbClr val="000000"/>
                </a:solidFill>
              </a:rPr>
              <a:t>warm</a:t>
            </a:r>
            <a:endParaRPr lang="en-US" dirty="0"/>
          </a:p>
        </p:txBody>
      </p:sp>
      <p:sp>
        <p:nvSpPr>
          <p:cNvPr id="25" name="Rectangle 24"/>
          <p:cNvSpPr/>
          <p:nvPr/>
        </p:nvSpPr>
        <p:spPr>
          <a:xfrm>
            <a:off x="5324409" y="3714252"/>
            <a:ext cx="585918" cy="369332"/>
          </a:xfrm>
          <a:prstGeom prst="rect">
            <a:avLst/>
          </a:prstGeom>
        </p:spPr>
        <p:txBody>
          <a:bodyPr wrap="none">
            <a:spAutoFit/>
          </a:bodyPr>
          <a:lstStyle/>
          <a:p>
            <a:r>
              <a:rPr lang="en-US" b="1" dirty="0" smtClean="0">
                <a:solidFill>
                  <a:srgbClr val="000000"/>
                </a:solidFill>
              </a:rPr>
              <a:t>cold</a:t>
            </a:r>
            <a:endParaRPr lang="en-US" dirty="0"/>
          </a:p>
        </p:txBody>
      </p:sp>
      <p:cxnSp>
        <p:nvCxnSpPr>
          <p:cNvPr id="26" name="Straight Connector 25"/>
          <p:cNvCxnSpPr/>
          <p:nvPr/>
        </p:nvCxnSpPr>
        <p:spPr>
          <a:xfrm flipH="1">
            <a:off x="7598924" y="2504847"/>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rot="16200000">
            <a:off x="2974910" y="3727474"/>
            <a:ext cx="781021" cy="369332"/>
          </a:xfrm>
          <a:prstGeom prst="rect">
            <a:avLst/>
          </a:prstGeom>
        </p:spPr>
        <p:txBody>
          <a:bodyPr wrap="none">
            <a:spAutoFit/>
          </a:bodyPr>
          <a:lstStyle/>
          <a:p>
            <a:r>
              <a:rPr lang="en-US" dirty="0" smtClean="0">
                <a:solidFill>
                  <a:srgbClr val="000000"/>
                </a:solidFill>
              </a:rPr>
              <a:t>height</a:t>
            </a:r>
            <a:endParaRPr lang="en-US" dirty="0"/>
          </a:p>
        </p:txBody>
      </p:sp>
      <p:sp>
        <p:nvSpPr>
          <p:cNvPr id="18" name="TextBox 17"/>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Dynamics at the Equator</a:t>
            </a:r>
          </a:p>
        </p:txBody>
      </p:sp>
    </p:spTree>
    <p:extLst>
      <p:ext uri="{BB962C8B-B14F-4D97-AF65-F5344CB8AC3E}">
        <p14:creationId xmlns:p14="http://schemas.microsoft.com/office/powerpoint/2010/main" val="13248682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5688" y="1135879"/>
            <a:ext cx="1597049" cy="369332"/>
          </a:xfrm>
          <a:prstGeom prst="rect">
            <a:avLst/>
          </a:prstGeom>
          <a:noFill/>
          <a:ln w="28575" cmpd="sng">
            <a:solidFill>
              <a:srgbClr val="3366FF"/>
            </a:solidFill>
          </a:ln>
        </p:spPr>
        <p:txBody>
          <a:bodyPr wrap="none" rtlCol="0">
            <a:spAutoFit/>
          </a:bodyPr>
          <a:lstStyle/>
          <a:p>
            <a:r>
              <a:rPr lang="en-US" dirty="0">
                <a:solidFill>
                  <a:srgbClr val="000000"/>
                </a:solidFill>
              </a:rPr>
              <a:t>O</a:t>
            </a:r>
            <a:r>
              <a:rPr lang="en-US" dirty="0" smtClean="0">
                <a:solidFill>
                  <a:srgbClr val="000000"/>
                </a:solidFill>
              </a:rPr>
              <a:t>cean Surface:</a:t>
            </a:r>
            <a:endParaRPr lang="en-US" dirty="0">
              <a:solidFill>
                <a:srgbClr val="000000"/>
              </a:solidFill>
            </a:endParaRPr>
          </a:p>
        </p:txBody>
      </p:sp>
      <p:cxnSp>
        <p:nvCxnSpPr>
          <p:cNvPr id="8" name="Straight Connector 7"/>
          <p:cNvCxnSpPr/>
          <p:nvPr/>
        </p:nvCxnSpPr>
        <p:spPr>
          <a:xfrm flipH="1">
            <a:off x="1897708" y="2128748"/>
            <a:ext cx="7216" cy="36585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606139" y="2128748"/>
            <a:ext cx="7216" cy="36585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97708" y="3824532"/>
            <a:ext cx="5701216" cy="14432"/>
          </a:xfrm>
          <a:prstGeom prst="line">
            <a:avLst/>
          </a:prstGeom>
          <a:ln>
            <a:solidFill>
              <a:schemeClr val="bg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Striped Right Arrow 12"/>
          <p:cNvSpPr/>
          <p:nvPr/>
        </p:nvSpPr>
        <p:spPr>
          <a:xfrm rot="10800000">
            <a:off x="5469230" y="2443305"/>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triped Right Arrow 13"/>
          <p:cNvSpPr/>
          <p:nvPr/>
        </p:nvSpPr>
        <p:spPr>
          <a:xfrm rot="10800000">
            <a:off x="3132241" y="2439901"/>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0800000">
            <a:off x="4329161" y="2439902"/>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420782" y="3603786"/>
            <a:ext cx="476926" cy="369332"/>
          </a:xfrm>
          <a:prstGeom prst="rect">
            <a:avLst/>
          </a:prstGeom>
        </p:spPr>
        <p:txBody>
          <a:bodyPr wrap="none">
            <a:spAutoFit/>
          </a:bodyPr>
          <a:lstStyle/>
          <a:p>
            <a:r>
              <a:rPr lang="en-US" dirty="0" smtClean="0">
                <a:solidFill>
                  <a:srgbClr val="000000"/>
                </a:solidFill>
              </a:rPr>
              <a:t>Eq.</a:t>
            </a:r>
            <a:endParaRPr lang="en-US" dirty="0"/>
          </a:p>
        </p:txBody>
      </p:sp>
      <p:sp>
        <p:nvSpPr>
          <p:cNvPr id="25" name="Striped Right Arrow 24"/>
          <p:cNvSpPr/>
          <p:nvPr/>
        </p:nvSpPr>
        <p:spPr>
          <a:xfrm rot="10800000">
            <a:off x="5469229" y="4761847"/>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triped Right Arrow 25"/>
          <p:cNvSpPr/>
          <p:nvPr/>
        </p:nvSpPr>
        <p:spPr>
          <a:xfrm rot="10800000">
            <a:off x="3132240" y="4758443"/>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triped Right Arrow 26"/>
          <p:cNvSpPr/>
          <p:nvPr/>
        </p:nvSpPr>
        <p:spPr>
          <a:xfrm rot="10800000">
            <a:off x="4329160" y="4758444"/>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76638" y="2118579"/>
            <a:ext cx="736099" cy="369332"/>
          </a:xfrm>
          <a:prstGeom prst="rect">
            <a:avLst/>
          </a:prstGeom>
        </p:spPr>
        <p:txBody>
          <a:bodyPr wrap="none">
            <a:spAutoFit/>
          </a:bodyPr>
          <a:lstStyle/>
          <a:p>
            <a:r>
              <a:rPr lang="en-US" dirty="0" smtClean="0">
                <a:solidFill>
                  <a:srgbClr val="000000"/>
                </a:solidFill>
              </a:rPr>
              <a:t>winds</a:t>
            </a:r>
            <a:endParaRPr lang="en-US" dirty="0"/>
          </a:p>
        </p:txBody>
      </p:sp>
      <p:sp>
        <p:nvSpPr>
          <p:cNvPr id="29" name="Rectangle 28"/>
          <p:cNvSpPr/>
          <p:nvPr/>
        </p:nvSpPr>
        <p:spPr>
          <a:xfrm>
            <a:off x="4476638" y="4969431"/>
            <a:ext cx="736099" cy="369332"/>
          </a:xfrm>
          <a:prstGeom prst="rect">
            <a:avLst/>
          </a:prstGeom>
        </p:spPr>
        <p:txBody>
          <a:bodyPr wrap="none">
            <a:spAutoFit/>
          </a:bodyPr>
          <a:lstStyle/>
          <a:p>
            <a:r>
              <a:rPr lang="en-US" dirty="0" smtClean="0">
                <a:solidFill>
                  <a:srgbClr val="000000"/>
                </a:solidFill>
              </a:rPr>
              <a:t>winds</a:t>
            </a:r>
            <a:endParaRPr lang="en-US" dirty="0"/>
          </a:p>
        </p:txBody>
      </p:sp>
      <p:grpSp>
        <p:nvGrpSpPr>
          <p:cNvPr id="37" name="Group 36"/>
          <p:cNvGrpSpPr/>
          <p:nvPr/>
        </p:nvGrpSpPr>
        <p:grpSpPr>
          <a:xfrm>
            <a:off x="3188003" y="2944132"/>
            <a:ext cx="2701479" cy="419646"/>
            <a:chOff x="3615688" y="2947202"/>
            <a:chExt cx="2701479" cy="419646"/>
          </a:xfrm>
        </p:grpSpPr>
        <p:sp>
          <p:nvSpPr>
            <p:cNvPr id="30" name="Freeform 29"/>
            <p:cNvSpPr/>
            <p:nvPr/>
          </p:nvSpPr>
          <p:spPr>
            <a:xfrm>
              <a:off x="4691476" y="2950272"/>
              <a:ext cx="427685" cy="416576"/>
            </a:xfrm>
            <a:custGeom>
              <a:avLst/>
              <a:gdLst>
                <a:gd name="connsiteX0" fmla="*/ 283372 w 283372"/>
                <a:gd name="connsiteY0" fmla="*/ 318504 h 318504"/>
                <a:gd name="connsiteX1" fmla="*/ 74119 w 283372"/>
                <a:gd name="connsiteY1" fmla="*/ 231911 h 318504"/>
                <a:gd name="connsiteX2" fmla="*/ 9179 w 283372"/>
                <a:gd name="connsiteY2" fmla="*/ 22644 h 318504"/>
                <a:gd name="connsiteX3" fmla="*/ 1963 w 283372"/>
                <a:gd name="connsiteY3" fmla="*/ 15428 h 318504"/>
              </a:gdLst>
              <a:ahLst/>
              <a:cxnLst>
                <a:cxn ang="0">
                  <a:pos x="connsiteX0" y="connsiteY0"/>
                </a:cxn>
                <a:cxn ang="0">
                  <a:pos x="connsiteX1" y="connsiteY1"/>
                </a:cxn>
                <a:cxn ang="0">
                  <a:pos x="connsiteX2" y="connsiteY2"/>
                </a:cxn>
                <a:cxn ang="0">
                  <a:pos x="connsiteX3" y="connsiteY3"/>
                </a:cxn>
              </a:cxnLst>
              <a:rect l="l" t="t" r="r" b="b"/>
              <a:pathLst>
                <a:path w="283372" h="318504">
                  <a:moveTo>
                    <a:pt x="283372" y="318504"/>
                  </a:moveTo>
                  <a:cubicBezTo>
                    <a:pt x="201595" y="299862"/>
                    <a:pt x="119818" y="281221"/>
                    <a:pt x="74119" y="231911"/>
                  </a:cubicBezTo>
                  <a:cubicBezTo>
                    <a:pt x="28420" y="182601"/>
                    <a:pt x="21205" y="58724"/>
                    <a:pt x="9179" y="22644"/>
                  </a:cubicBezTo>
                  <a:cubicBezTo>
                    <a:pt x="-2847" y="-13436"/>
                    <a:pt x="-442" y="996"/>
                    <a:pt x="1963" y="15428"/>
                  </a:cubicBezTo>
                </a:path>
              </a:pathLst>
            </a:cu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3615688" y="2950272"/>
              <a:ext cx="427685" cy="416576"/>
            </a:xfrm>
            <a:custGeom>
              <a:avLst/>
              <a:gdLst>
                <a:gd name="connsiteX0" fmla="*/ 283372 w 283372"/>
                <a:gd name="connsiteY0" fmla="*/ 318504 h 318504"/>
                <a:gd name="connsiteX1" fmla="*/ 74119 w 283372"/>
                <a:gd name="connsiteY1" fmla="*/ 231911 h 318504"/>
                <a:gd name="connsiteX2" fmla="*/ 9179 w 283372"/>
                <a:gd name="connsiteY2" fmla="*/ 22644 h 318504"/>
                <a:gd name="connsiteX3" fmla="*/ 1963 w 283372"/>
                <a:gd name="connsiteY3" fmla="*/ 15428 h 318504"/>
              </a:gdLst>
              <a:ahLst/>
              <a:cxnLst>
                <a:cxn ang="0">
                  <a:pos x="connsiteX0" y="connsiteY0"/>
                </a:cxn>
                <a:cxn ang="0">
                  <a:pos x="connsiteX1" y="connsiteY1"/>
                </a:cxn>
                <a:cxn ang="0">
                  <a:pos x="connsiteX2" y="connsiteY2"/>
                </a:cxn>
                <a:cxn ang="0">
                  <a:pos x="connsiteX3" y="connsiteY3"/>
                </a:cxn>
              </a:cxnLst>
              <a:rect l="l" t="t" r="r" b="b"/>
              <a:pathLst>
                <a:path w="283372" h="318504">
                  <a:moveTo>
                    <a:pt x="283372" y="318504"/>
                  </a:moveTo>
                  <a:cubicBezTo>
                    <a:pt x="201595" y="299862"/>
                    <a:pt x="119818" y="281221"/>
                    <a:pt x="74119" y="231911"/>
                  </a:cubicBezTo>
                  <a:cubicBezTo>
                    <a:pt x="28420" y="182601"/>
                    <a:pt x="21205" y="58724"/>
                    <a:pt x="9179" y="22644"/>
                  </a:cubicBezTo>
                  <a:cubicBezTo>
                    <a:pt x="-2847" y="-13436"/>
                    <a:pt x="-442" y="996"/>
                    <a:pt x="1963" y="15428"/>
                  </a:cubicBezTo>
                </a:path>
              </a:pathLst>
            </a:cu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5889482" y="2947202"/>
              <a:ext cx="427685" cy="416576"/>
            </a:xfrm>
            <a:custGeom>
              <a:avLst/>
              <a:gdLst>
                <a:gd name="connsiteX0" fmla="*/ 283372 w 283372"/>
                <a:gd name="connsiteY0" fmla="*/ 318504 h 318504"/>
                <a:gd name="connsiteX1" fmla="*/ 74119 w 283372"/>
                <a:gd name="connsiteY1" fmla="*/ 231911 h 318504"/>
                <a:gd name="connsiteX2" fmla="*/ 9179 w 283372"/>
                <a:gd name="connsiteY2" fmla="*/ 22644 h 318504"/>
                <a:gd name="connsiteX3" fmla="*/ 1963 w 283372"/>
                <a:gd name="connsiteY3" fmla="*/ 15428 h 318504"/>
              </a:gdLst>
              <a:ahLst/>
              <a:cxnLst>
                <a:cxn ang="0">
                  <a:pos x="connsiteX0" y="connsiteY0"/>
                </a:cxn>
                <a:cxn ang="0">
                  <a:pos x="connsiteX1" y="connsiteY1"/>
                </a:cxn>
                <a:cxn ang="0">
                  <a:pos x="connsiteX2" y="connsiteY2"/>
                </a:cxn>
                <a:cxn ang="0">
                  <a:pos x="connsiteX3" y="connsiteY3"/>
                </a:cxn>
              </a:cxnLst>
              <a:rect l="l" t="t" r="r" b="b"/>
              <a:pathLst>
                <a:path w="283372" h="318504">
                  <a:moveTo>
                    <a:pt x="283372" y="318504"/>
                  </a:moveTo>
                  <a:cubicBezTo>
                    <a:pt x="201595" y="299862"/>
                    <a:pt x="119818" y="281221"/>
                    <a:pt x="74119" y="231911"/>
                  </a:cubicBezTo>
                  <a:cubicBezTo>
                    <a:pt x="28420" y="182601"/>
                    <a:pt x="21205" y="58724"/>
                    <a:pt x="9179" y="22644"/>
                  </a:cubicBezTo>
                  <a:cubicBezTo>
                    <a:pt x="-2847" y="-13436"/>
                    <a:pt x="-442" y="996"/>
                    <a:pt x="1963" y="15428"/>
                  </a:cubicBezTo>
                </a:path>
              </a:pathLst>
            </a:cu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Group 35"/>
          <p:cNvGrpSpPr/>
          <p:nvPr/>
        </p:nvGrpSpPr>
        <p:grpSpPr>
          <a:xfrm flipV="1">
            <a:off x="3188003" y="4272756"/>
            <a:ext cx="2701479" cy="453870"/>
            <a:chOff x="3768088" y="3099602"/>
            <a:chExt cx="2701479" cy="419646"/>
          </a:xfrm>
        </p:grpSpPr>
        <p:sp>
          <p:nvSpPr>
            <p:cNvPr id="33" name="Freeform 32"/>
            <p:cNvSpPr/>
            <p:nvPr/>
          </p:nvSpPr>
          <p:spPr>
            <a:xfrm>
              <a:off x="4843876" y="3102672"/>
              <a:ext cx="427685" cy="416576"/>
            </a:xfrm>
            <a:custGeom>
              <a:avLst/>
              <a:gdLst>
                <a:gd name="connsiteX0" fmla="*/ 283372 w 283372"/>
                <a:gd name="connsiteY0" fmla="*/ 318504 h 318504"/>
                <a:gd name="connsiteX1" fmla="*/ 74119 w 283372"/>
                <a:gd name="connsiteY1" fmla="*/ 231911 h 318504"/>
                <a:gd name="connsiteX2" fmla="*/ 9179 w 283372"/>
                <a:gd name="connsiteY2" fmla="*/ 22644 h 318504"/>
                <a:gd name="connsiteX3" fmla="*/ 1963 w 283372"/>
                <a:gd name="connsiteY3" fmla="*/ 15428 h 318504"/>
              </a:gdLst>
              <a:ahLst/>
              <a:cxnLst>
                <a:cxn ang="0">
                  <a:pos x="connsiteX0" y="connsiteY0"/>
                </a:cxn>
                <a:cxn ang="0">
                  <a:pos x="connsiteX1" y="connsiteY1"/>
                </a:cxn>
                <a:cxn ang="0">
                  <a:pos x="connsiteX2" y="connsiteY2"/>
                </a:cxn>
                <a:cxn ang="0">
                  <a:pos x="connsiteX3" y="connsiteY3"/>
                </a:cxn>
              </a:cxnLst>
              <a:rect l="l" t="t" r="r" b="b"/>
              <a:pathLst>
                <a:path w="283372" h="318504">
                  <a:moveTo>
                    <a:pt x="283372" y="318504"/>
                  </a:moveTo>
                  <a:cubicBezTo>
                    <a:pt x="201595" y="299862"/>
                    <a:pt x="119818" y="281221"/>
                    <a:pt x="74119" y="231911"/>
                  </a:cubicBezTo>
                  <a:cubicBezTo>
                    <a:pt x="28420" y="182601"/>
                    <a:pt x="21205" y="58724"/>
                    <a:pt x="9179" y="22644"/>
                  </a:cubicBezTo>
                  <a:cubicBezTo>
                    <a:pt x="-2847" y="-13436"/>
                    <a:pt x="-442" y="996"/>
                    <a:pt x="1963" y="15428"/>
                  </a:cubicBezTo>
                </a:path>
              </a:pathLst>
            </a:cu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3768088" y="3102672"/>
              <a:ext cx="427685" cy="416576"/>
            </a:xfrm>
            <a:custGeom>
              <a:avLst/>
              <a:gdLst>
                <a:gd name="connsiteX0" fmla="*/ 283372 w 283372"/>
                <a:gd name="connsiteY0" fmla="*/ 318504 h 318504"/>
                <a:gd name="connsiteX1" fmla="*/ 74119 w 283372"/>
                <a:gd name="connsiteY1" fmla="*/ 231911 h 318504"/>
                <a:gd name="connsiteX2" fmla="*/ 9179 w 283372"/>
                <a:gd name="connsiteY2" fmla="*/ 22644 h 318504"/>
                <a:gd name="connsiteX3" fmla="*/ 1963 w 283372"/>
                <a:gd name="connsiteY3" fmla="*/ 15428 h 318504"/>
              </a:gdLst>
              <a:ahLst/>
              <a:cxnLst>
                <a:cxn ang="0">
                  <a:pos x="connsiteX0" y="connsiteY0"/>
                </a:cxn>
                <a:cxn ang="0">
                  <a:pos x="connsiteX1" y="connsiteY1"/>
                </a:cxn>
                <a:cxn ang="0">
                  <a:pos x="connsiteX2" y="connsiteY2"/>
                </a:cxn>
                <a:cxn ang="0">
                  <a:pos x="connsiteX3" y="connsiteY3"/>
                </a:cxn>
              </a:cxnLst>
              <a:rect l="l" t="t" r="r" b="b"/>
              <a:pathLst>
                <a:path w="283372" h="318504">
                  <a:moveTo>
                    <a:pt x="283372" y="318504"/>
                  </a:moveTo>
                  <a:cubicBezTo>
                    <a:pt x="201595" y="299862"/>
                    <a:pt x="119818" y="281221"/>
                    <a:pt x="74119" y="231911"/>
                  </a:cubicBezTo>
                  <a:cubicBezTo>
                    <a:pt x="28420" y="182601"/>
                    <a:pt x="21205" y="58724"/>
                    <a:pt x="9179" y="22644"/>
                  </a:cubicBezTo>
                  <a:cubicBezTo>
                    <a:pt x="-2847" y="-13436"/>
                    <a:pt x="-442" y="996"/>
                    <a:pt x="1963" y="15428"/>
                  </a:cubicBezTo>
                </a:path>
              </a:pathLst>
            </a:cu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6041882" y="3099602"/>
              <a:ext cx="427685" cy="416576"/>
            </a:xfrm>
            <a:custGeom>
              <a:avLst/>
              <a:gdLst>
                <a:gd name="connsiteX0" fmla="*/ 283372 w 283372"/>
                <a:gd name="connsiteY0" fmla="*/ 318504 h 318504"/>
                <a:gd name="connsiteX1" fmla="*/ 74119 w 283372"/>
                <a:gd name="connsiteY1" fmla="*/ 231911 h 318504"/>
                <a:gd name="connsiteX2" fmla="*/ 9179 w 283372"/>
                <a:gd name="connsiteY2" fmla="*/ 22644 h 318504"/>
                <a:gd name="connsiteX3" fmla="*/ 1963 w 283372"/>
                <a:gd name="connsiteY3" fmla="*/ 15428 h 318504"/>
              </a:gdLst>
              <a:ahLst/>
              <a:cxnLst>
                <a:cxn ang="0">
                  <a:pos x="connsiteX0" y="connsiteY0"/>
                </a:cxn>
                <a:cxn ang="0">
                  <a:pos x="connsiteX1" y="connsiteY1"/>
                </a:cxn>
                <a:cxn ang="0">
                  <a:pos x="connsiteX2" y="connsiteY2"/>
                </a:cxn>
                <a:cxn ang="0">
                  <a:pos x="connsiteX3" y="connsiteY3"/>
                </a:cxn>
              </a:cxnLst>
              <a:rect l="l" t="t" r="r" b="b"/>
              <a:pathLst>
                <a:path w="283372" h="318504">
                  <a:moveTo>
                    <a:pt x="283372" y="318504"/>
                  </a:moveTo>
                  <a:cubicBezTo>
                    <a:pt x="201595" y="299862"/>
                    <a:pt x="119818" y="281221"/>
                    <a:pt x="74119" y="231911"/>
                  </a:cubicBezTo>
                  <a:cubicBezTo>
                    <a:pt x="28420" y="182601"/>
                    <a:pt x="21205" y="58724"/>
                    <a:pt x="9179" y="22644"/>
                  </a:cubicBezTo>
                  <a:cubicBezTo>
                    <a:pt x="-2847" y="-13436"/>
                    <a:pt x="-442" y="996"/>
                    <a:pt x="1963" y="15428"/>
                  </a:cubicBezTo>
                </a:path>
              </a:pathLst>
            </a:cu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9" name="Straight Connector 38"/>
          <p:cNvCxnSpPr/>
          <p:nvPr/>
        </p:nvCxnSpPr>
        <p:spPr>
          <a:xfrm flipH="1">
            <a:off x="2598284" y="3810099"/>
            <a:ext cx="663178" cy="0"/>
          </a:xfrm>
          <a:prstGeom prst="line">
            <a:avLst/>
          </a:pr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4359887" y="3838964"/>
            <a:ext cx="663178" cy="0"/>
          </a:xfrm>
          <a:prstGeom prst="line">
            <a:avLst/>
          </a:pr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961754" y="3839825"/>
            <a:ext cx="663178" cy="0"/>
          </a:xfrm>
          <a:prstGeom prst="line">
            <a:avLst/>
          </a:prstGeom>
          <a:ln w="76200" cmpd="sng">
            <a:solidFill>
              <a:srgbClr val="3366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3845436" y="3380597"/>
            <a:ext cx="2355257" cy="369332"/>
          </a:xfrm>
          <a:prstGeom prst="rect">
            <a:avLst/>
          </a:prstGeom>
        </p:spPr>
        <p:txBody>
          <a:bodyPr wrap="none">
            <a:spAutoFit/>
          </a:bodyPr>
          <a:lstStyle/>
          <a:p>
            <a:r>
              <a:rPr lang="en-US" dirty="0" smtClean="0">
                <a:solidFill>
                  <a:srgbClr val="000000"/>
                </a:solidFill>
              </a:rPr>
              <a:t>Ocean surface currents</a:t>
            </a:r>
            <a:endParaRPr lang="en-US" dirty="0"/>
          </a:p>
        </p:txBody>
      </p:sp>
      <p:sp>
        <p:nvSpPr>
          <p:cNvPr id="45" name="TextBox 4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Dynamics at the Equator</a:t>
            </a:r>
          </a:p>
        </p:txBody>
      </p:sp>
    </p:spTree>
    <p:extLst>
      <p:ext uri="{BB962C8B-B14F-4D97-AF65-F5344CB8AC3E}">
        <p14:creationId xmlns:p14="http://schemas.microsoft.com/office/powerpoint/2010/main" val="42132256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2575978" y="2850359"/>
            <a:ext cx="4639646" cy="1681351"/>
          </a:xfrm>
          <a:custGeom>
            <a:avLst/>
            <a:gdLst>
              <a:gd name="connsiteX0" fmla="*/ 0 w 4639646"/>
              <a:gd name="connsiteY0" fmla="*/ 0 h 1681351"/>
              <a:gd name="connsiteX1" fmla="*/ 4639646 w 4639646"/>
              <a:gd name="connsiteY1" fmla="*/ 1096847 h 1681351"/>
              <a:gd name="connsiteX2" fmla="*/ 4632431 w 4639646"/>
              <a:gd name="connsiteY2" fmla="*/ 1291682 h 1681351"/>
              <a:gd name="connsiteX3" fmla="*/ 0 w 4639646"/>
              <a:gd name="connsiteY3" fmla="*/ 1681351 h 1681351"/>
              <a:gd name="connsiteX4" fmla="*/ 0 w 4639646"/>
              <a:gd name="connsiteY4" fmla="*/ 0 h 16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646" h="1681351">
                <a:moveTo>
                  <a:pt x="0" y="0"/>
                </a:moveTo>
                <a:lnTo>
                  <a:pt x="4639646" y="1096847"/>
                </a:lnTo>
                <a:lnTo>
                  <a:pt x="4632431" y="1291682"/>
                </a:lnTo>
                <a:lnTo>
                  <a:pt x="0" y="1681351"/>
                </a:lnTo>
                <a:lnTo>
                  <a:pt x="0" y="0"/>
                </a:lnTo>
                <a:close/>
              </a:path>
            </a:pathLst>
          </a:cu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2561547" y="4142041"/>
            <a:ext cx="4646862" cy="1551461"/>
          </a:xfrm>
          <a:custGeom>
            <a:avLst/>
            <a:gdLst>
              <a:gd name="connsiteX0" fmla="*/ 14431 w 4646862"/>
              <a:gd name="connsiteY0" fmla="*/ 396885 h 1551461"/>
              <a:gd name="connsiteX1" fmla="*/ 4646862 w 4646862"/>
              <a:gd name="connsiteY1" fmla="*/ 0 h 1551461"/>
              <a:gd name="connsiteX2" fmla="*/ 4639646 w 4646862"/>
              <a:gd name="connsiteY2" fmla="*/ 1551461 h 1551461"/>
              <a:gd name="connsiteX3" fmla="*/ 0 w 4646862"/>
              <a:gd name="connsiteY3" fmla="*/ 1551461 h 1551461"/>
              <a:gd name="connsiteX4" fmla="*/ 14431 w 4646862"/>
              <a:gd name="connsiteY4" fmla="*/ 396885 h 155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62" h="1551461">
                <a:moveTo>
                  <a:pt x="14431" y="396885"/>
                </a:moveTo>
                <a:lnTo>
                  <a:pt x="4646862" y="0"/>
                </a:lnTo>
                <a:cubicBezTo>
                  <a:pt x="4644457" y="517154"/>
                  <a:pt x="4642051" y="1034307"/>
                  <a:pt x="4639646" y="1551461"/>
                </a:cubicBezTo>
                <a:lnTo>
                  <a:pt x="0" y="1551461"/>
                </a:lnTo>
                <a:lnTo>
                  <a:pt x="14431" y="396885"/>
                </a:lnTo>
                <a:close/>
              </a:path>
            </a:pathLst>
          </a:cu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05121" y="1056502"/>
            <a:ext cx="2198927" cy="369332"/>
          </a:xfrm>
          <a:prstGeom prst="rect">
            <a:avLst/>
          </a:prstGeom>
          <a:noFill/>
          <a:ln w="28575" cmpd="sng">
            <a:solidFill>
              <a:srgbClr val="3366FF"/>
            </a:solidFill>
          </a:ln>
        </p:spPr>
        <p:txBody>
          <a:bodyPr wrap="none" rtlCol="0">
            <a:spAutoFit/>
          </a:bodyPr>
          <a:lstStyle/>
          <a:p>
            <a:r>
              <a:rPr lang="en-US" dirty="0">
                <a:solidFill>
                  <a:srgbClr val="000000"/>
                </a:solidFill>
              </a:rPr>
              <a:t>O</a:t>
            </a:r>
            <a:r>
              <a:rPr lang="en-US" dirty="0" smtClean="0">
                <a:solidFill>
                  <a:srgbClr val="000000"/>
                </a:solidFill>
              </a:rPr>
              <a:t>cean in equilibrium:</a:t>
            </a:r>
            <a:endParaRPr lang="en-US" dirty="0">
              <a:solidFill>
                <a:srgbClr val="000000"/>
              </a:solidFill>
            </a:endParaRPr>
          </a:p>
        </p:txBody>
      </p:sp>
      <p:grpSp>
        <p:nvGrpSpPr>
          <p:cNvPr id="2" name="Group 1"/>
          <p:cNvGrpSpPr/>
          <p:nvPr/>
        </p:nvGrpSpPr>
        <p:grpSpPr>
          <a:xfrm>
            <a:off x="2573689" y="2035799"/>
            <a:ext cx="4640517" cy="3859754"/>
            <a:chOff x="3542871" y="1913125"/>
            <a:chExt cx="4063268" cy="3506165"/>
          </a:xfrm>
        </p:grpSpPr>
        <p:cxnSp>
          <p:nvCxnSpPr>
            <p:cNvPr id="8" name="Straight Connector 7"/>
            <p:cNvCxnSpPr/>
            <p:nvPr/>
          </p:nvCxnSpPr>
          <p:spPr>
            <a:xfrm flipH="1">
              <a:off x="3542871" y="2525634"/>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598924" y="2525634"/>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557302" y="3232812"/>
              <a:ext cx="4041622" cy="14432"/>
            </a:xfrm>
            <a:prstGeom prst="line">
              <a:avLst/>
            </a:prstGeom>
            <a:ln>
              <a:solidFill>
                <a:srgbClr val="3366FF"/>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Striped Right Arrow 12"/>
            <p:cNvSpPr/>
            <p:nvPr/>
          </p:nvSpPr>
          <p:spPr>
            <a:xfrm rot="10800000">
              <a:off x="6371395" y="1916529"/>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triped Right Arrow 13"/>
            <p:cNvSpPr/>
            <p:nvPr/>
          </p:nvSpPr>
          <p:spPr>
            <a:xfrm rot="10800000">
              <a:off x="4034406" y="1913125"/>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0800000">
              <a:off x="5231326" y="1913126"/>
              <a:ext cx="966894" cy="282739"/>
            </a:xfrm>
            <a:prstGeom prst="stripedRightArrow">
              <a:avLst>
                <a:gd name="adj1" fmla="val 50000"/>
                <a:gd name="adj2" fmla="val 190362"/>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rot="16200000">
            <a:off x="1998513" y="4160439"/>
            <a:ext cx="781021" cy="369332"/>
          </a:xfrm>
          <a:prstGeom prst="rect">
            <a:avLst/>
          </a:prstGeom>
        </p:spPr>
        <p:txBody>
          <a:bodyPr wrap="none">
            <a:spAutoFit/>
          </a:bodyPr>
          <a:lstStyle/>
          <a:p>
            <a:r>
              <a:rPr lang="en-US" dirty="0" smtClean="0">
                <a:solidFill>
                  <a:srgbClr val="000000"/>
                </a:solidFill>
              </a:rPr>
              <a:t>height</a:t>
            </a:r>
            <a:endParaRPr lang="en-US" dirty="0"/>
          </a:p>
        </p:txBody>
      </p:sp>
      <p:sp>
        <p:nvSpPr>
          <p:cNvPr id="20" name="Freeform 19"/>
          <p:cNvSpPr/>
          <p:nvPr/>
        </p:nvSpPr>
        <p:spPr>
          <a:xfrm rot="804377">
            <a:off x="2548221" y="3309704"/>
            <a:ext cx="4737446" cy="194932"/>
          </a:xfrm>
          <a:custGeom>
            <a:avLst/>
            <a:gdLst>
              <a:gd name="connsiteX0" fmla="*/ 0 w 4055181"/>
              <a:gd name="connsiteY0" fmla="*/ 93906 h 129996"/>
              <a:gd name="connsiteX1" fmla="*/ 180391 w 4055181"/>
              <a:gd name="connsiteY1" fmla="*/ 36177 h 129996"/>
              <a:gd name="connsiteX2" fmla="*/ 396859 w 4055181"/>
              <a:gd name="connsiteY2" fmla="*/ 122770 h 129996"/>
              <a:gd name="connsiteX3" fmla="*/ 692700 w 4055181"/>
              <a:gd name="connsiteY3" fmla="*/ 36177 h 129996"/>
              <a:gd name="connsiteX4" fmla="*/ 966894 w 4055181"/>
              <a:gd name="connsiteY4" fmla="*/ 108338 h 129996"/>
              <a:gd name="connsiteX5" fmla="*/ 1313244 w 4055181"/>
              <a:gd name="connsiteY5" fmla="*/ 14529 h 129996"/>
              <a:gd name="connsiteX6" fmla="*/ 1515281 w 4055181"/>
              <a:gd name="connsiteY6" fmla="*/ 129986 h 129996"/>
              <a:gd name="connsiteX7" fmla="*/ 1854415 w 4055181"/>
              <a:gd name="connsiteY7" fmla="*/ 21745 h 129996"/>
              <a:gd name="connsiteX8" fmla="*/ 2164687 w 4055181"/>
              <a:gd name="connsiteY8" fmla="*/ 93906 h 129996"/>
              <a:gd name="connsiteX9" fmla="*/ 2395587 w 4055181"/>
              <a:gd name="connsiteY9" fmla="*/ 21745 h 129996"/>
              <a:gd name="connsiteX10" fmla="*/ 2857387 w 4055181"/>
              <a:gd name="connsiteY10" fmla="*/ 115554 h 129996"/>
              <a:gd name="connsiteX11" fmla="*/ 3239815 w 4055181"/>
              <a:gd name="connsiteY11" fmla="*/ 97 h 129996"/>
              <a:gd name="connsiteX12" fmla="*/ 3542872 w 4055181"/>
              <a:gd name="connsiteY12" fmla="*/ 93906 h 129996"/>
              <a:gd name="connsiteX13" fmla="*/ 3737693 w 4055181"/>
              <a:gd name="connsiteY13" fmla="*/ 97 h 129996"/>
              <a:gd name="connsiteX14" fmla="*/ 3954162 w 4055181"/>
              <a:gd name="connsiteY14" fmla="*/ 86690 h 129996"/>
              <a:gd name="connsiteX15" fmla="*/ 4055181 w 4055181"/>
              <a:gd name="connsiteY15" fmla="*/ 43393 h 12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5181" h="129996">
                <a:moveTo>
                  <a:pt x="0" y="93906"/>
                </a:moveTo>
                <a:cubicBezTo>
                  <a:pt x="57124" y="62636"/>
                  <a:pt x="114248" y="31366"/>
                  <a:pt x="180391" y="36177"/>
                </a:cubicBezTo>
                <a:cubicBezTo>
                  <a:pt x="246534" y="40988"/>
                  <a:pt x="311474" y="122770"/>
                  <a:pt x="396859" y="122770"/>
                </a:cubicBezTo>
                <a:cubicBezTo>
                  <a:pt x="482244" y="122770"/>
                  <a:pt x="597694" y="38582"/>
                  <a:pt x="692700" y="36177"/>
                </a:cubicBezTo>
                <a:cubicBezTo>
                  <a:pt x="787706" y="33772"/>
                  <a:pt x="863470" y="111946"/>
                  <a:pt x="966894" y="108338"/>
                </a:cubicBezTo>
                <a:cubicBezTo>
                  <a:pt x="1070318" y="104730"/>
                  <a:pt x="1221846" y="10921"/>
                  <a:pt x="1313244" y="14529"/>
                </a:cubicBezTo>
                <a:cubicBezTo>
                  <a:pt x="1404642" y="18137"/>
                  <a:pt x="1425086" y="128783"/>
                  <a:pt x="1515281" y="129986"/>
                </a:cubicBezTo>
                <a:cubicBezTo>
                  <a:pt x="1605476" y="131189"/>
                  <a:pt x="1746181" y="27758"/>
                  <a:pt x="1854415" y="21745"/>
                </a:cubicBezTo>
                <a:cubicBezTo>
                  <a:pt x="1962649" y="15732"/>
                  <a:pt x="2074492" y="93906"/>
                  <a:pt x="2164687" y="93906"/>
                </a:cubicBezTo>
                <a:cubicBezTo>
                  <a:pt x="2254882" y="93906"/>
                  <a:pt x="2280137" y="18137"/>
                  <a:pt x="2395587" y="21745"/>
                </a:cubicBezTo>
                <a:cubicBezTo>
                  <a:pt x="2511037" y="25353"/>
                  <a:pt x="2716682" y="119162"/>
                  <a:pt x="2857387" y="115554"/>
                </a:cubicBezTo>
                <a:cubicBezTo>
                  <a:pt x="2998092" y="111946"/>
                  <a:pt x="3125568" y="3705"/>
                  <a:pt x="3239815" y="97"/>
                </a:cubicBezTo>
                <a:cubicBezTo>
                  <a:pt x="3354063" y="-3511"/>
                  <a:pt x="3459892" y="93906"/>
                  <a:pt x="3542872" y="93906"/>
                </a:cubicBezTo>
                <a:cubicBezTo>
                  <a:pt x="3625852" y="93906"/>
                  <a:pt x="3669145" y="1300"/>
                  <a:pt x="3737693" y="97"/>
                </a:cubicBezTo>
                <a:cubicBezTo>
                  <a:pt x="3806241" y="-1106"/>
                  <a:pt x="3901247" y="79474"/>
                  <a:pt x="3954162" y="86690"/>
                </a:cubicBezTo>
                <a:cubicBezTo>
                  <a:pt x="4007077" y="93906"/>
                  <a:pt x="4055181" y="43393"/>
                  <a:pt x="4055181" y="43393"/>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3" name="Straight Connector 22"/>
          <p:cNvCxnSpPr/>
          <p:nvPr/>
        </p:nvCxnSpPr>
        <p:spPr>
          <a:xfrm flipV="1">
            <a:off x="2581929" y="4149257"/>
            <a:ext cx="4624037" cy="375237"/>
          </a:xfrm>
          <a:prstGeom prst="line">
            <a:avLst/>
          </a:prstGeom>
          <a:ln>
            <a:solidFill>
              <a:schemeClr val="accent1">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234898" y="3595427"/>
            <a:ext cx="740445" cy="369332"/>
          </a:xfrm>
          <a:prstGeom prst="rect">
            <a:avLst/>
          </a:prstGeom>
        </p:spPr>
        <p:txBody>
          <a:bodyPr wrap="none">
            <a:spAutoFit/>
          </a:bodyPr>
          <a:lstStyle/>
          <a:p>
            <a:r>
              <a:rPr lang="en-US" b="1" dirty="0" smtClean="0">
                <a:solidFill>
                  <a:srgbClr val="000000"/>
                </a:solidFill>
              </a:rPr>
              <a:t>warm</a:t>
            </a:r>
            <a:endParaRPr lang="en-US" dirty="0"/>
          </a:p>
        </p:txBody>
      </p:sp>
      <p:sp>
        <p:nvSpPr>
          <p:cNvPr id="25" name="Rectangle 24"/>
          <p:cNvSpPr/>
          <p:nvPr/>
        </p:nvSpPr>
        <p:spPr>
          <a:xfrm>
            <a:off x="6205104" y="4916487"/>
            <a:ext cx="585918" cy="369332"/>
          </a:xfrm>
          <a:prstGeom prst="rect">
            <a:avLst/>
          </a:prstGeom>
        </p:spPr>
        <p:txBody>
          <a:bodyPr wrap="none">
            <a:spAutoFit/>
          </a:bodyPr>
          <a:lstStyle/>
          <a:p>
            <a:r>
              <a:rPr lang="en-US" b="1" dirty="0" smtClean="0">
                <a:solidFill>
                  <a:srgbClr val="000000"/>
                </a:solidFill>
              </a:rPr>
              <a:t>cold</a:t>
            </a:r>
            <a:endParaRPr lang="en-US" dirty="0"/>
          </a:p>
        </p:txBody>
      </p:sp>
      <p:sp>
        <p:nvSpPr>
          <p:cNvPr id="27" name="Curved Right Arrow 26"/>
          <p:cNvSpPr/>
          <p:nvPr/>
        </p:nvSpPr>
        <p:spPr>
          <a:xfrm>
            <a:off x="2940206" y="4051180"/>
            <a:ext cx="589383" cy="104997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Curved Right Arrow 27"/>
          <p:cNvSpPr/>
          <p:nvPr/>
        </p:nvSpPr>
        <p:spPr>
          <a:xfrm rot="10800000">
            <a:off x="5804048" y="3813911"/>
            <a:ext cx="589383" cy="104997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Left Arrow 28"/>
          <p:cNvSpPr/>
          <p:nvPr/>
        </p:nvSpPr>
        <p:spPr>
          <a:xfrm>
            <a:off x="4502015" y="3813911"/>
            <a:ext cx="634975" cy="23726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Left Arrow 29"/>
          <p:cNvSpPr/>
          <p:nvPr/>
        </p:nvSpPr>
        <p:spPr>
          <a:xfrm rot="10800000">
            <a:off x="4582259" y="4735616"/>
            <a:ext cx="634975" cy="23726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582258" y="1666467"/>
            <a:ext cx="736099" cy="369332"/>
          </a:xfrm>
          <a:prstGeom prst="rect">
            <a:avLst/>
          </a:prstGeom>
        </p:spPr>
        <p:txBody>
          <a:bodyPr wrap="none">
            <a:spAutoFit/>
          </a:bodyPr>
          <a:lstStyle/>
          <a:p>
            <a:r>
              <a:rPr lang="en-US" dirty="0" smtClean="0">
                <a:solidFill>
                  <a:srgbClr val="000000"/>
                </a:solidFill>
              </a:rPr>
              <a:t>winds</a:t>
            </a:r>
            <a:endParaRPr lang="en-US" dirty="0"/>
          </a:p>
        </p:txBody>
      </p:sp>
      <p:sp>
        <p:nvSpPr>
          <p:cNvPr id="31" name="TextBox 30"/>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Dynamics at the Equator</a:t>
            </a:r>
          </a:p>
        </p:txBody>
      </p:sp>
    </p:spTree>
    <p:extLst>
      <p:ext uri="{BB962C8B-B14F-4D97-AF65-F5344CB8AC3E}">
        <p14:creationId xmlns:p14="http://schemas.microsoft.com/office/powerpoint/2010/main" val="37356801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3107" y="1135879"/>
            <a:ext cx="3968755" cy="369332"/>
          </a:xfrm>
          <a:prstGeom prst="rect">
            <a:avLst/>
          </a:prstGeom>
          <a:noFill/>
          <a:ln w="28575" cmpd="sng">
            <a:solidFill>
              <a:srgbClr val="3366FF"/>
            </a:solidFill>
          </a:ln>
        </p:spPr>
        <p:txBody>
          <a:bodyPr wrap="none" rtlCol="0">
            <a:spAutoFit/>
          </a:bodyPr>
          <a:lstStyle/>
          <a:p>
            <a:r>
              <a:rPr lang="en-US" b="1" dirty="0" smtClean="0">
                <a:solidFill>
                  <a:srgbClr val="000000"/>
                </a:solidFill>
              </a:rPr>
              <a:t>Atmosphere at equator </a:t>
            </a:r>
            <a:r>
              <a:rPr lang="en-US" sz="1600" dirty="0" smtClean="0">
                <a:solidFill>
                  <a:srgbClr val="000000"/>
                </a:solidFill>
              </a:rPr>
              <a:t>(no SST gradient)</a:t>
            </a:r>
            <a:r>
              <a:rPr lang="en-US" dirty="0" smtClean="0">
                <a:solidFill>
                  <a:srgbClr val="000000"/>
                </a:solidFill>
              </a:rPr>
              <a:t>:</a:t>
            </a:r>
            <a:endParaRPr lang="en-US" dirty="0">
              <a:solidFill>
                <a:srgbClr val="000000"/>
              </a:solidFill>
            </a:endParaRPr>
          </a:p>
        </p:txBody>
      </p:sp>
      <p:grpSp>
        <p:nvGrpSpPr>
          <p:cNvPr id="2" name="Group 1"/>
          <p:cNvGrpSpPr/>
          <p:nvPr/>
        </p:nvGrpSpPr>
        <p:grpSpPr>
          <a:xfrm>
            <a:off x="2305162" y="2259500"/>
            <a:ext cx="4425384" cy="2919500"/>
            <a:chOff x="3180755" y="2504847"/>
            <a:chExt cx="4425384" cy="2919500"/>
          </a:xfrm>
        </p:grpSpPr>
        <p:sp>
          <p:nvSpPr>
            <p:cNvPr id="18" name="Rectangle 17"/>
            <p:cNvSpPr/>
            <p:nvPr/>
          </p:nvSpPr>
          <p:spPr>
            <a:xfrm>
              <a:off x="3550086" y="5096722"/>
              <a:ext cx="4048838" cy="327625"/>
            </a:xfrm>
            <a:prstGeom prst="rect">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542871" y="2525634"/>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4" name="Striped Right Arrow 13"/>
            <p:cNvSpPr/>
            <p:nvPr/>
          </p:nvSpPr>
          <p:spPr>
            <a:xfrm rot="16200000">
              <a:off x="3751297" y="4019541"/>
              <a:ext cx="966894" cy="566220"/>
            </a:xfrm>
            <a:prstGeom prst="stripedRightArrow">
              <a:avLst>
                <a:gd name="adj1" fmla="val 50000"/>
                <a:gd name="adj2" fmla="val 84183"/>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97562" y="2786273"/>
              <a:ext cx="2258438" cy="369332"/>
            </a:xfrm>
            <a:prstGeom prst="rect">
              <a:avLst/>
            </a:prstGeom>
          </p:spPr>
          <p:txBody>
            <a:bodyPr wrap="none">
              <a:spAutoFit/>
            </a:bodyPr>
            <a:lstStyle/>
            <a:p>
              <a:r>
                <a:rPr lang="en-US" dirty="0" smtClean="0">
                  <a:solidFill>
                    <a:srgbClr val="000000"/>
                  </a:solidFill>
                </a:rPr>
                <a:t>Convection (air lifting)</a:t>
              </a:r>
              <a:endParaRPr lang="en-US" dirty="0"/>
            </a:p>
          </p:txBody>
        </p:sp>
        <p:sp>
          <p:nvSpPr>
            <p:cNvPr id="24" name="Rectangle 23"/>
            <p:cNvSpPr/>
            <p:nvPr/>
          </p:nvSpPr>
          <p:spPr>
            <a:xfrm>
              <a:off x="3777409" y="5055015"/>
              <a:ext cx="740445" cy="369332"/>
            </a:xfrm>
            <a:prstGeom prst="rect">
              <a:avLst/>
            </a:prstGeom>
          </p:spPr>
          <p:txBody>
            <a:bodyPr wrap="none">
              <a:spAutoFit/>
            </a:bodyPr>
            <a:lstStyle/>
            <a:p>
              <a:r>
                <a:rPr lang="en-US" b="1" dirty="0" smtClean="0">
                  <a:solidFill>
                    <a:srgbClr val="000000"/>
                  </a:solidFill>
                </a:rPr>
                <a:t>warm</a:t>
              </a:r>
              <a:endParaRPr lang="en-US" dirty="0"/>
            </a:p>
          </p:txBody>
        </p:sp>
        <p:cxnSp>
          <p:nvCxnSpPr>
            <p:cNvPr id="26" name="Straight Connector 25"/>
            <p:cNvCxnSpPr/>
            <p:nvPr/>
          </p:nvCxnSpPr>
          <p:spPr>
            <a:xfrm flipH="1">
              <a:off x="7598924" y="2504847"/>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rot="16200000">
              <a:off x="2974910" y="3727474"/>
              <a:ext cx="781021" cy="369332"/>
            </a:xfrm>
            <a:prstGeom prst="rect">
              <a:avLst/>
            </a:prstGeom>
          </p:spPr>
          <p:txBody>
            <a:bodyPr wrap="none">
              <a:spAutoFit/>
            </a:bodyPr>
            <a:lstStyle/>
            <a:p>
              <a:r>
                <a:rPr lang="en-US" dirty="0" smtClean="0">
                  <a:solidFill>
                    <a:srgbClr val="000000"/>
                  </a:solidFill>
                </a:rPr>
                <a:t>height</a:t>
              </a:r>
              <a:endParaRPr lang="en-US" dirty="0"/>
            </a:p>
          </p:txBody>
        </p:sp>
        <p:sp>
          <p:nvSpPr>
            <p:cNvPr id="20" name="Rectangle 19"/>
            <p:cNvSpPr/>
            <p:nvPr/>
          </p:nvSpPr>
          <p:spPr>
            <a:xfrm>
              <a:off x="5231326" y="5047349"/>
              <a:ext cx="740445" cy="369332"/>
            </a:xfrm>
            <a:prstGeom prst="rect">
              <a:avLst/>
            </a:prstGeom>
          </p:spPr>
          <p:txBody>
            <a:bodyPr wrap="none">
              <a:spAutoFit/>
            </a:bodyPr>
            <a:lstStyle/>
            <a:p>
              <a:r>
                <a:rPr lang="en-US" b="1" dirty="0" smtClean="0">
                  <a:solidFill>
                    <a:srgbClr val="000000"/>
                  </a:solidFill>
                </a:rPr>
                <a:t>warm</a:t>
              </a:r>
              <a:endParaRPr lang="en-US" dirty="0"/>
            </a:p>
          </p:txBody>
        </p:sp>
        <p:sp>
          <p:nvSpPr>
            <p:cNvPr id="28" name="Rectangle 27"/>
            <p:cNvSpPr/>
            <p:nvPr/>
          </p:nvSpPr>
          <p:spPr>
            <a:xfrm>
              <a:off x="6597844" y="5040134"/>
              <a:ext cx="740445" cy="369332"/>
            </a:xfrm>
            <a:prstGeom prst="rect">
              <a:avLst/>
            </a:prstGeom>
          </p:spPr>
          <p:txBody>
            <a:bodyPr wrap="none">
              <a:spAutoFit/>
            </a:bodyPr>
            <a:lstStyle/>
            <a:p>
              <a:r>
                <a:rPr lang="en-US" b="1" dirty="0" smtClean="0">
                  <a:solidFill>
                    <a:srgbClr val="000000"/>
                  </a:solidFill>
                </a:rPr>
                <a:t>warm</a:t>
              </a:r>
              <a:endParaRPr lang="en-US" dirty="0"/>
            </a:p>
          </p:txBody>
        </p:sp>
        <p:sp>
          <p:nvSpPr>
            <p:cNvPr id="29" name="Striped Right Arrow 28"/>
            <p:cNvSpPr/>
            <p:nvPr/>
          </p:nvSpPr>
          <p:spPr>
            <a:xfrm rot="16200000">
              <a:off x="5030989" y="4019541"/>
              <a:ext cx="966894" cy="566220"/>
            </a:xfrm>
            <a:prstGeom prst="stripedRightArrow">
              <a:avLst>
                <a:gd name="adj1" fmla="val 50000"/>
                <a:gd name="adj2" fmla="val 84183"/>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Striped Right Arrow 29"/>
            <p:cNvSpPr/>
            <p:nvPr/>
          </p:nvSpPr>
          <p:spPr>
            <a:xfrm rot="16200000">
              <a:off x="6313715" y="4019540"/>
              <a:ext cx="966894" cy="566220"/>
            </a:xfrm>
            <a:prstGeom prst="stripedRightArrow">
              <a:avLst>
                <a:gd name="adj1" fmla="val 50000"/>
                <a:gd name="adj2" fmla="val 84183"/>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Dynamics at the Equator</a:t>
            </a:r>
          </a:p>
        </p:txBody>
      </p:sp>
    </p:spTree>
    <p:extLst>
      <p:ext uri="{BB962C8B-B14F-4D97-AF65-F5344CB8AC3E}">
        <p14:creationId xmlns:p14="http://schemas.microsoft.com/office/powerpoint/2010/main" val="19563339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5831" y="1135879"/>
            <a:ext cx="4703030" cy="369332"/>
          </a:xfrm>
          <a:prstGeom prst="rect">
            <a:avLst/>
          </a:prstGeom>
          <a:noFill/>
          <a:ln w="28575" cmpd="sng">
            <a:solidFill>
              <a:srgbClr val="3366FF"/>
            </a:solidFill>
          </a:ln>
        </p:spPr>
        <p:txBody>
          <a:bodyPr wrap="none" rtlCol="0">
            <a:spAutoFit/>
          </a:bodyPr>
          <a:lstStyle/>
          <a:p>
            <a:r>
              <a:rPr lang="en-US" b="1" dirty="0" smtClean="0">
                <a:solidFill>
                  <a:srgbClr val="000000"/>
                </a:solidFill>
              </a:rPr>
              <a:t>Atmosphere in </a:t>
            </a:r>
            <a:r>
              <a:rPr lang="en-US" b="1" dirty="0">
                <a:solidFill>
                  <a:srgbClr val="000000"/>
                </a:solidFill>
              </a:rPr>
              <a:t>equilibrium  </a:t>
            </a:r>
            <a:r>
              <a:rPr lang="en-US" dirty="0" smtClean="0">
                <a:solidFill>
                  <a:srgbClr val="000000"/>
                </a:solidFill>
              </a:rPr>
              <a:t>(with SST </a:t>
            </a:r>
            <a:r>
              <a:rPr lang="en-US" dirty="0">
                <a:solidFill>
                  <a:srgbClr val="000000"/>
                </a:solidFill>
              </a:rPr>
              <a:t>gradient):</a:t>
            </a:r>
          </a:p>
        </p:txBody>
      </p:sp>
      <p:grpSp>
        <p:nvGrpSpPr>
          <p:cNvPr id="2" name="Group 1"/>
          <p:cNvGrpSpPr/>
          <p:nvPr/>
        </p:nvGrpSpPr>
        <p:grpSpPr>
          <a:xfrm>
            <a:off x="2305162" y="1996314"/>
            <a:ext cx="4425384" cy="3182686"/>
            <a:chOff x="3180755" y="2241661"/>
            <a:chExt cx="4425384" cy="3182686"/>
          </a:xfrm>
        </p:grpSpPr>
        <p:sp>
          <p:nvSpPr>
            <p:cNvPr id="18" name="Rectangle 17"/>
            <p:cNvSpPr/>
            <p:nvPr/>
          </p:nvSpPr>
          <p:spPr>
            <a:xfrm>
              <a:off x="3550086" y="5096722"/>
              <a:ext cx="4048838" cy="327625"/>
            </a:xfrm>
            <a:prstGeom prst="rect">
              <a:avLst/>
            </a:prstGeom>
            <a:gradFill flip="none" rotWithShape="1">
              <a:gsLst>
                <a:gs pos="0">
                  <a:schemeClr val="accent5">
                    <a:lumMod val="40000"/>
                    <a:lumOff val="60000"/>
                  </a:schemeClr>
                </a:gs>
                <a:gs pos="99000">
                  <a:srgbClr val="3366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542871" y="2525634"/>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4" name="Striped Right Arrow 13"/>
            <p:cNvSpPr/>
            <p:nvPr/>
          </p:nvSpPr>
          <p:spPr>
            <a:xfrm rot="16200000">
              <a:off x="3751297" y="4019541"/>
              <a:ext cx="966894" cy="566220"/>
            </a:xfrm>
            <a:prstGeom prst="stripedRightArrow">
              <a:avLst>
                <a:gd name="adj1" fmla="val 50000"/>
                <a:gd name="adj2" fmla="val 84183"/>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692078" y="2241661"/>
              <a:ext cx="1916585" cy="369332"/>
            </a:xfrm>
            <a:prstGeom prst="rect">
              <a:avLst/>
            </a:prstGeom>
          </p:spPr>
          <p:txBody>
            <a:bodyPr wrap="none">
              <a:spAutoFit/>
            </a:bodyPr>
            <a:lstStyle/>
            <a:p>
              <a:r>
                <a:rPr lang="en-US" dirty="0" smtClean="0">
                  <a:solidFill>
                    <a:srgbClr val="000000"/>
                  </a:solidFill>
                </a:rPr>
                <a:t>Walker Circulation</a:t>
              </a:r>
              <a:endParaRPr lang="en-US" dirty="0"/>
            </a:p>
          </p:txBody>
        </p:sp>
        <p:sp>
          <p:nvSpPr>
            <p:cNvPr id="24" name="Rectangle 23"/>
            <p:cNvSpPr/>
            <p:nvPr/>
          </p:nvSpPr>
          <p:spPr>
            <a:xfrm>
              <a:off x="3951633" y="5055015"/>
              <a:ext cx="740445" cy="369332"/>
            </a:xfrm>
            <a:prstGeom prst="rect">
              <a:avLst/>
            </a:prstGeom>
          </p:spPr>
          <p:txBody>
            <a:bodyPr wrap="none">
              <a:spAutoFit/>
            </a:bodyPr>
            <a:lstStyle/>
            <a:p>
              <a:r>
                <a:rPr lang="en-US" b="1" dirty="0" smtClean="0">
                  <a:solidFill>
                    <a:srgbClr val="000000"/>
                  </a:solidFill>
                </a:rPr>
                <a:t>warm</a:t>
              </a:r>
              <a:endParaRPr lang="en-US" dirty="0"/>
            </a:p>
          </p:txBody>
        </p:sp>
        <p:cxnSp>
          <p:nvCxnSpPr>
            <p:cNvPr id="26" name="Straight Connector 25"/>
            <p:cNvCxnSpPr/>
            <p:nvPr/>
          </p:nvCxnSpPr>
          <p:spPr>
            <a:xfrm flipH="1">
              <a:off x="7598924" y="2504847"/>
              <a:ext cx="7215" cy="2893656"/>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rot="16200000">
              <a:off x="2974910" y="3727474"/>
              <a:ext cx="781021" cy="369332"/>
            </a:xfrm>
            <a:prstGeom prst="rect">
              <a:avLst/>
            </a:prstGeom>
          </p:spPr>
          <p:txBody>
            <a:bodyPr wrap="none">
              <a:spAutoFit/>
            </a:bodyPr>
            <a:lstStyle/>
            <a:p>
              <a:r>
                <a:rPr lang="en-US" dirty="0" smtClean="0">
                  <a:solidFill>
                    <a:srgbClr val="000000"/>
                  </a:solidFill>
                </a:rPr>
                <a:t>height</a:t>
              </a:r>
              <a:endParaRPr lang="en-US" dirty="0"/>
            </a:p>
          </p:txBody>
        </p:sp>
        <p:sp>
          <p:nvSpPr>
            <p:cNvPr id="28" name="Rectangle 27"/>
            <p:cNvSpPr/>
            <p:nvPr/>
          </p:nvSpPr>
          <p:spPr>
            <a:xfrm>
              <a:off x="6514052" y="5032468"/>
              <a:ext cx="585918" cy="369332"/>
            </a:xfrm>
            <a:prstGeom prst="rect">
              <a:avLst/>
            </a:prstGeom>
          </p:spPr>
          <p:txBody>
            <a:bodyPr wrap="none">
              <a:spAutoFit/>
            </a:bodyPr>
            <a:lstStyle/>
            <a:p>
              <a:r>
                <a:rPr lang="en-US" b="1" dirty="0" smtClean="0">
                  <a:solidFill>
                    <a:srgbClr val="000000"/>
                  </a:solidFill>
                </a:rPr>
                <a:t>cold</a:t>
              </a:r>
              <a:endParaRPr lang="en-US" dirty="0"/>
            </a:p>
          </p:txBody>
        </p:sp>
        <p:sp>
          <p:nvSpPr>
            <p:cNvPr id="30" name="Striped Right Arrow 29"/>
            <p:cNvSpPr/>
            <p:nvPr/>
          </p:nvSpPr>
          <p:spPr>
            <a:xfrm rot="5400000">
              <a:off x="6313715" y="4019540"/>
              <a:ext cx="966894" cy="566220"/>
            </a:xfrm>
            <a:prstGeom prst="stripedRightArrow">
              <a:avLst>
                <a:gd name="adj1" fmla="val 50000"/>
                <a:gd name="adj2" fmla="val 84183"/>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Striped Right Arrow 15"/>
          <p:cNvSpPr/>
          <p:nvPr/>
        </p:nvSpPr>
        <p:spPr>
          <a:xfrm rot="10800000">
            <a:off x="4242787" y="4286361"/>
            <a:ext cx="916384" cy="394069"/>
          </a:xfrm>
          <a:prstGeom prst="stripedRightArrow">
            <a:avLst>
              <a:gd name="adj1" fmla="val 50000"/>
              <a:gd name="adj2" fmla="val 84183"/>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triped Right Arrow 16"/>
          <p:cNvSpPr/>
          <p:nvPr/>
        </p:nvSpPr>
        <p:spPr>
          <a:xfrm>
            <a:off x="4242786" y="3079247"/>
            <a:ext cx="916384" cy="394069"/>
          </a:xfrm>
          <a:prstGeom prst="stripedRightArrow">
            <a:avLst>
              <a:gd name="adj1" fmla="val 50000"/>
              <a:gd name="adj2" fmla="val 84183"/>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Dynamics at the Equator</a:t>
            </a:r>
          </a:p>
        </p:txBody>
      </p:sp>
    </p:spTree>
    <p:extLst>
      <p:ext uri="{BB962C8B-B14F-4D97-AF65-F5344CB8AC3E}">
        <p14:creationId xmlns:p14="http://schemas.microsoft.com/office/powerpoint/2010/main" val="5819205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1824" y="1130858"/>
            <a:ext cx="7520007" cy="1292662"/>
          </a:xfrm>
          <a:prstGeom prst="rect">
            <a:avLst/>
          </a:prstGeom>
          <a:noFill/>
        </p:spPr>
        <p:txBody>
          <a:bodyPr wrap="square" rtlCol="0">
            <a:spAutoFit/>
          </a:bodyPr>
          <a:lstStyle/>
          <a:p>
            <a:pPr algn="just">
              <a:buFont typeface="Wingdings" charset="2"/>
              <a:buChar char="²"/>
            </a:pPr>
            <a:r>
              <a:rPr lang="en-US" sz="2400" dirty="0" smtClean="0">
                <a:solidFill>
                  <a:srgbClr val="000000"/>
                </a:solidFill>
              </a:rPr>
              <a:t> </a:t>
            </a:r>
            <a:r>
              <a:rPr lang="en-US" sz="2400" b="1" dirty="0" smtClean="0">
                <a:solidFill>
                  <a:srgbClr val="000000"/>
                </a:solidFill>
              </a:rPr>
              <a:t>El Niño</a:t>
            </a:r>
            <a:r>
              <a:rPr lang="en-US" sz="2400" dirty="0" smtClean="0">
                <a:solidFill>
                  <a:srgbClr val="000000"/>
                </a:solidFill>
              </a:rPr>
              <a:t>:  was always known to fishers in South America.</a:t>
            </a:r>
          </a:p>
          <a:p>
            <a:pPr algn="just"/>
            <a:r>
              <a:rPr lang="en-US" dirty="0" smtClean="0">
                <a:solidFill>
                  <a:srgbClr val="000000"/>
                </a:solidFill>
              </a:rPr>
              <a:t>Coastal waters of the Pacific coast of South America had dramatic warming events every few years around Christmas time (that why it is call </a:t>
            </a:r>
            <a:r>
              <a:rPr lang="en-US" b="1" i="1" dirty="0" smtClean="0">
                <a:solidFill>
                  <a:srgbClr val="000000"/>
                </a:solidFill>
              </a:rPr>
              <a:t>El Nino</a:t>
            </a:r>
            <a:r>
              <a:rPr lang="en-US" dirty="0" smtClean="0">
                <a:solidFill>
                  <a:srgbClr val="000000"/>
                </a:solidFill>
              </a:rPr>
              <a:t>) causing large-scale fish dying or immigration to other regions.</a:t>
            </a:r>
            <a:endParaRPr lang="en-US" dirty="0">
              <a:solidFill>
                <a:srgbClr val="000000"/>
              </a:solidFill>
            </a:endParaRPr>
          </a:p>
        </p:txBody>
      </p:sp>
      <p:sp>
        <p:nvSpPr>
          <p:cNvPr id="9" name="TextBox 8"/>
          <p:cNvSpPr txBox="1"/>
          <p:nvPr/>
        </p:nvSpPr>
        <p:spPr>
          <a:xfrm>
            <a:off x="603286" y="2680949"/>
            <a:ext cx="7863376" cy="1569660"/>
          </a:xfrm>
          <a:prstGeom prst="rect">
            <a:avLst/>
          </a:prstGeom>
          <a:noFill/>
        </p:spPr>
        <p:txBody>
          <a:bodyPr wrap="square" rtlCol="0">
            <a:spAutoFit/>
          </a:bodyPr>
          <a:lstStyle/>
          <a:p>
            <a:pPr algn="just">
              <a:buFont typeface="Wingdings" charset="2"/>
              <a:buChar char="²"/>
            </a:pPr>
            <a:r>
              <a:rPr lang="en-US" sz="2400" dirty="0" smtClean="0">
                <a:solidFill>
                  <a:srgbClr val="000000"/>
                </a:solidFill>
              </a:rPr>
              <a:t> </a:t>
            </a:r>
            <a:r>
              <a:rPr lang="en-US" sz="2400" b="1" dirty="0" smtClean="0">
                <a:solidFill>
                  <a:srgbClr val="000000"/>
                </a:solidFill>
              </a:rPr>
              <a:t>Southern Oscillation</a:t>
            </a:r>
            <a:r>
              <a:rPr lang="en-US" sz="2400" dirty="0" smtClean="0">
                <a:solidFill>
                  <a:srgbClr val="000000"/>
                </a:solidFill>
              </a:rPr>
              <a:t>:  Sir Gilbert Thomas Walker ~1910.</a:t>
            </a:r>
          </a:p>
          <a:p>
            <a:pPr algn="just"/>
            <a:r>
              <a:rPr lang="en-US" dirty="0" smtClean="0">
                <a:solidFill>
                  <a:srgbClr val="000000"/>
                </a:solidFill>
              </a:rPr>
              <a:t>Walker was analyzing the variability of Indian Monsoon variability and found it to be related to very large-scale atmospheric sea level pressure variability to the south of India, which he called the Southern Oscillation, as it is south of India. But it actually is more or less right on the equator. </a:t>
            </a:r>
          </a:p>
        </p:txBody>
      </p:sp>
      <p:sp>
        <p:nvSpPr>
          <p:cNvPr id="10" name="TextBox 9"/>
          <p:cNvSpPr txBox="1"/>
          <p:nvPr/>
        </p:nvSpPr>
        <p:spPr>
          <a:xfrm>
            <a:off x="662555" y="4407380"/>
            <a:ext cx="7804107" cy="1292662"/>
          </a:xfrm>
          <a:prstGeom prst="rect">
            <a:avLst/>
          </a:prstGeom>
          <a:noFill/>
        </p:spPr>
        <p:txBody>
          <a:bodyPr wrap="square" rtlCol="0">
            <a:spAutoFit/>
          </a:bodyPr>
          <a:lstStyle/>
          <a:p>
            <a:pPr algn="just">
              <a:buFont typeface="Wingdings" charset="2"/>
              <a:buChar char="²"/>
            </a:pPr>
            <a:r>
              <a:rPr lang="en-US" sz="2400" dirty="0" smtClean="0">
                <a:solidFill>
                  <a:srgbClr val="000000"/>
                </a:solidFill>
              </a:rPr>
              <a:t> </a:t>
            </a:r>
            <a:r>
              <a:rPr lang="en-US" sz="2400" b="1" dirty="0" smtClean="0">
                <a:solidFill>
                  <a:srgbClr val="000000"/>
                </a:solidFill>
              </a:rPr>
              <a:t>ENSO coupling</a:t>
            </a:r>
            <a:r>
              <a:rPr lang="en-US" sz="2400" dirty="0" smtClean="0">
                <a:solidFill>
                  <a:srgbClr val="000000"/>
                </a:solidFill>
              </a:rPr>
              <a:t>:  </a:t>
            </a:r>
            <a:r>
              <a:rPr lang="en-US" sz="2400" dirty="0" err="1" smtClean="0">
                <a:solidFill>
                  <a:srgbClr val="000000"/>
                </a:solidFill>
              </a:rPr>
              <a:t>Bjerknes</a:t>
            </a:r>
            <a:r>
              <a:rPr lang="en-US" sz="2400" dirty="0" smtClean="0">
                <a:solidFill>
                  <a:srgbClr val="000000"/>
                </a:solidFill>
              </a:rPr>
              <a:t> 1969.</a:t>
            </a:r>
            <a:endParaRPr lang="en-US" dirty="0" smtClean="0">
              <a:solidFill>
                <a:srgbClr val="000000"/>
              </a:solidFill>
            </a:endParaRPr>
          </a:p>
          <a:p>
            <a:pPr algn="just"/>
            <a:r>
              <a:rPr lang="en-US" dirty="0" err="1" smtClean="0">
                <a:solidFill>
                  <a:srgbClr val="000000"/>
                </a:solidFill>
              </a:rPr>
              <a:t>Bjerknes</a:t>
            </a:r>
            <a:r>
              <a:rPr lang="en-US" dirty="0" smtClean="0">
                <a:solidFill>
                  <a:srgbClr val="000000"/>
                </a:solidFill>
              </a:rPr>
              <a:t> was one of the first researchers that understood that </a:t>
            </a:r>
            <a:r>
              <a:rPr lang="en-US" b="1" i="1" dirty="0" smtClean="0">
                <a:solidFill>
                  <a:srgbClr val="000000"/>
                </a:solidFill>
              </a:rPr>
              <a:t>E</a:t>
            </a:r>
            <a:r>
              <a:rPr lang="en-US" dirty="0" smtClean="0">
                <a:solidFill>
                  <a:srgbClr val="000000"/>
                </a:solidFill>
              </a:rPr>
              <a:t>l </a:t>
            </a:r>
            <a:r>
              <a:rPr lang="en-US" b="1" i="1" dirty="0" smtClean="0">
                <a:solidFill>
                  <a:srgbClr val="000000"/>
                </a:solidFill>
              </a:rPr>
              <a:t>N</a:t>
            </a:r>
            <a:r>
              <a:rPr lang="en-US" dirty="0" smtClean="0">
                <a:solidFill>
                  <a:srgbClr val="000000"/>
                </a:solidFill>
              </a:rPr>
              <a:t>ino and the </a:t>
            </a:r>
            <a:r>
              <a:rPr lang="en-US" b="1" i="1" dirty="0" smtClean="0">
                <a:solidFill>
                  <a:srgbClr val="000000"/>
                </a:solidFill>
              </a:rPr>
              <a:t>S</a:t>
            </a:r>
            <a:r>
              <a:rPr lang="en-US" dirty="0" smtClean="0">
                <a:solidFill>
                  <a:srgbClr val="000000"/>
                </a:solidFill>
              </a:rPr>
              <a:t>outhern </a:t>
            </a:r>
            <a:r>
              <a:rPr lang="en-US" b="1" i="1" dirty="0" smtClean="0">
                <a:solidFill>
                  <a:srgbClr val="000000"/>
                </a:solidFill>
              </a:rPr>
              <a:t>O</a:t>
            </a:r>
            <a:r>
              <a:rPr lang="en-US" dirty="0" smtClean="0">
                <a:solidFill>
                  <a:srgbClr val="000000"/>
                </a:solidFill>
              </a:rPr>
              <a:t>scillation (ENSO) are not only related to each other, but that the interaction between the two may actually be the causes for the variability in both.</a:t>
            </a:r>
          </a:p>
        </p:txBody>
      </p:sp>
      <p:sp>
        <p:nvSpPr>
          <p:cNvPr id="8" name="TextBox 7"/>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History</a:t>
            </a:r>
            <a:endParaRPr lang="en-US" sz="2800" kern="0" dirty="0">
              <a:solidFill>
                <a:sysClr val="window" lastClr="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solidFill>
                  <a:srgbClr val="595959"/>
                </a:solidFill>
              </a:rPr>
              <a:t>El </a:t>
            </a:r>
            <a:r>
              <a:rPr lang="en-GB" dirty="0" smtClean="0">
                <a:solidFill>
                  <a:srgbClr val="595959"/>
                </a:solidFill>
              </a:rPr>
              <a:t>Niño mean state dynamics</a:t>
            </a:r>
            <a:endParaRPr lang="en-US" dirty="0">
              <a:solidFill>
                <a:srgbClr val="000000"/>
              </a:solidFill>
            </a:endParaRPr>
          </a:p>
        </p:txBody>
      </p:sp>
      <p:sp>
        <p:nvSpPr>
          <p:cNvPr id="11" name="TextBox 10"/>
          <p:cNvSpPr txBox="1"/>
          <p:nvPr/>
        </p:nvSpPr>
        <p:spPr>
          <a:xfrm>
            <a:off x="554649" y="1286523"/>
            <a:ext cx="7964978" cy="4462761"/>
          </a:xfrm>
          <a:prstGeom prst="rect">
            <a:avLst/>
          </a:prstGeom>
          <a:noFill/>
        </p:spPr>
        <p:txBody>
          <a:bodyPr wrap="square" rtlCol="0">
            <a:spAutoFit/>
          </a:bodyPr>
          <a:lstStyle/>
          <a:p>
            <a:pPr algn="just">
              <a:spcAft>
                <a:spcPts val="1200"/>
              </a:spcAft>
              <a:buFont typeface="Wingdings" charset="2"/>
              <a:buChar char="²"/>
            </a:pPr>
            <a:r>
              <a:rPr lang="en-US" dirty="0" smtClean="0">
                <a:solidFill>
                  <a:srgbClr val="000000"/>
                </a:solidFill>
              </a:rPr>
              <a:t> The dynamics that control the mean state are usually also the dynamics that dominate the variability.</a:t>
            </a:r>
          </a:p>
          <a:p>
            <a:pPr algn="just">
              <a:spcAft>
                <a:spcPts val="1200"/>
              </a:spcAft>
              <a:buFont typeface="Wingdings" charset="2"/>
              <a:buChar char="²"/>
            </a:pPr>
            <a:r>
              <a:rPr lang="en-US" dirty="0" smtClean="0">
                <a:solidFill>
                  <a:srgbClr val="000000"/>
                </a:solidFill>
              </a:rPr>
              <a:t> The tropical Pacific mean state in the ocean and atmosphere are very strongly linked. It is a quite unique situation, where you can not understand the state of one of the two system without the state of the other.</a:t>
            </a:r>
          </a:p>
          <a:p>
            <a:pPr algn="just">
              <a:spcAft>
                <a:spcPts val="1200"/>
              </a:spcAft>
              <a:buFont typeface="Wingdings" charset="2"/>
              <a:buChar char="²"/>
            </a:pPr>
            <a:r>
              <a:rPr lang="en-US" dirty="0" smtClean="0">
                <a:solidFill>
                  <a:srgbClr val="000000"/>
                </a:solidFill>
              </a:rPr>
              <a:t>The most remarkable feature of the tropical Pacific mean state is the equatorial cold tongue. The fact that the equatorial SST are colder than the higher latitudes SSTs.</a:t>
            </a:r>
          </a:p>
          <a:p>
            <a:pPr algn="just">
              <a:spcAft>
                <a:spcPts val="1200"/>
              </a:spcAft>
              <a:buFont typeface="Wingdings" charset="2"/>
              <a:buChar char="²"/>
            </a:pPr>
            <a:r>
              <a:rPr lang="en-US" dirty="0" smtClean="0">
                <a:solidFill>
                  <a:srgbClr val="000000"/>
                </a:solidFill>
              </a:rPr>
              <a:t> Further the tropical Pacific is marked by strong temperature gradient from the east (cold) to the west (warm). </a:t>
            </a:r>
          </a:p>
          <a:p>
            <a:pPr algn="just">
              <a:spcAft>
                <a:spcPts val="1200"/>
              </a:spcAft>
              <a:buFont typeface="Wingdings" charset="2"/>
              <a:buChar char="²"/>
            </a:pPr>
            <a:r>
              <a:rPr lang="en-US" dirty="0" smtClean="0">
                <a:solidFill>
                  <a:srgbClr val="000000"/>
                </a:solidFill>
              </a:rPr>
              <a:t>Trade winds blow from the east to the west and from the higher latitudes towards the equator.</a:t>
            </a:r>
          </a:p>
          <a:p>
            <a:pPr algn="just">
              <a:spcAft>
                <a:spcPts val="1200"/>
              </a:spcAft>
              <a:buFont typeface="Wingdings" charset="2"/>
              <a:buChar char="²"/>
            </a:pPr>
            <a:endParaRPr lang="en-US" dirty="0" smtClean="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AU" dirty="0" smtClean="0">
                <a:solidFill>
                  <a:srgbClr val="595959"/>
                </a:solidFill>
              </a:rPr>
              <a:t>Ocean </a:t>
            </a:r>
            <a:r>
              <a:rPr lang="en-GB" dirty="0" smtClean="0">
                <a:solidFill>
                  <a:srgbClr val="595959"/>
                </a:solidFill>
              </a:rPr>
              <a:t>mean state dynamics</a:t>
            </a:r>
            <a:endParaRPr lang="en-US" dirty="0">
              <a:solidFill>
                <a:srgbClr val="000000"/>
              </a:solidFill>
            </a:endParaRPr>
          </a:p>
        </p:txBody>
      </p:sp>
      <p:sp>
        <p:nvSpPr>
          <p:cNvPr id="11" name="TextBox 10"/>
          <p:cNvSpPr txBox="1"/>
          <p:nvPr/>
        </p:nvSpPr>
        <p:spPr>
          <a:xfrm>
            <a:off x="554649" y="1286523"/>
            <a:ext cx="7964978" cy="4616649"/>
          </a:xfrm>
          <a:prstGeom prst="rect">
            <a:avLst/>
          </a:prstGeom>
          <a:noFill/>
        </p:spPr>
        <p:txBody>
          <a:bodyPr wrap="square" rtlCol="0">
            <a:spAutoFit/>
          </a:bodyPr>
          <a:lstStyle/>
          <a:p>
            <a:pPr algn="just">
              <a:spcAft>
                <a:spcPts val="1200"/>
              </a:spcAft>
              <a:buFont typeface="Wingdings" charset="2"/>
              <a:buChar char="²"/>
            </a:pPr>
            <a:r>
              <a:rPr lang="en-US" dirty="0" smtClean="0">
                <a:solidFill>
                  <a:srgbClr val="000000"/>
                </a:solidFill>
              </a:rPr>
              <a:t> The most important feature of the equatorial cold tongue is a result of prevailing easterly trade winds and the </a:t>
            </a:r>
            <a:r>
              <a:rPr lang="en-US" dirty="0" err="1" smtClean="0">
                <a:solidFill>
                  <a:srgbClr val="000000"/>
                </a:solidFill>
              </a:rPr>
              <a:t>Ekman</a:t>
            </a:r>
            <a:r>
              <a:rPr lang="en-US" dirty="0" smtClean="0">
                <a:solidFill>
                  <a:srgbClr val="000000"/>
                </a:solidFill>
              </a:rPr>
              <a:t> ocean currents induced by the friction and </a:t>
            </a:r>
            <a:r>
              <a:rPr lang="en-US" dirty="0" err="1" smtClean="0">
                <a:solidFill>
                  <a:srgbClr val="000000"/>
                </a:solidFill>
              </a:rPr>
              <a:t>Coriolis</a:t>
            </a:r>
            <a:r>
              <a:rPr lang="en-US" dirty="0" smtClean="0">
                <a:solidFill>
                  <a:srgbClr val="000000"/>
                </a:solidFill>
              </a:rPr>
              <a:t> forcing.</a:t>
            </a:r>
          </a:p>
          <a:p>
            <a:pPr algn="just">
              <a:spcAft>
                <a:spcPts val="1200"/>
              </a:spcAft>
              <a:buFont typeface="Wingdings" charset="2"/>
              <a:buChar char="²"/>
            </a:pPr>
            <a:r>
              <a:rPr lang="en-US" dirty="0" smtClean="0">
                <a:solidFill>
                  <a:srgbClr val="000000"/>
                </a:solidFill>
              </a:rPr>
              <a:t> Note that the equator has the unique feature of no horizontal </a:t>
            </a:r>
            <a:r>
              <a:rPr lang="en-US" dirty="0" err="1" smtClean="0">
                <a:solidFill>
                  <a:srgbClr val="000000"/>
                </a:solidFill>
              </a:rPr>
              <a:t>coriolis</a:t>
            </a:r>
            <a:r>
              <a:rPr lang="en-US" dirty="0" smtClean="0">
                <a:solidFill>
                  <a:srgbClr val="000000"/>
                </a:solidFill>
              </a:rPr>
              <a:t> forcing and opposing Coriolis forcing off the equator.</a:t>
            </a:r>
          </a:p>
          <a:p>
            <a:pPr algn="just">
              <a:spcAft>
                <a:spcPts val="1200"/>
              </a:spcAft>
              <a:buFont typeface="Wingdings" charset="2"/>
              <a:buChar char="²"/>
            </a:pPr>
            <a:r>
              <a:rPr lang="en-US" dirty="0" smtClean="0">
                <a:solidFill>
                  <a:srgbClr val="000000"/>
                </a:solidFill>
              </a:rPr>
              <a:t>This leads to divergence of ocean surface water away from the equator, leading to upwelling of cold subsurface waters.</a:t>
            </a:r>
          </a:p>
          <a:p>
            <a:pPr algn="just">
              <a:spcAft>
                <a:spcPts val="1200"/>
              </a:spcAft>
              <a:buFont typeface="Wingdings" charset="2"/>
              <a:buChar char="²"/>
            </a:pPr>
            <a:r>
              <a:rPr lang="en-US" dirty="0" smtClean="0">
                <a:solidFill>
                  <a:srgbClr val="000000"/>
                </a:solidFill>
              </a:rPr>
              <a:t>The prevailing easterly winds also transport warm surface waters to the west, leading to much warmer SST in the west and to a higher sea level in the west.</a:t>
            </a:r>
          </a:p>
          <a:p>
            <a:pPr algn="just">
              <a:spcAft>
                <a:spcPts val="1200"/>
              </a:spcAft>
              <a:buFont typeface="Wingdings" charset="2"/>
              <a:buChar char="²"/>
            </a:pPr>
            <a:r>
              <a:rPr lang="en-US" dirty="0" smtClean="0">
                <a:solidFill>
                  <a:srgbClr val="000000"/>
                </a:solidFill>
              </a:rPr>
              <a:t> The upwelling the east causes the </a:t>
            </a:r>
            <a:r>
              <a:rPr lang="en-US" dirty="0" err="1" smtClean="0">
                <a:solidFill>
                  <a:srgbClr val="000000"/>
                </a:solidFill>
              </a:rPr>
              <a:t>thermocline</a:t>
            </a:r>
            <a:r>
              <a:rPr lang="en-US" dirty="0" smtClean="0">
                <a:solidFill>
                  <a:srgbClr val="000000"/>
                </a:solidFill>
              </a:rPr>
              <a:t> to have a east to west gradient.</a:t>
            </a:r>
          </a:p>
          <a:p>
            <a:pPr algn="just">
              <a:spcAft>
                <a:spcPts val="1200"/>
              </a:spcAft>
              <a:buFont typeface="Wingdings" charset="2"/>
              <a:buChar char="²"/>
            </a:pPr>
            <a:r>
              <a:rPr lang="en-US" dirty="0" smtClean="0">
                <a:solidFill>
                  <a:srgbClr val="000000"/>
                </a:solidFill>
              </a:rPr>
              <a:t>We roughly have a counter clockwise vertical overturning circulation along the equator.</a:t>
            </a:r>
          </a:p>
          <a:p>
            <a:pPr algn="just">
              <a:spcAft>
                <a:spcPts val="1200"/>
              </a:spcAft>
              <a:buFont typeface="Wingdings" charset="2"/>
              <a:buChar char="²"/>
            </a:pPr>
            <a:r>
              <a:rPr lang="en-US" dirty="0" smtClean="0">
                <a:solidFill>
                  <a:srgbClr val="000000"/>
                </a:solidFill>
              </a:rPr>
              <a:t>This whole circulation is entirely forced by the atmospheric winds.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21727"/>
            <a:ext cx="9144000" cy="44955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423976" y="1421727"/>
            <a:ext cx="6690935" cy="4495554"/>
          </a:xfrm>
          <a:prstGeom prst="rect">
            <a:avLst/>
          </a:prstGeom>
        </p:spPr>
      </p:pic>
      <p:sp>
        <p:nvSpPr>
          <p:cNvPr id="5" name="TextBox 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Mean Winds and SST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1154" y="1232289"/>
            <a:ext cx="7040101" cy="5359400"/>
          </a:xfrm>
          <a:prstGeom prst="rect">
            <a:avLst/>
          </a:prstGeom>
        </p:spPr>
      </p:pic>
      <p:sp>
        <p:nvSpPr>
          <p:cNvPr id="4" name="TextBox 3"/>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Mean S</a:t>
            </a:r>
            <a:r>
              <a:rPr lang="en-US" sz="2800" kern="0" dirty="0" smtClean="0">
                <a:solidFill>
                  <a:sysClr val="window" lastClr="FFFFFF"/>
                </a:solidFill>
              </a:rPr>
              <a:t>tate</a:t>
            </a:r>
            <a:endParaRPr lang="en-US" sz="2800" kern="0" dirty="0">
              <a:solidFill>
                <a:sysClr val="window" lastClr="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Autofit/>
          </a:bodyPr>
          <a:lstStyle/>
          <a:p>
            <a:r>
              <a:rPr lang="en-AU" sz="3200" dirty="0" smtClean="0">
                <a:solidFill>
                  <a:srgbClr val="595959"/>
                </a:solidFill>
              </a:rPr>
              <a:t>Atmospheric </a:t>
            </a:r>
            <a:r>
              <a:rPr lang="en-GB" sz="3200" dirty="0" smtClean="0">
                <a:solidFill>
                  <a:srgbClr val="595959"/>
                </a:solidFill>
              </a:rPr>
              <a:t>mean state dynamics</a:t>
            </a:r>
            <a:endParaRPr lang="en-US" sz="3200" dirty="0">
              <a:solidFill>
                <a:srgbClr val="000000"/>
              </a:solidFill>
            </a:endParaRPr>
          </a:p>
        </p:txBody>
      </p:sp>
      <p:sp>
        <p:nvSpPr>
          <p:cNvPr id="11" name="TextBox 10"/>
          <p:cNvSpPr txBox="1"/>
          <p:nvPr/>
        </p:nvSpPr>
        <p:spPr>
          <a:xfrm>
            <a:off x="763643" y="1220122"/>
            <a:ext cx="7648078" cy="4616649"/>
          </a:xfrm>
          <a:prstGeom prst="rect">
            <a:avLst/>
          </a:prstGeom>
          <a:noFill/>
        </p:spPr>
        <p:txBody>
          <a:bodyPr wrap="square" rtlCol="0">
            <a:spAutoFit/>
          </a:bodyPr>
          <a:lstStyle/>
          <a:p>
            <a:pPr algn="just">
              <a:spcAft>
                <a:spcPts val="1800"/>
              </a:spcAft>
              <a:buFont typeface="Wingdings" charset="2"/>
              <a:buChar char="²"/>
            </a:pPr>
            <a:r>
              <a:rPr lang="en-US" dirty="0" smtClean="0">
                <a:solidFill>
                  <a:srgbClr val="000000"/>
                </a:solidFill>
              </a:rPr>
              <a:t> The equatorial Pacific is marked by a strong surface temperature difference between the east (cold) to the west (warm), caused by ocean dynamics.</a:t>
            </a:r>
          </a:p>
          <a:p>
            <a:pPr algn="just">
              <a:spcAft>
                <a:spcPts val="1800"/>
              </a:spcAft>
              <a:buFont typeface="Wingdings" charset="2"/>
              <a:buChar char="²"/>
            </a:pPr>
            <a:r>
              <a:rPr lang="en-US" dirty="0" smtClean="0">
                <a:solidFill>
                  <a:srgbClr val="000000"/>
                </a:solidFill>
              </a:rPr>
              <a:t> The atmospheric circulation is mostly forced by surface temperature difference. It induces, for instance, the most dominant Hadley cell circulation in the tropics. With rising air over warmer regions and descending air over colder regions, forced by the buoyancy of the air masses. </a:t>
            </a:r>
          </a:p>
          <a:p>
            <a:pPr algn="just">
              <a:spcAft>
                <a:spcPts val="1800"/>
              </a:spcAft>
              <a:buFont typeface="Wingdings" charset="2"/>
              <a:buChar char="²"/>
            </a:pPr>
            <a:r>
              <a:rPr lang="en-US" dirty="0" smtClean="0">
                <a:solidFill>
                  <a:srgbClr val="000000"/>
                </a:solidFill>
              </a:rPr>
              <a:t> The Pacific temperature gradient induces a secondary tropical circulation,  called </a:t>
            </a:r>
            <a:r>
              <a:rPr lang="en-US" b="1" i="1" dirty="0" smtClean="0">
                <a:solidFill>
                  <a:srgbClr val="000000"/>
                </a:solidFill>
              </a:rPr>
              <a:t>Walker-circulation </a:t>
            </a:r>
            <a:r>
              <a:rPr lang="en-US" dirty="0" smtClean="0">
                <a:solidFill>
                  <a:srgbClr val="000000"/>
                </a:solidFill>
              </a:rPr>
              <a:t>with rising over the warm pool in the west and sinking over the cold east eq. Pac.</a:t>
            </a:r>
          </a:p>
          <a:p>
            <a:pPr algn="just">
              <a:spcAft>
                <a:spcPts val="1800"/>
              </a:spcAft>
              <a:buFont typeface="Wingdings" charset="2"/>
              <a:buChar char="²"/>
            </a:pPr>
            <a:r>
              <a:rPr lang="en-US" dirty="0" smtClean="0">
                <a:solidFill>
                  <a:srgbClr val="000000"/>
                </a:solidFill>
              </a:rPr>
              <a:t>Due to the absence of the </a:t>
            </a:r>
            <a:r>
              <a:rPr lang="en-US" dirty="0" err="1" smtClean="0">
                <a:solidFill>
                  <a:srgbClr val="000000"/>
                </a:solidFill>
              </a:rPr>
              <a:t>Coriolis</a:t>
            </a:r>
            <a:r>
              <a:rPr lang="en-US" dirty="0" smtClean="0">
                <a:solidFill>
                  <a:srgbClr val="000000"/>
                </a:solidFill>
              </a:rPr>
              <a:t> force along the equator, the circulation induced by the surface temperature differences can directly circulated from high surface pressure  (cold SST) to low surface pressure (warm SST).</a:t>
            </a:r>
          </a:p>
          <a:p>
            <a:pPr algn="just">
              <a:spcAft>
                <a:spcPts val="1800"/>
              </a:spcAft>
              <a:buFont typeface="Wingdings" charset="2"/>
              <a:buChar char="²"/>
            </a:pPr>
            <a:r>
              <a:rPr lang="en-US" dirty="0" smtClean="0">
                <a:solidFill>
                  <a:srgbClr val="000000"/>
                </a:solidFill>
              </a:rPr>
              <a:t>This induces the surface easterly over the eq. Pac..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Autofit/>
          </a:bodyPr>
          <a:lstStyle/>
          <a:p>
            <a:r>
              <a:rPr lang="en-AU" sz="3200" dirty="0" smtClean="0">
                <a:solidFill>
                  <a:srgbClr val="595959"/>
                </a:solidFill>
              </a:rPr>
              <a:t>Atmospheric </a:t>
            </a:r>
            <a:r>
              <a:rPr lang="en-GB" sz="3200" dirty="0" smtClean="0">
                <a:solidFill>
                  <a:srgbClr val="595959"/>
                </a:solidFill>
              </a:rPr>
              <a:t>mean state dynamics</a:t>
            </a:r>
            <a:endParaRPr lang="en-US" sz="3200" dirty="0">
              <a:solidFill>
                <a:srgbClr val="000000"/>
              </a:solidFill>
            </a:endParaRPr>
          </a:p>
        </p:txBody>
      </p:sp>
      <p:sp>
        <p:nvSpPr>
          <p:cNvPr id="11" name="TextBox 10"/>
          <p:cNvSpPr txBox="1"/>
          <p:nvPr/>
        </p:nvSpPr>
        <p:spPr>
          <a:xfrm>
            <a:off x="446743" y="1095620"/>
            <a:ext cx="7964978" cy="4462761"/>
          </a:xfrm>
          <a:prstGeom prst="rect">
            <a:avLst/>
          </a:prstGeom>
          <a:noFill/>
        </p:spPr>
        <p:txBody>
          <a:bodyPr wrap="square" rtlCol="0">
            <a:spAutoFit/>
          </a:bodyPr>
          <a:lstStyle/>
          <a:p>
            <a:pPr algn="just">
              <a:spcAft>
                <a:spcPts val="1200"/>
              </a:spcAft>
              <a:buFont typeface="Wingdings" charset="2"/>
              <a:buChar char="²"/>
            </a:pPr>
            <a:r>
              <a:rPr lang="en-US" dirty="0" smtClean="0">
                <a:solidFill>
                  <a:srgbClr val="000000"/>
                </a:solidFill>
              </a:rPr>
              <a:t> Rising air favors convection, which favors precipitation. The opposite holds for sinking air.</a:t>
            </a:r>
          </a:p>
          <a:p>
            <a:pPr algn="just">
              <a:spcAft>
                <a:spcPts val="1200"/>
              </a:spcAft>
              <a:buFont typeface="Wingdings" charset="2"/>
              <a:buChar char="²"/>
            </a:pPr>
            <a:r>
              <a:rPr lang="en-US" dirty="0" smtClean="0">
                <a:solidFill>
                  <a:srgbClr val="000000"/>
                </a:solidFill>
              </a:rPr>
              <a:t> The walker circulation causes the different in the precipitation patterns, with very wet conditions in the western rising branch and very dry conditions in the eastern sinking branch (similar to the subtropics).  </a:t>
            </a:r>
          </a:p>
          <a:p>
            <a:pPr algn="just">
              <a:spcAft>
                <a:spcPts val="1200"/>
              </a:spcAft>
              <a:buFont typeface="Wingdings" charset="2"/>
              <a:buChar char="²"/>
            </a:pPr>
            <a:r>
              <a:rPr lang="en-US" dirty="0" smtClean="0">
                <a:solidFill>
                  <a:srgbClr val="000000"/>
                </a:solidFill>
              </a:rPr>
              <a:t> Variability of the walker circulation is called the </a:t>
            </a:r>
            <a:r>
              <a:rPr lang="en-US" b="1" i="1" dirty="0" smtClean="0">
                <a:solidFill>
                  <a:srgbClr val="000000"/>
                </a:solidFill>
              </a:rPr>
              <a:t>Southern Oscillation </a:t>
            </a:r>
            <a:r>
              <a:rPr lang="en-US" dirty="0" smtClean="0">
                <a:solidFill>
                  <a:srgbClr val="000000"/>
                </a:solidFill>
              </a:rPr>
              <a:t>(for historical reasons). A stronger walker circulation means a positive </a:t>
            </a:r>
            <a:r>
              <a:rPr lang="en-US" b="1" i="1" dirty="0" smtClean="0">
                <a:solidFill>
                  <a:srgbClr val="000000"/>
                </a:solidFill>
              </a:rPr>
              <a:t>S</a:t>
            </a:r>
            <a:r>
              <a:rPr lang="en-US" dirty="0" smtClean="0">
                <a:solidFill>
                  <a:srgbClr val="000000"/>
                </a:solidFill>
              </a:rPr>
              <a:t>outhern </a:t>
            </a:r>
            <a:r>
              <a:rPr lang="en-US" b="1" i="1" dirty="0" smtClean="0">
                <a:solidFill>
                  <a:srgbClr val="000000"/>
                </a:solidFill>
              </a:rPr>
              <a:t>O</a:t>
            </a:r>
            <a:r>
              <a:rPr lang="en-US" dirty="0" smtClean="0">
                <a:solidFill>
                  <a:srgbClr val="000000"/>
                </a:solidFill>
              </a:rPr>
              <a:t>scillation </a:t>
            </a:r>
            <a:r>
              <a:rPr lang="en-US" b="1" i="1" dirty="0" smtClean="0">
                <a:solidFill>
                  <a:srgbClr val="000000"/>
                </a:solidFill>
              </a:rPr>
              <a:t>I</a:t>
            </a:r>
            <a:r>
              <a:rPr lang="en-US" dirty="0" smtClean="0">
                <a:solidFill>
                  <a:srgbClr val="000000"/>
                </a:solidFill>
              </a:rPr>
              <a:t>ndex (SOI).</a:t>
            </a:r>
          </a:p>
          <a:p>
            <a:pPr algn="just">
              <a:spcAft>
                <a:spcPts val="1200"/>
              </a:spcAft>
              <a:buFont typeface="Wingdings" charset="2"/>
              <a:buChar char="²"/>
            </a:pPr>
            <a:r>
              <a:rPr lang="en-US" dirty="0" smtClean="0">
                <a:solidFill>
                  <a:srgbClr val="000000"/>
                </a:solidFill>
              </a:rPr>
              <a:t>During El Nino the walker circulation is weakened or even totally collapsed (negative SOI).  </a:t>
            </a:r>
          </a:p>
          <a:p>
            <a:pPr algn="just">
              <a:spcAft>
                <a:spcPts val="1200"/>
              </a:spcAft>
              <a:buFont typeface="Wingdings" charset="2"/>
              <a:buChar char="²"/>
            </a:pPr>
            <a:r>
              <a:rPr lang="en-US" dirty="0" smtClean="0">
                <a:solidFill>
                  <a:srgbClr val="000000"/>
                </a:solidFill>
              </a:rPr>
              <a:t>The whole mean Walker circulation is strongly controlled by the SST gradient in the Pacific.</a:t>
            </a:r>
          </a:p>
          <a:p>
            <a:pPr algn="just">
              <a:spcAft>
                <a:spcPts val="1200"/>
              </a:spcAft>
            </a:pPr>
            <a:endParaRPr lang="en-US" dirty="0" smtClean="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7081" y="1873146"/>
            <a:ext cx="8646152" cy="3440568"/>
          </a:xfrm>
          <a:prstGeom prst="rect">
            <a:avLst/>
          </a:prstGeom>
        </p:spPr>
      </p:pic>
      <p:sp>
        <p:nvSpPr>
          <p:cNvPr id="7" name="Rectangle 8"/>
          <p:cNvSpPr>
            <a:spLocks noChangeArrowheads="1"/>
          </p:cNvSpPr>
          <p:nvPr/>
        </p:nvSpPr>
        <p:spPr bwMode="auto">
          <a:xfrm>
            <a:off x="3577507" y="1473036"/>
            <a:ext cx="1914281"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r>
              <a:rPr lang="en-AU" sz="2000" smtClean="0"/>
              <a:t>Surface pressure </a:t>
            </a:r>
            <a:endParaRPr lang="en-AU"/>
          </a:p>
        </p:txBody>
      </p:sp>
      <p:sp>
        <p:nvSpPr>
          <p:cNvPr id="8" name="TextBox 7"/>
          <p:cNvSpPr txBox="1"/>
          <p:nvPr/>
        </p:nvSpPr>
        <p:spPr>
          <a:xfrm>
            <a:off x="8101254" y="5019529"/>
            <a:ext cx="672367" cy="369332"/>
          </a:xfrm>
          <a:prstGeom prst="rect">
            <a:avLst/>
          </a:prstGeom>
          <a:noFill/>
        </p:spPr>
        <p:txBody>
          <a:bodyPr wrap="none" rtlCol="0">
            <a:spAutoFit/>
          </a:bodyPr>
          <a:lstStyle/>
          <a:p>
            <a:r>
              <a:rPr lang="en-US" dirty="0" smtClean="0">
                <a:solidFill>
                  <a:schemeClr val="bg1"/>
                </a:solidFill>
              </a:rPr>
              <a:t>[</a:t>
            </a:r>
            <a:r>
              <a:rPr lang="en-US" dirty="0" err="1" smtClean="0">
                <a:solidFill>
                  <a:schemeClr val="bg1"/>
                </a:solidFill>
              </a:rPr>
              <a:t>hPa</a:t>
            </a:r>
            <a:r>
              <a:rPr lang="en-US" dirty="0" smtClean="0">
                <a:solidFill>
                  <a:schemeClr val="bg1"/>
                </a:solidFill>
              </a:rPr>
              <a:t>]</a:t>
            </a:r>
            <a:endParaRPr lang="en-US" dirty="0">
              <a:solidFill>
                <a:schemeClr val="bg1"/>
              </a:solidFill>
            </a:endParaRPr>
          </a:p>
        </p:txBody>
      </p:sp>
      <p:sp>
        <p:nvSpPr>
          <p:cNvPr id="9" name="TextBox 8"/>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Mean State: Sea Level Pressure (SLP)</a:t>
            </a:r>
            <a:endParaRPr lang="en-US" sz="2800" kern="0" dirty="0">
              <a:solidFill>
                <a:sysClr val="window" lastClr="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081" y="765209"/>
            <a:ext cx="8128000" cy="6273800"/>
          </a:xfrm>
          <a:prstGeom prst="rect">
            <a:avLst/>
          </a:prstGeom>
        </p:spPr>
      </p:pic>
      <p:sp>
        <p:nvSpPr>
          <p:cNvPr id="7" name="TextBox 6"/>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Mean State: Precipitation</a:t>
            </a:r>
            <a:endParaRPr lang="en-US" sz="2800" kern="0" dirty="0">
              <a:solidFill>
                <a:sysClr val="window" lastClr="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21727"/>
            <a:ext cx="9144000" cy="44955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14"/>
          <p:cNvPicPr>
            <a:picLocks noChangeAspect="1" noChangeArrowheads="1"/>
          </p:cNvPicPr>
          <p:nvPr/>
        </p:nvPicPr>
        <p:blipFill>
          <a:blip r:embed="rId2"/>
          <a:srcRect t="8711"/>
          <a:stretch>
            <a:fillRect/>
          </a:stretch>
        </p:blipFill>
        <p:spPr bwMode="auto">
          <a:xfrm>
            <a:off x="1824961" y="1631898"/>
            <a:ext cx="5550446" cy="3911456"/>
          </a:xfrm>
          <a:prstGeom prst="rect">
            <a:avLst/>
          </a:prstGeom>
          <a:noFill/>
          <a:ln w="9525">
            <a:noFill/>
            <a:miter lim="800000"/>
            <a:headEnd/>
            <a:tailEnd/>
          </a:ln>
          <a:effectLst/>
        </p:spPr>
      </p:pic>
      <p:sp>
        <p:nvSpPr>
          <p:cNvPr id="9" name="TextBox 8"/>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Mean State</a:t>
            </a:r>
            <a:endParaRPr lang="en-US" sz="2800" kern="0" dirty="0">
              <a:solidFill>
                <a:sysClr val="window" lastClr="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93" name="Picture 13" descr="Abb_1"/>
          <p:cNvPicPr>
            <a:picLocks noChangeAspect="1" noChangeArrowheads="1"/>
          </p:cNvPicPr>
          <p:nvPr/>
        </p:nvPicPr>
        <p:blipFill>
          <a:blip r:embed="rId2"/>
          <a:srcRect/>
          <a:stretch>
            <a:fillRect/>
          </a:stretch>
        </p:blipFill>
        <p:spPr bwMode="auto">
          <a:xfrm>
            <a:off x="2689974" y="872067"/>
            <a:ext cx="3965575" cy="5794375"/>
          </a:xfrm>
          <a:prstGeom prst="rect">
            <a:avLst/>
          </a:prstGeom>
          <a:noFill/>
          <a:ln w="9525">
            <a:noFill/>
            <a:miter lim="800000"/>
            <a:headEnd/>
            <a:tailEnd/>
          </a:ln>
        </p:spPr>
      </p:pic>
      <p:sp>
        <p:nvSpPr>
          <p:cNvPr id="7" name="TextBox 6"/>
          <p:cNvSpPr txBox="1"/>
          <p:nvPr/>
        </p:nvSpPr>
        <p:spPr>
          <a:xfrm>
            <a:off x="1016000" y="3511993"/>
            <a:ext cx="1272228" cy="523220"/>
          </a:xfrm>
          <a:prstGeom prst="rect">
            <a:avLst/>
          </a:prstGeom>
          <a:noFill/>
        </p:spPr>
        <p:txBody>
          <a:bodyPr wrap="none" rtlCol="0">
            <a:spAutoFit/>
          </a:bodyPr>
          <a:lstStyle/>
          <a:p>
            <a:r>
              <a:rPr lang="en-US" sz="2800" dirty="0" smtClean="0">
                <a:solidFill>
                  <a:srgbClr val="000000"/>
                </a:solidFill>
              </a:rPr>
              <a:t>Normal</a:t>
            </a:r>
            <a:endParaRPr lang="en-US" sz="2800" dirty="0">
              <a:solidFill>
                <a:srgbClr val="000000"/>
              </a:solidFill>
            </a:endParaRPr>
          </a:p>
        </p:txBody>
      </p:sp>
      <p:sp>
        <p:nvSpPr>
          <p:cNvPr id="9" name="TextBox 8"/>
          <p:cNvSpPr txBox="1"/>
          <p:nvPr/>
        </p:nvSpPr>
        <p:spPr>
          <a:xfrm>
            <a:off x="1016000" y="1620762"/>
            <a:ext cx="1263637" cy="523220"/>
          </a:xfrm>
          <a:prstGeom prst="rect">
            <a:avLst/>
          </a:prstGeom>
          <a:noFill/>
        </p:spPr>
        <p:txBody>
          <a:bodyPr wrap="none" rtlCol="0">
            <a:spAutoFit/>
          </a:bodyPr>
          <a:lstStyle/>
          <a:p>
            <a:r>
              <a:rPr lang="en-US" sz="2800" dirty="0" smtClean="0">
                <a:solidFill>
                  <a:srgbClr val="000000"/>
                </a:solidFill>
              </a:rPr>
              <a:t>La Nina</a:t>
            </a:r>
            <a:endParaRPr lang="en-US" sz="2800" dirty="0">
              <a:solidFill>
                <a:srgbClr val="000000"/>
              </a:solidFill>
            </a:endParaRPr>
          </a:p>
        </p:txBody>
      </p:sp>
      <p:sp>
        <p:nvSpPr>
          <p:cNvPr id="10" name="TextBox 9"/>
          <p:cNvSpPr txBox="1"/>
          <p:nvPr/>
        </p:nvSpPr>
        <p:spPr>
          <a:xfrm>
            <a:off x="1072455" y="5379256"/>
            <a:ext cx="1215773" cy="523220"/>
          </a:xfrm>
          <a:prstGeom prst="rect">
            <a:avLst/>
          </a:prstGeom>
          <a:noFill/>
        </p:spPr>
        <p:txBody>
          <a:bodyPr wrap="none" rtlCol="0">
            <a:spAutoFit/>
          </a:bodyPr>
          <a:lstStyle/>
          <a:p>
            <a:r>
              <a:rPr lang="en-US" sz="2800" dirty="0" smtClean="0">
                <a:solidFill>
                  <a:srgbClr val="000000"/>
                </a:solidFill>
              </a:rPr>
              <a:t>El Nino</a:t>
            </a:r>
            <a:endParaRPr lang="en-US" sz="2800" dirty="0">
              <a:solidFill>
                <a:srgbClr val="000000"/>
              </a:solidFill>
            </a:endParaRPr>
          </a:p>
        </p:txBody>
      </p:sp>
      <p:sp>
        <p:nvSpPr>
          <p:cNvPr id="11" name="TextBox 10"/>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Variability:  SST for different states</a:t>
            </a:r>
            <a:endParaRPr lang="en-US" sz="2800" kern="0" dirty="0">
              <a:solidFill>
                <a:sysClr val="window" lastClr="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2555" y="1153721"/>
            <a:ext cx="7964978" cy="2308324"/>
          </a:xfrm>
          <a:prstGeom prst="rect">
            <a:avLst/>
          </a:prstGeom>
          <a:noFill/>
        </p:spPr>
        <p:txBody>
          <a:bodyPr wrap="square" rtlCol="0">
            <a:spAutoFit/>
          </a:bodyPr>
          <a:lstStyle/>
          <a:p>
            <a:pPr>
              <a:buFont typeface="Wingdings" charset="2"/>
              <a:buChar char="²"/>
            </a:pPr>
            <a:r>
              <a:rPr lang="en-US" sz="2400" dirty="0" smtClean="0">
                <a:solidFill>
                  <a:srgbClr val="000000"/>
                </a:solidFill>
              </a:rPr>
              <a:t> </a:t>
            </a:r>
            <a:r>
              <a:rPr lang="en-US" sz="2400" b="1" dirty="0" smtClean="0">
                <a:solidFill>
                  <a:srgbClr val="000000"/>
                </a:solidFill>
              </a:rPr>
              <a:t>ENSO numerical model</a:t>
            </a:r>
            <a:r>
              <a:rPr lang="en-US" sz="2400" dirty="0" smtClean="0">
                <a:solidFill>
                  <a:srgbClr val="000000"/>
                </a:solidFill>
              </a:rPr>
              <a:t>: Cane and </a:t>
            </a:r>
            <a:r>
              <a:rPr lang="en-US" sz="2400" dirty="0" err="1" smtClean="0">
                <a:solidFill>
                  <a:srgbClr val="000000"/>
                </a:solidFill>
              </a:rPr>
              <a:t>Zebiak</a:t>
            </a:r>
            <a:r>
              <a:rPr lang="en-US" sz="2400" dirty="0" smtClean="0">
                <a:solidFill>
                  <a:srgbClr val="000000"/>
                </a:solidFill>
              </a:rPr>
              <a:t>, Science, 1985.</a:t>
            </a:r>
          </a:p>
          <a:p>
            <a:pPr algn="just"/>
            <a:r>
              <a:rPr lang="en-US" sz="2000" dirty="0" smtClean="0">
                <a:solidFill>
                  <a:srgbClr val="000000"/>
                </a:solidFill>
              </a:rPr>
              <a:t>Cane and </a:t>
            </a:r>
            <a:r>
              <a:rPr lang="en-US" sz="2000" dirty="0" err="1" smtClean="0">
                <a:solidFill>
                  <a:srgbClr val="000000"/>
                </a:solidFill>
              </a:rPr>
              <a:t>Zebiak</a:t>
            </a:r>
            <a:r>
              <a:rPr lang="en-US" sz="2000" dirty="0" smtClean="0">
                <a:solidFill>
                  <a:srgbClr val="000000"/>
                </a:solidFill>
              </a:rPr>
              <a:t> were the first to demonstrate that a numerical model of the ocean and atmospheric dynamics in the tropical Pacific could reproduce the ENSO mode. Modern numerical climate models are used to predict the ENSO evolution for the next few month to one year. It is basically the only process that allows for seasonal weather forecast in the tropical regions. </a:t>
            </a:r>
          </a:p>
        </p:txBody>
      </p:sp>
      <p:sp>
        <p:nvSpPr>
          <p:cNvPr id="8" name="TextBox 7"/>
          <p:cNvSpPr txBox="1"/>
          <p:nvPr/>
        </p:nvSpPr>
        <p:spPr>
          <a:xfrm>
            <a:off x="662555" y="3876171"/>
            <a:ext cx="7846445" cy="1692771"/>
          </a:xfrm>
          <a:prstGeom prst="rect">
            <a:avLst/>
          </a:prstGeom>
          <a:noFill/>
        </p:spPr>
        <p:txBody>
          <a:bodyPr wrap="square" rtlCol="0">
            <a:spAutoFit/>
          </a:bodyPr>
          <a:lstStyle/>
          <a:p>
            <a:pPr>
              <a:buFont typeface="Wingdings" charset="2"/>
              <a:buChar char="²"/>
            </a:pPr>
            <a:r>
              <a:rPr lang="en-US" sz="2400" dirty="0" smtClean="0">
                <a:solidFill>
                  <a:srgbClr val="000000"/>
                </a:solidFill>
              </a:rPr>
              <a:t> </a:t>
            </a:r>
            <a:r>
              <a:rPr lang="en-US" sz="2400" b="1" dirty="0" smtClean="0">
                <a:solidFill>
                  <a:srgbClr val="000000"/>
                </a:solidFill>
              </a:rPr>
              <a:t>ENSO research today</a:t>
            </a:r>
            <a:r>
              <a:rPr lang="en-US" sz="2400" dirty="0" smtClean="0">
                <a:solidFill>
                  <a:srgbClr val="000000"/>
                </a:solidFill>
              </a:rPr>
              <a:t>: </a:t>
            </a:r>
          </a:p>
          <a:p>
            <a:pPr algn="just"/>
            <a:r>
              <a:rPr lang="en-US" sz="2000" dirty="0" smtClean="0">
                <a:solidFill>
                  <a:srgbClr val="000000"/>
                </a:solidFill>
              </a:rPr>
              <a:t>The ENSO is still a subject of ongoing research. Many aspects of the ENSO mode and how the interaction/feedbacks work are still unclear. It is also currently researched how ENSO may change in the changing climate and how ENSO relates to interactions with the rest of the world.</a:t>
            </a:r>
          </a:p>
        </p:txBody>
      </p:sp>
      <p:sp>
        <p:nvSpPr>
          <p:cNvPr id="3" name="Title 2"/>
          <p:cNvSpPr>
            <a:spLocks noGrp="1"/>
          </p:cNvSpPr>
          <p:nvPr>
            <p:ph type="ctrTitle"/>
          </p:nvPr>
        </p:nvSpPr>
        <p:spPr/>
        <p:txBody>
          <a:bodyPr/>
          <a:lstStyle/>
          <a:p>
            <a:endParaRPr lang="en-US"/>
          </a:p>
        </p:txBody>
      </p:sp>
      <p:sp>
        <p:nvSpPr>
          <p:cNvPr id="6" name="TextBox 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History</a:t>
            </a:r>
            <a:endParaRPr lang="en-US" sz="2800" kern="0" dirty="0">
              <a:solidFill>
                <a:sysClr val="window" lastClr="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69999" y="1496211"/>
            <a:ext cx="5873717" cy="4714808"/>
          </a:xfrm>
          <a:prstGeom prst="rect">
            <a:avLst/>
          </a:prstGeom>
        </p:spPr>
      </p:pic>
      <p:sp>
        <p:nvSpPr>
          <p:cNvPr id="5" name="TextBox 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Variability:    Southern </a:t>
            </a:r>
            <a:r>
              <a:rPr lang="en-US" sz="2800" kern="0" dirty="0">
                <a:solidFill>
                  <a:sysClr val="window" lastClr="FFFFFF"/>
                </a:solidFill>
              </a:rPr>
              <a:t>Oscillation</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94" name="Picture 14" descr="Abb2-unten"/>
          <p:cNvPicPr>
            <a:picLocks noChangeAspect="1" noChangeArrowheads="1"/>
          </p:cNvPicPr>
          <p:nvPr/>
        </p:nvPicPr>
        <p:blipFill>
          <a:blip r:embed="rId2"/>
          <a:srcRect/>
          <a:stretch>
            <a:fillRect/>
          </a:stretch>
        </p:blipFill>
        <p:spPr bwMode="auto">
          <a:xfrm>
            <a:off x="4574064" y="2910332"/>
            <a:ext cx="4268592" cy="3264839"/>
          </a:xfrm>
          <a:prstGeom prst="rect">
            <a:avLst/>
          </a:prstGeom>
          <a:noFill/>
          <a:ln w="9525">
            <a:noFill/>
            <a:miter lim="800000"/>
            <a:headEnd/>
            <a:tailEnd/>
          </a:ln>
        </p:spPr>
      </p:pic>
      <p:pic>
        <p:nvPicPr>
          <p:cNvPr id="97295" name="Picture 15" descr="Abb2-oben"/>
          <p:cNvPicPr>
            <a:picLocks noChangeAspect="1" noChangeArrowheads="1"/>
          </p:cNvPicPr>
          <p:nvPr/>
        </p:nvPicPr>
        <p:blipFill>
          <a:blip r:embed="rId3"/>
          <a:srcRect/>
          <a:stretch>
            <a:fillRect/>
          </a:stretch>
        </p:blipFill>
        <p:spPr bwMode="auto">
          <a:xfrm>
            <a:off x="563889" y="1105580"/>
            <a:ext cx="4321077" cy="3272895"/>
          </a:xfrm>
          <a:prstGeom prst="rect">
            <a:avLst/>
          </a:prstGeom>
          <a:noFill/>
          <a:ln w="9525">
            <a:noFill/>
            <a:miter lim="800000"/>
            <a:headEnd/>
            <a:tailEnd/>
          </a:ln>
        </p:spPr>
      </p:pic>
      <p:sp>
        <p:nvSpPr>
          <p:cNvPr id="5" name="TextBox 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smtClean="0">
                <a:solidFill>
                  <a:sysClr val="window" lastClr="FFFFFF"/>
                </a:solidFill>
              </a:rPr>
              <a:t>Variability:   El Nino / Southern </a:t>
            </a:r>
            <a:r>
              <a:rPr lang="en-US" sz="2800" kern="0" dirty="0">
                <a:solidFill>
                  <a:sysClr val="window" lastClr="FFFFFF"/>
                </a:solidFill>
              </a:rPr>
              <a:t>Oscillation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639" y="2017484"/>
            <a:ext cx="3313728" cy="461665"/>
          </a:xfrm>
          <a:prstGeom prst="rect">
            <a:avLst/>
          </a:prstGeom>
          <a:solidFill>
            <a:srgbClr val="A6A6A6"/>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solidFill>
                  <a:srgbClr val="D9D9D9"/>
                </a:solidFill>
              </a:rPr>
              <a:t>Mean state</a:t>
            </a:r>
            <a:endParaRPr lang="en-US" sz="2400" dirty="0">
              <a:solidFill>
                <a:srgbClr val="D9D9D9"/>
              </a:solidFill>
            </a:endParaRPr>
          </a:p>
        </p:txBody>
      </p:sp>
      <p:sp>
        <p:nvSpPr>
          <p:cNvPr id="7" name="Rectangle 6"/>
          <p:cNvSpPr/>
          <p:nvPr/>
        </p:nvSpPr>
        <p:spPr>
          <a:xfrm>
            <a:off x="2857639" y="2641606"/>
            <a:ext cx="331372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err="1" smtClean="0"/>
              <a:t>Bjerknes</a:t>
            </a:r>
            <a:r>
              <a:rPr lang="en-US" sz="2400" dirty="0" smtClean="0"/>
              <a:t> Feedbacks</a:t>
            </a:r>
            <a:endParaRPr lang="en-US" sz="2400" dirty="0"/>
          </a:p>
        </p:txBody>
      </p:sp>
      <p:sp>
        <p:nvSpPr>
          <p:cNvPr id="9" name="Rectangle 8"/>
          <p:cNvSpPr/>
          <p:nvPr/>
        </p:nvSpPr>
        <p:spPr>
          <a:xfrm>
            <a:off x="2857639" y="3280615"/>
            <a:ext cx="3313728" cy="461665"/>
          </a:xfrm>
          <a:prstGeom prst="rect">
            <a:avLst/>
          </a:prstGeom>
          <a:solidFill>
            <a:srgbClr val="A6A6A6"/>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solidFill>
                  <a:srgbClr val="D9D9D9"/>
                </a:solidFill>
              </a:rPr>
              <a:t>Recharge Oscillator</a:t>
            </a:r>
            <a:endParaRPr lang="en-US" sz="2400" dirty="0">
              <a:solidFill>
                <a:srgbClr val="D9D9D9"/>
              </a:solidFill>
            </a:endParaRPr>
          </a:p>
        </p:txBody>
      </p:sp>
      <p:sp>
        <p:nvSpPr>
          <p:cNvPr id="10" name="TextBox 9"/>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ENSO Dynamics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err="1" smtClean="0">
                <a:solidFill>
                  <a:srgbClr val="000000"/>
                </a:solidFill>
              </a:rPr>
              <a:t>Bjerknes</a:t>
            </a:r>
            <a:r>
              <a:rPr lang="en-US" dirty="0" smtClean="0">
                <a:solidFill>
                  <a:srgbClr val="000000"/>
                </a:solidFill>
              </a:rPr>
              <a:t> </a:t>
            </a:r>
            <a:r>
              <a:rPr lang="en-GB" dirty="0" smtClean="0">
                <a:solidFill>
                  <a:srgbClr val="000000"/>
                </a:solidFill>
              </a:rPr>
              <a:t>Feedbacks</a:t>
            </a:r>
            <a:endParaRPr lang="en-US" dirty="0">
              <a:solidFill>
                <a:srgbClr val="000000"/>
              </a:solidFill>
            </a:endParaRPr>
          </a:p>
        </p:txBody>
      </p:sp>
      <p:sp>
        <p:nvSpPr>
          <p:cNvPr id="11" name="TextBox 10"/>
          <p:cNvSpPr txBox="1"/>
          <p:nvPr/>
        </p:nvSpPr>
        <p:spPr>
          <a:xfrm>
            <a:off x="554649" y="1077895"/>
            <a:ext cx="7964978" cy="5201424"/>
          </a:xfrm>
          <a:prstGeom prst="rect">
            <a:avLst/>
          </a:prstGeom>
          <a:noFill/>
        </p:spPr>
        <p:txBody>
          <a:bodyPr wrap="square" rtlCol="0">
            <a:spAutoFit/>
          </a:bodyPr>
          <a:lstStyle/>
          <a:p>
            <a:pPr algn="just">
              <a:spcAft>
                <a:spcPts val="1200"/>
              </a:spcAft>
              <a:buFont typeface="Wingdings" charset="2"/>
              <a:buChar char="²"/>
            </a:pPr>
            <a:r>
              <a:rPr lang="en-US" dirty="0" smtClean="0">
                <a:solidFill>
                  <a:srgbClr val="000000"/>
                </a:solidFill>
              </a:rPr>
              <a:t> The fact that both the atmospheric and the ocean mean state strongly depend on the other systems state, makes the ocean-atmosphere system in the tropical Pacific very sensitive and potentially unstable to small change in one of the two systems.</a:t>
            </a:r>
          </a:p>
          <a:p>
            <a:pPr algn="just">
              <a:spcAft>
                <a:spcPts val="1200"/>
              </a:spcAft>
              <a:buFont typeface="Wingdings" charset="2"/>
              <a:buChar char="²"/>
            </a:pPr>
            <a:r>
              <a:rPr lang="en-US" dirty="0" smtClean="0">
                <a:solidFill>
                  <a:srgbClr val="000000"/>
                </a:solidFill>
              </a:rPr>
              <a:t>The three main elements which are involved here are the </a:t>
            </a:r>
            <a:r>
              <a:rPr lang="en-US" b="1" i="1" dirty="0" smtClean="0">
                <a:solidFill>
                  <a:srgbClr val="000000"/>
                </a:solidFill>
              </a:rPr>
              <a:t>SST</a:t>
            </a:r>
            <a:r>
              <a:rPr lang="en-US" dirty="0" smtClean="0">
                <a:solidFill>
                  <a:srgbClr val="000000"/>
                </a:solidFill>
              </a:rPr>
              <a:t>, </a:t>
            </a:r>
            <a:r>
              <a:rPr lang="en-US" b="1" i="1" dirty="0" smtClean="0">
                <a:solidFill>
                  <a:srgbClr val="000000"/>
                </a:solidFill>
              </a:rPr>
              <a:t>zonal winds</a:t>
            </a:r>
            <a:r>
              <a:rPr lang="en-US" dirty="0" smtClean="0">
                <a:solidFill>
                  <a:srgbClr val="000000"/>
                </a:solidFill>
              </a:rPr>
              <a:t> and the </a:t>
            </a:r>
            <a:r>
              <a:rPr lang="en-US" b="1" i="1" dirty="0" err="1" smtClean="0">
                <a:solidFill>
                  <a:srgbClr val="000000"/>
                </a:solidFill>
              </a:rPr>
              <a:t>thermocline</a:t>
            </a:r>
            <a:r>
              <a:rPr lang="en-US" b="1" i="1" dirty="0" smtClean="0">
                <a:solidFill>
                  <a:srgbClr val="000000"/>
                </a:solidFill>
              </a:rPr>
              <a:t> depth</a:t>
            </a:r>
            <a:r>
              <a:rPr lang="en-US" dirty="0" smtClean="0">
                <a:solidFill>
                  <a:srgbClr val="000000"/>
                </a:solidFill>
              </a:rPr>
              <a:t>.</a:t>
            </a:r>
          </a:p>
          <a:p>
            <a:pPr algn="just">
              <a:spcAft>
                <a:spcPts val="1200"/>
              </a:spcAft>
              <a:buFont typeface="Wingdings" charset="2"/>
              <a:buChar char="²"/>
            </a:pPr>
            <a:r>
              <a:rPr lang="en-US" dirty="0" smtClean="0">
                <a:solidFill>
                  <a:srgbClr val="000000"/>
                </a:solidFill>
              </a:rPr>
              <a:t>The interactions between these three elements are often describe by the so called </a:t>
            </a:r>
            <a:r>
              <a:rPr lang="en-US" b="1" i="1" dirty="0" err="1" smtClean="0">
                <a:solidFill>
                  <a:srgbClr val="000000"/>
                </a:solidFill>
              </a:rPr>
              <a:t>Bjerknes</a:t>
            </a:r>
            <a:r>
              <a:rPr lang="en-US" b="1" i="1" dirty="0" smtClean="0">
                <a:solidFill>
                  <a:srgbClr val="000000"/>
                </a:solidFill>
              </a:rPr>
              <a:t> feedbacks</a:t>
            </a:r>
            <a:r>
              <a:rPr lang="en-US" dirty="0" smtClean="0">
                <a:solidFill>
                  <a:srgbClr val="000000"/>
                </a:solidFill>
              </a:rPr>
              <a:t>. They are:</a:t>
            </a:r>
          </a:p>
          <a:p>
            <a:pPr lvl="3" algn="just">
              <a:spcAft>
                <a:spcPts val="1200"/>
              </a:spcAft>
              <a:buFont typeface="Wingdings" charset="2"/>
              <a:buChar char="²"/>
            </a:pPr>
            <a:r>
              <a:rPr lang="en-US" b="1" i="1" dirty="0" smtClean="0">
                <a:solidFill>
                  <a:srgbClr val="000000"/>
                </a:solidFill>
              </a:rPr>
              <a:t> SST </a:t>
            </a:r>
            <a:r>
              <a:rPr lang="en-US" dirty="0" smtClean="0">
                <a:solidFill>
                  <a:srgbClr val="000000"/>
                </a:solidFill>
              </a:rPr>
              <a:t>forces </a:t>
            </a:r>
            <a:r>
              <a:rPr lang="en-US" b="1" i="1" dirty="0" smtClean="0">
                <a:solidFill>
                  <a:srgbClr val="000000"/>
                </a:solidFill>
              </a:rPr>
              <a:t>zonal wind</a:t>
            </a:r>
          </a:p>
          <a:p>
            <a:pPr lvl="3" algn="just">
              <a:spcAft>
                <a:spcPts val="1200"/>
              </a:spcAft>
              <a:buFont typeface="Wingdings" charset="2"/>
              <a:buChar char="²"/>
            </a:pPr>
            <a:r>
              <a:rPr lang="en-US" b="1" i="1" dirty="0" smtClean="0">
                <a:solidFill>
                  <a:srgbClr val="000000"/>
                </a:solidFill>
              </a:rPr>
              <a:t> Zonal winds </a:t>
            </a:r>
            <a:r>
              <a:rPr lang="en-US" dirty="0" smtClean="0">
                <a:solidFill>
                  <a:srgbClr val="000000"/>
                </a:solidFill>
              </a:rPr>
              <a:t>forces</a:t>
            </a:r>
            <a:r>
              <a:rPr lang="en-US" b="1" i="1" dirty="0" smtClean="0">
                <a:solidFill>
                  <a:srgbClr val="000000"/>
                </a:solidFill>
              </a:rPr>
              <a:t> </a:t>
            </a:r>
            <a:r>
              <a:rPr lang="en-US" b="1" i="1" dirty="0" err="1" smtClean="0">
                <a:solidFill>
                  <a:srgbClr val="000000"/>
                </a:solidFill>
              </a:rPr>
              <a:t>thermocline</a:t>
            </a:r>
            <a:endParaRPr lang="en-US" b="1" i="1" dirty="0" smtClean="0">
              <a:solidFill>
                <a:srgbClr val="000000"/>
              </a:solidFill>
            </a:endParaRPr>
          </a:p>
          <a:p>
            <a:pPr lvl="3" algn="just">
              <a:spcAft>
                <a:spcPts val="1200"/>
              </a:spcAft>
              <a:buFont typeface="Wingdings" charset="2"/>
              <a:buChar char="²"/>
            </a:pPr>
            <a:r>
              <a:rPr lang="en-US" b="1" i="1" dirty="0" smtClean="0">
                <a:solidFill>
                  <a:srgbClr val="000000"/>
                </a:solidFill>
              </a:rPr>
              <a:t> </a:t>
            </a:r>
            <a:r>
              <a:rPr lang="en-US" b="1" i="1" dirty="0" err="1" smtClean="0">
                <a:solidFill>
                  <a:srgbClr val="000000"/>
                </a:solidFill>
              </a:rPr>
              <a:t>thermocline</a:t>
            </a:r>
            <a:r>
              <a:rPr lang="en-US" b="1" i="1" dirty="0" smtClean="0">
                <a:solidFill>
                  <a:srgbClr val="000000"/>
                </a:solidFill>
              </a:rPr>
              <a:t> </a:t>
            </a:r>
            <a:r>
              <a:rPr lang="en-US" i="1" dirty="0" smtClean="0">
                <a:solidFill>
                  <a:srgbClr val="000000"/>
                </a:solidFill>
              </a:rPr>
              <a:t>forces</a:t>
            </a:r>
            <a:r>
              <a:rPr lang="en-US" b="1" i="1" dirty="0" smtClean="0">
                <a:solidFill>
                  <a:srgbClr val="000000"/>
                </a:solidFill>
              </a:rPr>
              <a:t> SST</a:t>
            </a:r>
          </a:p>
          <a:p>
            <a:pPr algn="just">
              <a:spcAft>
                <a:spcPts val="1200"/>
              </a:spcAft>
              <a:buFont typeface="Wingdings" charset="2"/>
              <a:buChar char="²"/>
            </a:pPr>
            <a:r>
              <a:rPr lang="en-US" dirty="0" smtClean="0">
                <a:solidFill>
                  <a:srgbClr val="000000"/>
                </a:solidFill>
              </a:rPr>
              <a:t> As you can see these feedbacks define a feedback cycle.</a:t>
            </a:r>
          </a:p>
          <a:p>
            <a:pPr algn="just">
              <a:spcAft>
                <a:spcPts val="1200"/>
              </a:spcAft>
            </a:pPr>
            <a:endParaRPr lang="en-US" b="1" i="1" dirty="0" smtClean="0">
              <a:solidFill>
                <a:srgbClr val="000000"/>
              </a:solidFill>
            </a:endParaRPr>
          </a:p>
          <a:p>
            <a:pPr algn="just">
              <a:spcAft>
                <a:spcPts val="1200"/>
              </a:spcAft>
              <a:buFont typeface="Wingdings" charset="2"/>
              <a:buChar char="²"/>
            </a:pPr>
            <a:endParaRPr lang="en-US" dirty="0" smtClean="0">
              <a:solidFill>
                <a:srgbClr val="000000"/>
              </a:solidFill>
            </a:endParaRPr>
          </a:p>
        </p:txBody>
      </p:sp>
    </p:spTree>
    <p:extLst>
      <p:ext uri="{BB962C8B-B14F-4D97-AF65-F5344CB8AC3E}">
        <p14:creationId xmlns:p14="http://schemas.microsoft.com/office/powerpoint/2010/main" val="2352683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err="1" smtClean="0">
                <a:solidFill>
                  <a:srgbClr val="000000"/>
                </a:solidFill>
              </a:rPr>
              <a:t>Bjerknes</a:t>
            </a:r>
            <a:r>
              <a:rPr lang="en-US" dirty="0" smtClean="0">
                <a:solidFill>
                  <a:srgbClr val="000000"/>
                </a:solidFill>
              </a:rPr>
              <a:t> </a:t>
            </a:r>
            <a:r>
              <a:rPr lang="en-GB" dirty="0" smtClean="0">
                <a:solidFill>
                  <a:srgbClr val="000000"/>
                </a:solidFill>
              </a:rPr>
              <a:t>Feedbacks</a:t>
            </a:r>
            <a:endParaRPr lang="en-US" dirty="0">
              <a:solidFill>
                <a:srgbClr val="000000"/>
              </a:solidFill>
            </a:endParaRPr>
          </a:p>
        </p:txBody>
      </p:sp>
      <p:sp>
        <p:nvSpPr>
          <p:cNvPr id="11" name="TextBox 10"/>
          <p:cNvSpPr txBox="1"/>
          <p:nvPr/>
        </p:nvSpPr>
        <p:spPr>
          <a:xfrm>
            <a:off x="679981" y="1253366"/>
            <a:ext cx="7258047" cy="5170647"/>
          </a:xfrm>
          <a:prstGeom prst="rect">
            <a:avLst/>
          </a:prstGeom>
          <a:noFill/>
        </p:spPr>
        <p:txBody>
          <a:bodyPr wrap="square" rtlCol="0">
            <a:spAutoFit/>
          </a:bodyPr>
          <a:lstStyle/>
          <a:p>
            <a:pPr algn="just">
              <a:spcAft>
                <a:spcPts val="1800"/>
              </a:spcAft>
              <a:buFont typeface="Wingdings" charset="2"/>
              <a:buChar char="²"/>
            </a:pPr>
            <a:r>
              <a:rPr lang="en-US" dirty="0" smtClean="0">
                <a:solidFill>
                  <a:srgbClr val="000000"/>
                </a:solidFill>
              </a:rPr>
              <a:t> </a:t>
            </a:r>
            <a:r>
              <a:rPr lang="en-US" b="1" i="1" dirty="0" smtClean="0">
                <a:solidFill>
                  <a:srgbClr val="000000"/>
                </a:solidFill>
              </a:rPr>
              <a:t>SST </a:t>
            </a:r>
            <a:r>
              <a:rPr lang="en-US" dirty="0" smtClean="0">
                <a:solidFill>
                  <a:srgbClr val="000000"/>
                </a:solidFill>
              </a:rPr>
              <a:t>forces </a:t>
            </a:r>
            <a:r>
              <a:rPr lang="en-US" b="1" i="1" dirty="0" smtClean="0">
                <a:solidFill>
                  <a:srgbClr val="000000"/>
                </a:solidFill>
              </a:rPr>
              <a:t>zonal wind</a:t>
            </a:r>
            <a:r>
              <a:rPr lang="en-US" dirty="0" smtClean="0">
                <a:solidFill>
                  <a:srgbClr val="000000"/>
                </a:solidFill>
              </a:rPr>
              <a:t>: A warm SST anomaly causes heating of the atmosphere, which leads to low surface pressure. The winds will blow towards the low pressure (no deflection by </a:t>
            </a:r>
            <a:r>
              <a:rPr lang="en-US" dirty="0" err="1" smtClean="0">
                <a:solidFill>
                  <a:srgbClr val="000000"/>
                </a:solidFill>
              </a:rPr>
              <a:t>Coriolis</a:t>
            </a:r>
            <a:r>
              <a:rPr lang="en-US" dirty="0" smtClean="0">
                <a:solidFill>
                  <a:srgbClr val="000000"/>
                </a:solidFill>
              </a:rPr>
              <a:t> force  at equator). This means reduced zonal winds to the west (central Pacific).</a:t>
            </a:r>
          </a:p>
          <a:p>
            <a:pPr algn="just">
              <a:spcAft>
                <a:spcPts val="1800"/>
              </a:spcAft>
              <a:buFont typeface="Wingdings" charset="2"/>
              <a:buChar char="²"/>
            </a:pPr>
            <a:r>
              <a:rPr lang="en-US" b="1" i="1" dirty="0" smtClean="0">
                <a:solidFill>
                  <a:srgbClr val="000000"/>
                </a:solidFill>
              </a:rPr>
              <a:t>Zonal winds </a:t>
            </a:r>
            <a:r>
              <a:rPr lang="en-US" dirty="0" smtClean="0">
                <a:solidFill>
                  <a:srgbClr val="000000"/>
                </a:solidFill>
              </a:rPr>
              <a:t>forces</a:t>
            </a:r>
            <a:r>
              <a:rPr lang="en-US" b="1" i="1" dirty="0" smtClean="0">
                <a:solidFill>
                  <a:srgbClr val="000000"/>
                </a:solidFill>
              </a:rPr>
              <a:t> </a:t>
            </a:r>
            <a:r>
              <a:rPr lang="en-US" b="1" i="1" dirty="0" err="1" smtClean="0">
                <a:solidFill>
                  <a:srgbClr val="000000"/>
                </a:solidFill>
              </a:rPr>
              <a:t>thermocline</a:t>
            </a:r>
            <a:r>
              <a:rPr lang="en-US" dirty="0" smtClean="0">
                <a:solidFill>
                  <a:srgbClr val="000000"/>
                </a:solidFill>
              </a:rPr>
              <a:t>: The </a:t>
            </a:r>
            <a:r>
              <a:rPr lang="en-US" dirty="0" err="1" smtClean="0">
                <a:solidFill>
                  <a:srgbClr val="000000"/>
                </a:solidFill>
              </a:rPr>
              <a:t>thermocline</a:t>
            </a:r>
            <a:r>
              <a:rPr lang="en-US" dirty="0" smtClean="0">
                <a:solidFill>
                  <a:srgbClr val="000000"/>
                </a:solidFill>
              </a:rPr>
              <a:t> depth in the central and western Pacific is kept deeper than in the eastern Pacific by prevailing easterly zonal winds. Weaker than normal winds lead to a </a:t>
            </a:r>
            <a:r>
              <a:rPr lang="en-US" dirty="0" err="1" smtClean="0">
                <a:solidFill>
                  <a:srgbClr val="000000"/>
                </a:solidFill>
              </a:rPr>
              <a:t>shallowing</a:t>
            </a:r>
            <a:r>
              <a:rPr lang="en-US" dirty="0" smtClean="0">
                <a:solidFill>
                  <a:srgbClr val="000000"/>
                </a:solidFill>
              </a:rPr>
              <a:t> of the </a:t>
            </a:r>
            <a:r>
              <a:rPr lang="en-US" dirty="0" err="1" smtClean="0">
                <a:solidFill>
                  <a:srgbClr val="000000"/>
                </a:solidFill>
              </a:rPr>
              <a:t>thermocline</a:t>
            </a:r>
            <a:r>
              <a:rPr lang="en-US" dirty="0" smtClean="0">
                <a:solidFill>
                  <a:srgbClr val="000000"/>
                </a:solidFill>
              </a:rPr>
              <a:t>. Gravity waves will propagate the </a:t>
            </a:r>
            <a:r>
              <a:rPr lang="en-US" dirty="0" err="1" smtClean="0">
                <a:solidFill>
                  <a:srgbClr val="000000"/>
                </a:solidFill>
              </a:rPr>
              <a:t>thermocline</a:t>
            </a:r>
            <a:r>
              <a:rPr lang="en-US" dirty="0" smtClean="0">
                <a:solidFill>
                  <a:srgbClr val="000000"/>
                </a:solidFill>
              </a:rPr>
              <a:t> adjustment to the east leading to a deepening of the </a:t>
            </a:r>
            <a:r>
              <a:rPr lang="en-US" dirty="0" err="1" smtClean="0">
                <a:solidFill>
                  <a:srgbClr val="000000"/>
                </a:solidFill>
              </a:rPr>
              <a:t>thermocline</a:t>
            </a:r>
            <a:r>
              <a:rPr lang="en-US" dirty="0" smtClean="0">
                <a:solidFill>
                  <a:srgbClr val="000000"/>
                </a:solidFill>
              </a:rPr>
              <a:t> in the east (The Bathtub effect). </a:t>
            </a:r>
          </a:p>
          <a:p>
            <a:pPr algn="just">
              <a:spcAft>
                <a:spcPts val="1800"/>
              </a:spcAft>
              <a:buFont typeface="Wingdings" charset="2"/>
              <a:buChar char="²"/>
            </a:pPr>
            <a:r>
              <a:rPr lang="en-US" b="1" i="1" dirty="0" err="1" smtClean="0">
                <a:solidFill>
                  <a:srgbClr val="000000"/>
                </a:solidFill>
              </a:rPr>
              <a:t>Thermocline</a:t>
            </a:r>
            <a:r>
              <a:rPr lang="en-US" b="1" i="1" dirty="0" smtClean="0">
                <a:solidFill>
                  <a:srgbClr val="000000"/>
                </a:solidFill>
              </a:rPr>
              <a:t> </a:t>
            </a:r>
            <a:r>
              <a:rPr lang="en-US" i="1" dirty="0" smtClean="0">
                <a:solidFill>
                  <a:srgbClr val="000000"/>
                </a:solidFill>
              </a:rPr>
              <a:t>forces</a:t>
            </a:r>
            <a:r>
              <a:rPr lang="en-US" b="1" i="1" dirty="0" smtClean="0">
                <a:solidFill>
                  <a:srgbClr val="000000"/>
                </a:solidFill>
              </a:rPr>
              <a:t> SST</a:t>
            </a:r>
            <a:r>
              <a:rPr lang="en-US" dirty="0" smtClean="0">
                <a:solidFill>
                  <a:srgbClr val="000000"/>
                </a:solidFill>
              </a:rPr>
              <a:t>: A deeper </a:t>
            </a:r>
            <a:r>
              <a:rPr lang="en-US" dirty="0" err="1" smtClean="0">
                <a:solidFill>
                  <a:srgbClr val="000000"/>
                </a:solidFill>
              </a:rPr>
              <a:t>thermocline</a:t>
            </a:r>
            <a:r>
              <a:rPr lang="en-US" dirty="0" smtClean="0">
                <a:solidFill>
                  <a:srgbClr val="000000"/>
                </a:solidFill>
              </a:rPr>
              <a:t> in the east reduces the upwelling of cold subsurface waters along the equator and the South American coasts. This leads to warming of the SST.</a:t>
            </a:r>
          </a:p>
          <a:p>
            <a:pPr algn="just">
              <a:spcAft>
                <a:spcPts val="1800"/>
              </a:spcAft>
            </a:pPr>
            <a:endParaRPr lang="en-US" b="1" i="1" dirty="0" smtClean="0">
              <a:solidFill>
                <a:srgbClr val="000000"/>
              </a:solidFill>
            </a:endParaRPr>
          </a:p>
          <a:p>
            <a:pPr algn="just">
              <a:spcAft>
                <a:spcPts val="1800"/>
              </a:spcAft>
              <a:buFont typeface="Wingdings" charset="2"/>
              <a:buChar char="²"/>
            </a:pPr>
            <a:endParaRPr lang="en-US" dirty="0" smtClean="0">
              <a:solidFill>
                <a:srgbClr val="000000"/>
              </a:solidFill>
            </a:endParaRPr>
          </a:p>
        </p:txBody>
      </p:sp>
    </p:spTree>
    <p:extLst>
      <p:ext uri="{BB962C8B-B14F-4D97-AF65-F5344CB8AC3E}">
        <p14:creationId xmlns:p14="http://schemas.microsoft.com/office/powerpoint/2010/main" val="2040608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dirty="0" smtClean="0">
                <a:solidFill>
                  <a:srgbClr val="000000"/>
                </a:solidFill>
              </a:rPr>
              <a:t>SST Feedbacks</a:t>
            </a:r>
            <a:endParaRPr lang="en-US" dirty="0">
              <a:solidFill>
                <a:srgbClr val="000000"/>
              </a:solidFill>
            </a:endParaRPr>
          </a:p>
        </p:txBody>
      </p:sp>
      <p:sp>
        <p:nvSpPr>
          <p:cNvPr id="11" name="TextBox 10"/>
          <p:cNvSpPr txBox="1"/>
          <p:nvPr/>
        </p:nvSpPr>
        <p:spPr>
          <a:xfrm>
            <a:off x="679981" y="1253366"/>
            <a:ext cx="7258047" cy="5678479"/>
          </a:xfrm>
          <a:prstGeom prst="rect">
            <a:avLst/>
          </a:prstGeom>
          <a:noFill/>
        </p:spPr>
        <p:txBody>
          <a:bodyPr wrap="square" rtlCol="0">
            <a:spAutoFit/>
          </a:bodyPr>
          <a:lstStyle/>
          <a:p>
            <a:pPr algn="just">
              <a:spcAft>
                <a:spcPts val="1800"/>
              </a:spcAft>
              <a:buFont typeface="Wingdings" charset="2"/>
              <a:buChar char="²"/>
            </a:pPr>
            <a:r>
              <a:rPr lang="en-US" dirty="0" smtClean="0">
                <a:solidFill>
                  <a:srgbClr val="000000"/>
                </a:solidFill>
              </a:rPr>
              <a:t> Note that the strength of the SST response to changes in </a:t>
            </a:r>
            <a:r>
              <a:rPr lang="en-US" dirty="0" err="1" smtClean="0">
                <a:solidFill>
                  <a:srgbClr val="000000"/>
                </a:solidFill>
              </a:rPr>
              <a:t>thermocline</a:t>
            </a:r>
            <a:r>
              <a:rPr lang="en-US" dirty="0" smtClean="0">
                <a:solidFill>
                  <a:srgbClr val="000000"/>
                </a:solidFill>
              </a:rPr>
              <a:t> and zonal winds depend on many factors in the atmosphere and ocean.</a:t>
            </a:r>
          </a:p>
          <a:p>
            <a:pPr algn="just">
              <a:spcAft>
                <a:spcPts val="1800"/>
              </a:spcAft>
              <a:buFont typeface="Wingdings" charset="2"/>
              <a:buChar char="²"/>
            </a:pPr>
            <a:r>
              <a:rPr lang="en-US" dirty="0" smtClean="0">
                <a:solidFill>
                  <a:srgbClr val="000000"/>
                </a:solidFill>
              </a:rPr>
              <a:t>The atmospheric feedbacks depend on changes in </a:t>
            </a:r>
            <a:r>
              <a:rPr lang="en-US" b="1" i="1" dirty="0" smtClean="0">
                <a:solidFill>
                  <a:srgbClr val="000000"/>
                </a:solidFill>
              </a:rPr>
              <a:t>cloud cover</a:t>
            </a:r>
            <a:r>
              <a:rPr lang="en-US" dirty="0" smtClean="0">
                <a:solidFill>
                  <a:srgbClr val="000000"/>
                </a:solidFill>
              </a:rPr>
              <a:t>, which change the incoming solar radiation. Is depends on the latent cooling by </a:t>
            </a:r>
            <a:r>
              <a:rPr lang="en-US" b="1" i="1" dirty="0" smtClean="0">
                <a:solidFill>
                  <a:srgbClr val="000000"/>
                </a:solidFill>
              </a:rPr>
              <a:t>evaporation </a:t>
            </a:r>
            <a:r>
              <a:rPr lang="en-US" dirty="0" smtClean="0">
                <a:solidFill>
                  <a:srgbClr val="000000"/>
                </a:solidFill>
              </a:rPr>
              <a:t>at the surface, which depends on the wind speed, humidity and SST.</a:t>
            </a:r>
          </a:p>
          <a:p>
            <a:pPr algn="just">
              <a:spcAft>
                <a:spcPts val="1800"/>
              </a:spcAft>
              <a:buFont typeface="Wingdings" charset="2"/>
              <a:buChar char="²"/>
            </a:pPr>
            <a:r>
              <a:rPr lang="en-US" dirty="0" smtClean="0">
                <a:solidFill>
                  <a:srgbClr val="000000"/>
                </a:solidFill>
              </a:rPr>
              <a:t>The oceanic feedbacks depend on the strength of the upwelling and the temperature difference between the surface and the subsurface ocean. This strongly depends on the sensitivity of the </a:t>
            </a:r>
            <a:r>
              <a:rPr lang="en-US" dirty="0" err="1" smtClean="0">
                <a:solidFill>
                  <a:srgbClr val="000000"/>
                </a:solidFill>
              </a:rPr>
              <a:t>thermocline</a:t>
            </a:r>
            <a:r>
              <a:rPr lang="en-US" dirty="0" smtClean="0">
                <a:solidFill>
                  <a:srgbClr val="000000"/>
                </a:solidFill>
              </a:rPr>
              <a:t> to zonal winds, which can be different at different regions.</a:t>
            </a:r>
          </a:p>
          <a:p>
            <a:pPr algn="just">
              <a:spcAft>
                <a:spcPts val="1800"/>
              </a:spcAft>
              <a:buFont typeface="Wingdings" charset="2"/>
              <a:buChar char="²"/>
            </a:pPr>
            <a:r>
              <a:rPr lang="en-US" dirty="0" smtClean="0">
                <a:solidFill>
                  <a:srgbClr val="000000"/>
                </a:solidFill>
              </a:rPr>
              <a:t>Overall these interactions are quite complex. State of the art IPCC climate models largely disagree in the characteristics of ENSO mode with each other and with observation. Indicating that it is far from trivial to produce the ENSO dynamics correctly. </a:t>
            </a:r>
          </a:p>
          <a:p>
            <a:pPr algn="just">
              <a:spcAft>
                <a:spcPts val="1800"/>
              </a:spcAft>
            </a:pPr>
            <a:endParaRPr lang="en-US" b="1" i="1" dirty="0" smtClean="0">
              <a:solidFill>
                <a:srgbClr val="000000"/>
              </a:solidFill>
            </a:endParaRPr>
          </a:p>
          <a:p>
            <a:pPr algn="just">
              <a:spcAft>
                <a:spcPts val="1800"/>
              </a:spcAft>
              <a:buFont typeface="Wingdings" charset="2"/>
              <a:buChar char="²"/>
            </a:pPr>
            <a:endParaRPr lang="en-US" dirty="0" smtClean="0">
              <a:solidFill>
                <a:srgbClr val="000000"/>
              </a:solidFill>
            </a:endParaRPr>
          </a:p>
        </p:txBody>
      </p:sp>
    </p:spTree>
    <p:extLst>
      <p:ext uri="{BB962C8B-B14F-4D97-AF65-F5344CB8AC3E}">
        <p14:creationId xmlns:p14="http://schemas.microsoft.com/office/powerpoint/2010/main" val="960014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1749351" y="388968"/>
            <a:ext cx="5185335" cy="3564827"/>
            <a:chOff x="1152501" y="1197088"/>
            <a:chExt cx="5185335" cy="3564827"/>
          </a:xfrm>
        </p:grpSpPr>
        <p:grpSp>
          <p:nvGrpSpPr>
            <p:cNvPr id="33" name="Group 32"/>
            <p:cNvGrpSpPr/>
            <p:nvPr/>
          </p:nvGrpSpPr>
          <p:grpSpPr>
            <a:xfrm>
              <a:off x="1637804" y="2257879"/>
              <a:ext cx="4699858" cy="2202659"/>
              <a:chOff x="3996406" y="1787111"/>
              <a:chExt cx="4626615" cy="2911655"/>
            </a:xfrm>
          </p:grpSpPr>
          <p:pic>
            <p:nvPicPr>
              <p:cNvPr id="34" name="Picture 33"/>
              <p:cNvPicPr>
                <a:picLocks noChangeAspect="1"/>
              </p:cNvPicPr>
              <p:nvPr/>
            </p:nvPicPr>
            <p:blipFill rotWithShape="1">
              <a:blip r:embed="rId2"/>
              <a:srcRect l="5057" t="1905" r="1510" b="92293"/>
              <a:stretch/>
            </p:blipFill>
            <p:spPr>
              <a:xfrm rot="200254">
                <a:off x="3996953" y="1787111"/>
                <a:ext cx="4626068" cy="326695"/>
              </a:xfrm>
              <a:prstGeom prst="rect">
                <a:avLst/>
              </a:prstGeom>
            </p:spPr>
          </p:pic>
          <p:pic>
            <p:nvPicPr>
              <p:cNvPr id="35" name="Picture 34"/>
              <p:cNvPicPr>
                <a:picLocks noChangeAspect="1"/>
              </p:cNvPicPr>
              <p:nvPr/>
            </p:nvPicPr>
            <p:blipFill rotWithShape="1">
              <a:blip r:embed="rId2"/>
              <a:srcRect l="5057" t="1904" r="1510" b="20251"/>
              <a:stretch/>
            </p:blipFill>
            <p:spPr>
              <a:xfrm>
                <a:off x="3996406" y="1905517"/>
                <a:ext cx="4626068" cy="2793249"/>
              </a:xfrm>
              <a:prstGeom prst="rect">
                <a:avLst/>
              </a:prstGeom>
            </p:spPr>
          </p:pic>
        </p:grpSp>
        <p:sp>
          <p:nvSpPr>
            <p:cNvPr id="36" name="Line 16"/>
            <p:cNvSpPr>
              <a:spLocks noChangeShapeType="1"/>
            </p:cNvSpPr>
            <p:nvPr/>
          </p:nvSpPr>
          <p:spPr bwMode="auto">
            <a:xfrm flipH="1" flipV="1">
              <a:off x="2117381" y="1751003"/>
              <a:ext cx="287746" cy="92319"/>
            </a:xfrm>
            <a:prstGeom prst="line">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7" name="Line 17"/>
            <p:cNvSpPr>
              <a:spLocks noChangeShapeType="1"/>
            </p:cNvSpPr>
            <p:nvPr/>
          </p:nvSpPr>
          <p:spPr bwMode="auto">
            <a:xfrm flipH="1" flipV="1">
              <a:off x="1925550" y="1197088"/>
              <a:ext cx="95915" cy="461596"/>
            </a:xfrm>
            <a:prstGeom prst="line">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8" name="Line 18"/>
            <p:cNvSpPr>
              <a:spLocks noChangeShapeType="1"/>
            </p:cNvSpPr>
            <p:nvPr/>
          </p:nvSpPr>
          <p:spPr bwMode="auto">
            <a:xfrm flipH="1">
              <a:off x="2596958" y="1843323"/>
              <a:ext cx="479577" cy="0"/>
            </a:xfrm>
            <a:prstGeom prst="line">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endParaRPr>
            </a:p>
          </p:txBody>
        </p:sp>
        <p:sp>
          <p:nvSpPr>
            <p:cNvPr id="39" name="Text Box 19"/>
            <p:cNvSpPr txBox="1">
              <a:spLocks noChangeArrowheads="1"/>
            </p:cNvSpPr>
            <p:nvPr/>
          </p:nvSpPr>
          <p:spPr bwMode="auto">
            <a:xfrm>
              <a:off x="1152501" y="2119400"/>
              <a:ext cx="1444457" cy="276958"/>
            </a:xfrm>
            <a:prstGeom prst="rect">
              <a:avLst/>
            </a:prstGeom>
            <a:noFill/>
            <a:ln w="38100">
              <a:noFill/>
              <a:miter lim="800000"/>
              <a:headEnd/>
              <a:tailEnd/>
            </a:ln>
            <a:effectLst/>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a:ea typeface="ＭＳ Ｐゴシック" charset="-128"/>
                </a:rPr>
                <a:t>Sea Level</a:t>
              </a:r>
            </a:p>
          </p:txBody>
        </p:sp>
        <p:sp>
          <p:nvSpPr>
            <p:cNvPr id="53" name="Text Box 19"/>
            <p:cNvSpPr txBox="1">
              <a:spLocks noChangeArrowheads="1"/>
            </p:cNvSpPr>
            <p:nvPr/>
          </p:nvSpPr>
          <p:spPr bwMode="auto">
            <a:xfrm rot="16200000">
              <a:off x="685835" y="3300451"/>
              <a:ext cx="1695294" cy="276958"/>
            </a:xfrm>
            <a:prstGeom prst="rect">
              <a:avLst/>
            </a:prstGeom>
            <a:noFill/>
            <a:ln w="38100">
              <a:noFill/>
              <a:miter lim="800000"/>
              <a:headEnd/>
              <a:tailEnd/>
            </a:ln>
            <a:effectLst/>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charset="-128"/>
                </a:rPr>
                <a:t>Layer Thickness</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charset="-128"/>
              </a:endParaRPr>
            </a:p>
          </p:txBody>
        </p:sp>
        <p:grpSp>
          <p:nvGrpSpPr>
            <p:cNvPr id="54" name="Group 53"/>
            <p:cNvGrpSpPr/>
            <p:nvPr/>
          </p:nvGrpSpPr>
          <p:grpSpPr>
            <a:xfrm>
              <a:off x="2117381" y="4460538"/>
              <a:ext cx="3931492" cy="301377"/>
              <a:chOff x="1777740" y="4460538"/>
              <a:chExt cx="4661888" cy="301377"/>
            </a:xfrm>
          </p:grpSpPr>
          <p:pic>
            <p:nvPicPr>
              <p:cNvPr id="55" name="Picture 54"/>
              <p:cNvPicPr>
                <a:picLocks noChangeAspect="1"/>
              </p:cNvPicPr>
              <p:nvPr/>
            </p:nvPicPr>
            <p:blipFill rotWithShape="1">
              <a:blip r:embed="rId2"/>
              <a:srcRect t="91174"/>
              <a:stretch/>
            </p:blipFill>
            <p:spPr>
              <a:xfrm>
                <a:off x="1777740" y="4460538"/>
                <a:ext cx="4638063" cy="297431"/>
              </a:xfrm>
              <a:prstGeom prst="rect">
                <a:avLst/>
              </a:prstGeom>
            </p:spPr>
          </p:pic>
          <p:sp>
            <p:nvSpPr>
              <p:cNvPr id="56" name="Rectangle 55"/>
              <p:cNvSpPr/>
              <p:nvPr/>
            </p:nvSpPr>
            <p:spPr>
              <a:xfrm>
                <a:off x="6024430" y="4484916"/>
                <a:ext cx="415198"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ea typeface="ＭＳ Ｐゴシック" charset="-128"/>
                  </a:rPr>
                  <a:t>[C</a:t>
                </a:r>
                <a:r>
                  <a:rPr kumimoji="0" lang="en-US" sz="1200" b="0" i="0" u="none" strike="noStrike" kern="0" cap="none" spc="0" normalizeH="0" baseline="30000" noProof="0" dirty="0" smtClean="0">
                    <a:ln>
                      <a:noFill/>
                    </a:ln>
                    <a:solidFill>
                      <a:sysClr val="windowText" lastClr="000000"/>
                    </a:solidFill>
                    <a:effectLst/>
                    <a:uLnTx/>
                    <a:uFillTx/>
                    <a:ea typeface="ＭＳ Ｐゴシック" charset="-128"/>
                  </a:rPr>
                  <a:t>o</a:t>
                </a:r>
                <a:r>
                  <a:rPr kumimoji="0" lang="en-US" sz="1200" b="0" i="0" u="none" strike="noStrike" kern="0" cap="none" spc="0" normalizeH="0" baseline="0" noProof="0" dirty="0" smtClean="0">
                    <a:ln>
                      <a:noFill/>
                    </a:ln>
                    <a:solidFill>
                      <a:sysClr val="windowText" lastClr="000000"/>
                    </a:solidFill>
                    <a:effectLst/>
                    <a:uLnTx/>
                    <a:uFillTx/>
                    <a:ea typeface="ＭＳ Ｐゴシック" charset="-128"/>
                  </a:rPr>
                  <a:t>]</a:t>
                </a:r>
                <a:endParaRPr kumimoji="0" lang="en-US" sz="1200" b="0" i="0" u="none" strike="noStrike" kern="0" cap="none" spc="0" normalizeH="0" baseline="0" noProof="0" dirty="0">
                  <a:ln>
                    <a:noFill/>
                  </a:ln>
                  <a:solidFill>
                    <a:sysClr val="windowText" lastClr="000000"/>
                  </a:solidFill>
                  <a:effectLst/>
                  <a:uLnTx/>
                  <a:uFillTx/>
                </a:endParaRPr>
              </a:p>
            </p:txBody>
          </p:sp>
        </p:grpSp>
        <p:sp>
          <p:nvSpPr>
            <p:cNvPr id="57" name="Freeform 56"/>
            <p:cNvSpPr/>
            <p:nvPr/>
          </p:nvSpPr>
          <p:spPr>
            <a:xfrm>
              <a:off x="1638143" y="2141305"/>
              <a:ext cx="4699693" cy="2319233"/>
            </a:xfrm>
            <a:custGeom>
              <a:avLst/>
              <a:gdLst>
                <a:gd name="connsiteX0" fmla="*/ 4693557 w 4699693"/>
                <a:gd name="connsiteY0" fmla="*/ 227015 h 2356048"/>
                <a:gd name="connsiteX1" fmla="*/ 4699693 w 4699693"/>
                <a:gd name="connsiteY1" fmla="*/ 2356048 h 2356048"/>
                <a:gd name="connsiteX2" fmla="*/ 0 w 4699693"/>
                <a:gd name="connsiteY2" fmla="*/ 2349912 h 2356048"/>
                <a:gd name="connsiteX3" fmla="*/ 0 w 4699693"/>
                <a:gd name="connsiteY3" fmla="*/ 0 h 2356048"/>
                <a:gd name="connsiteX4" fmla="*/ 4693557 w 4699693"/>
                <a:gd name="connsiteY4" fmla="*/ 227015 h 235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693" h="2356048">
                  <a:moveTo>
                    <a:pt x="4693557" y="227015"/>
                  </a:moveTo>
                  <a:cubicBezTo>
                    <a:pt x="4695602" y="936693"/>
                    <a:pt x="4697648" y="1646370"/>
                    <a:pt x="4699693" y="2356048"/>
                  </a:cubicBezTo>
                  <a:lnTo>
                    <a:pt x="0" y="2349912"/>
                  </a:lnTo>
                  <a:lnTo>
                    <a:pt x="0" y="0"/>
                  </a:lnTo>
                  <a:lnTo>
                    <a:pt x="4693557" y="227015"/>
                  </a:lnTo>
                  <a:close/>
                </a:path>
              </a:pathLst>
            </a:custGeom>
            <a:noFill/>
            <a:ln w="28575"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3" name="TextBox 62"/>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err="1">
                <a:solidFill>
                  <a:sysClr val="window" lastClr="FFFFFF"/>
                </a:solidFill>
              </a:rPr>
              <a:t>Bjerknes</a:t>
            </a:r>
            <a:r>
              <a:rPr lang="en-US" sz="2800" kern="0" dirty="0">
                <a:solidFill>
                  <a:sysClr val="window" lastClr="FFFFFF"/>
                </a:solidFill>
              </a:rPr>
              <a:t> Coupled Feedbacks</a:t>
            </a:r>
          </a:p>
        </p:txBody>
      </p:sp>
      <p:sp>
        <p:nvSpPr>
          <p:cNvPr id="80" name="Rounded Rectangle 79"/>
          <p:cNvSpPr/>
          <p:nvPr/>
        </p:nvSpPr>
        <p:spPr>
          <a:xfrm>
            <a:off x="2194105" y="4095089"/>
            <a:ext cx="4813658" cy="2703763"/>
          </a:xfrm>
          <a:prstGeom prst="roundRect">
            <a:avLst/>
          </a:prstGeom>
          <a:noFill/>
          <a:ln w="28575" cap="flat" cmpd="sng" algn="ctr">
            <a:solidFill>
              <a:srgbClr val="FF6600"/>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86" name="Group 85"/>
          <p:cNvGrpSpPr/>
          <p:nvPr/>
        </p:nvGrpSpPr>
        <p:grpSpPr>
          <a:xfrm>
            <a:off x="4302798" y="1389911"/>
            <a:ext cx="2533723" cy="4163153"/>
            <a:chOff x="4302798" y="1389911"/>
            <a:chExt cx="2533723" cy="4163153"/>
          </a:xfrm>
        </p:grpSpPr>
        <p:sp>
          <p:nvSpPr>
            <p:cNvPr id="81" name="Oval 80"/>
            <p:cNvSpPr/>
            <p:nvPr/>
          </p:nvSpPr>
          <p:spPr>
            <a:xfrm>
              <a:off x="4302798" y="5041379"/>
              <a:ext cx="883515" cy="511685"/>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SST +</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85" name="Group 84"/>
            <p:cNvGrpSpPr/>
            <p:nvPr/>
          </p:nvGrpSpPr>
          <p:grpSpPr>
            <a:xfrm>
              <a:off x="4683005" y="1389911"/>
              <a:ext cx="2153516" cy="291527"/>
              <a:chOff x="4683005" y="1389911"/>
              <a:chExt cx="2153516" cy="291527"/>
            </a:xfrm>
          </p:grpSpPr>
          <p:sp>
            <p:nvSpPr>
              <p:cNvPr id="83" name="Oval 13"/>
              <p:cNvSpPr>
                <a:spLocks noChangeArrowheads="1"/>
              </p:cNvSpPr>
              <p:nvPr/>
            </p:nvSpPr>
            <p:spPr bwMode="auto">
              <a:xfrm>
                <a:off x="4683005" y="1404480"/>
                <a:ext cx="2153516" cy="276958"/>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4" name="Text Box 14"/>
              <p:cNvSpPr txBox="1">
                <a:spLocks noChangeArrowheads="1"/>
              </p:cNvSpPr>
              <p:nvPr/>
            </p:nvSpPr>
            <p:spPr bwMode="auto">
              <a:xfrm>
                <a:off x="5301610" y="1389911"/>
                <a:ext cx="1036878" cy="2769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ＭＳ Ｐゴシック" charset="-128"/>
                  </a:rPr>
                  <a:t>SST Anomaly</a:t>
                </a:r>
              </a:p>
            </p:txBody>
          </p:sp>
        </p:grpSp>
      </p:grpSp>
      <p:grpSp>
        <p:nvGrpSpPr>
          <p:cNvPr id="93" name="Group 92"/>
          <p:cNvGrpSpPr/>
          <p:nvPr/>
        </p:nvGrpSpPr>
        <p:grpSpPr>
          <a:xfrm>
            <a:off x="4241738" y="770240"/>
            <a:ext cx="2228959" cy="4255937"/>
            <a:chOff x="4241738" y="770240"/>
            <a:chExt cx="2228959" cy="4255937"/>
          </a:xfrm>
        </p:grpSpPr>
        <p:grpSp>
          <p:nvGrpSpPr>
            <p:cNvPr id="91" name="Group 90"/>
            <p:cNvGrpSpPr/>
            <p:nvPr/>
          </p:nvGrpSpPr>
          <p:grpSpPr>
            <a:xfrm>
              <a:off x="4241738" y="4274597"/>
              <a:ext cx="971549" cy="751580"/>
              <a:chOff x="4241738" y="4274597"/>
              <a:chExt cx="971549" cy="751580"/>
            </a:xfrm>
          </p:grpSpPr>
          <p:sp>
            <p:nvSpPr>
              <p:cNvPr id="87" name="Oval 86"/>
              <p:cNvSpPr/>
              <p:nvPr/>
            </p:nvSpPr>
            <p:spPr>
              <a:xfrm>
                <a:off x="4282567" y="4274597"/>
                <a:ext cx="930720" cy="444138"/>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cs typeface="+mn-cs"/>
                  </a:rPr>
                  <a:t>Clouds +</a:t>
                </a: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8" name="Rectangle 87"/>
              <p:cNvSpPr/>
              <p:nvPr/>
            </p:nvSpPr>
            <p:spPr>
              <a:xfrm>
                <a:off x="4241738" y="4693221"/>
                <a:ext cx="355027" cy="33295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a:t>
                </a:r>
              </a:p>
            </p:txBody>
          </p:sp>
          <p:sp>
            <p:nvSpPr>
              <p:cNvPr id="89" name="Right Arrow 88"/>
              <p:cNvSpPr/>
              <p:nvPr/>
            </p:nvSpPr>
            <p:spPr>
              <a:xfrm rot="5400000">
                <a:off x="4504918" y="4786365"/>
                <a:ext cx="248131" cy="210738"/>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0" name="Right Arrow 89"/>
              <p:cNvSpPr/>
              <p:nvPr/>
            </p:nvSpPr>
            <p:spPr>
              <a:xfrm rot="16200000">
                <a:off x="4715656" y="4758827"/>
                <a:ext cx="248131" cy="210738"/>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92" name="Freeform 91"/>
            <p:cNvSpPr/>
            <p:nvPr/>
          </p:nvSpPr>
          <p:spPr>
            <a:xfrm>
              <a:off x="5229049" y="770240"/>
              <a:ext cx="1241648" cy="529924"/>
            </a:xfrm>
            <a:custGeom>
              <a:avLst/>
              <a:gdLst>
                <a:gd name="connsiteX0" fmla="*/ 3474844 w 8483181"/>
                <a:gd name="connsiteY0" fmla="*/ 6134161 h 6333841"/>
                <a:gd name="connsiteX1" fmla="*/ 4033988 w 8483181"/>
                <a:gd name="connsiteY1" fmla="*/ 6078251 h 6333841"/>
                <a:gd name="connsiteX2" fmla="*/ 4081915 w 8483181"/>
                <a:gd name="connsiteY2" fmla="*/ 6062276 h 6333841"/>
                <a:gd name="connsiteX3" fmla="*/ 4113866 w 8483181"/>
                <a:gd name="connsiteY3" fmla="*/ 6046302 h 6333841"/>
                <a:gd name="connsiteX4" fmla="*/ 4273621 w 8483181"/>
                <a:gd name="connsiteY4" fmla="*/ 6038315 h 6333841"/>
                <a:gd name="connsiteX5" fmla="*/ 4657034 w 8483181"/>
                <a:gd name="connsiteY5" fmla="*/ 6054289 h 6333841"/>
                <a:gd name="connsiteX6" fmla="*/ 5335995 w 8483181"/>
                <a:gd name="connsiteY6" fmla="*/ 6062276 h 6333841"/>
                <a:gd name="connsiteX7" fmla="*/ 5423860 w 8483181"/>
                <a:gd name="connsiteY7" fmla="*/ 6070264 h 6333841"/>
                <a:gd name="connsiteX8" fmla="*/ 5535689 w 8483181"/>
                <a:gd name="connsiteY8" fmla="*/ 6078251 h 6333841"/>
                <a:gd name="connsiteX9" fmla="*/ 5623554 w 8483181"/>
                <a:gd name="connsiteY9" fmla="*/ 6094225 h 6333841"/>
                <a:gd name="connsiteX10" fmla="*/ 6150747 w 8483181"/>
                <a:gd name="connsiteY10" fmla="*/ 6102212 h 6333841"/>
                <a:gd name="connsiteX11" fmla="*/ 6190686 w 8483181"/>
                <a:gd name="connsiteY11" fmla="*/ 6126174 h 6333841"/>
                <a:gd name="connsiteX12" fmla="*/ 6294527 w 8483181"/>
                <a:gd name="connsiteY12" fmla="*/ 6158123 h 6333841"/>
                <a:gd name="connsiteX13" fmla="*/ 6773793 w 8483181"/>
                <a:gd name="connsiteY13" fmla="*/ 6150136 h 6333841"/>
                <a:gd name="connsiteX14" fmla="*/ 6805744 w 8483181"/>
                <a:gd name="connsiteY14" fmla="*/ 6134161 h 6333841"/>
                <a:gd name="connsiteX15" fmla="*/ 6829708 w 8483181"/>
                <a:gd name="connsiteY15" fmla="*/ 6126174 h 6333841"/>
                <a:gd name="connsiteX16" fmla="*/ 6885622 w 8483181"/>
                <a:gd name="connsiteY16" fmla="*/ 6110200 h 6333841"/>
                <a:gd name="connsiteX17" fmla="*/ 6965500 w 8483181"/>
                <a:gd name="connsiteY17" fmla="*/ 6102212 h 6333841"/>
                <a:gd name="connsiteX18" fmla="*/ 7037390 w 8483181"/>
                <a:gd name="connsiteY18" fmla="*/ 6094225 h 6333841"/>
                <a:gd name="connsiteX19" fmla="*/ 7173182 w 8483181"/>
                <a:gd name="connsiteY19" fmla="*/ 6102212 h 6333841"/>
                <a:gd name="connsiteX20" fmla="*/ 7380864 w 8483181"/>
                <a:gd name="connsiteY20" fmla="*/ 6110200 h 6333841"/>
                <a:gd name="connsiteX21" fmla="*/ 7556595 w 8483181"/>
                <a:gd name="connsiteY21" fmla="*/ 6118187 h 6333841"/>
                <a:gd name="connsiteX22" fmla="*/ 7876106 w 8483181"/>
                <a:gd name="connsiteY22" fmla="*/ 6102212 h 6333841"/>
                <a:gd name="connsiteX23" fmla="*/ 7963971 w 8483181"/>
                <a:gd name="connsiteY23" fmla="*/ 6086238 h 6333841"/>
                <a:gd name="connsiteX24" fmla="*/ 8059824 w 8483181"/>
                <a:gd name="connsiteY24" fmla="*/ 6070264 h 6333841"/>
                <a:gd name="connsiteX25" fmla="*/ 8075800 w 8483181"/>
                <a:gd name="connsiteY25" fmla="*/ 6054289 h 6333841"/>
                <a:gd name="connsiteX26" fmla="*/ 8099763 w 8483181"/>
                <a:gd name="connsiteY26" fmla="*/ 6022341 h 6333841"/>
                <a:gd name="connsiteX27" fmla="*/ 8155678 w 8483181"/>
                <a:gd name="connsiteY27" fmla="*/ 5982405 h 6333841"/>
                <a:gd name="connsiteX28" fmla="*/ 8211592 w 8483181"/>
                <a:gd name="connsiteY28" fmla="*/ 5910520 h 6333841"/>
                <a:gd name="connsiteX29" fmla="*/ 8243543 w 8483181"/>
                <a:gd name="connsiteY29" fmla="*/ 5862597 h 6333841"/>
                <a:gd name="connsiteX30" fmla="*/ 8339396 w 8483181"/>
                <a:gd name="connsiteY30" fmla="*/ 5766750 h 6333841"/>
                <a:gd name="connsiteX31" fmla="*/ 8379335 w 8483181"/>
                <a:gd name="connsiteY31" fmla="*/ 5702853 h 6333841"/>
                <a:gd name="connsiteX32" fmla="*/ 8403298 w 8483181"/>
                <a:gd name="connsiteY32" fmla="*/ 5630968 h 6333841"/>
                <a:gd name="connsiteX33" fmla="*/ 8419274 w 8483181"/>
                <a:gd name="connsiteY33" fmla="*/ 5567071 h 6333841"/>
                <a:gd name="connsiteX34" fmla="*/ 8435250 w 8483181"/>
                <a:gd name="connsiteY34" fmla="*/ 5543109 h 6333841"/>
                <a:gd name="connsiteX35" fmla="*/ 8467201 w 8483181"/>
                <a:gd name="connsiteY35" fmla="*/ 5295506 h 6333841"/>
                <a:gd name="connsiteX36" fmla="*/ 8475188 w 8483181"/>
                <a:gd name="connsiteY36" fmla="*/ 5183686 h 6333841"/>
                <a:gd name="connsiteX37" fmla="*/ 8483176 w 8483181"/>
                <a:gd name="connsiteY37" fmla="*/ 5127775 h 6333841"/>
                <a:gd name="connsiteX38" fmla="*/ 8467201 w 8483181"/>
                <a:gd name="connsiteY38" fmla="*/ 4504775 h 6333841"/>
                <a:gd name="connsiteX39" fmla="*/ 8427262 w 8483181"/>
                <a:gd name="connsiteY39" fmla="*/ 4464839 h 6333841"/>
                <a:gd name="connsiteX40" fmla="*/ 8371347 w 8483181"/>
                <a:gd name="connsiteY40" fmla="*/ 4440877 h 6333841"/>
                <a:gd name="connsiteX41" fmla="*/ 8323421 w 8483181"/>
                <a:gd name="connsiteY41" fmla="*/ 4416916 h 6333841"/>
                <a:gd name="connsiteX42" fmla="*/ 8299457 w 8483181"/>
                <a:gd name="connsiteY42" fmla="*/ 4400941 h 6333841"/>
                <a:gd name="connsiteX43" fmla="*/ 8251531 w 8483181"/>
                <a:gd name="connsiteY43" fmla="*/ 4384967 h 6333841"/>
                <a:gd name="connsiteX44" fmla="*/ 8227567 w 8483181"/>
                <a:gd name="connsiteY44" fmla="*/ 4368992 h 6333841"/>
                <a:gd name="connsiteX45" fmla="*/ 8203604 w 8483181"/>
                <a:gd name="connsiteY45" fmla="*/ 4345031 h 6333841"/>
                <a:gd name="connsiteX46" fmla="*/ 8171653 w 8483181"/>
                <a:gd name="connsiteY46" fmla="*/ 4329056 h 6333841"/>
                <a:gd name="connsiteX47" fmla="*/ 8147690 w 8483181"/>
                <a:gd name="connsiteY47" fmla="*/ 4321069 h 6333841"/>
                <a:gd name="connsiteX48" fmla="*/ 8019885 w 8483181"/>
                <a:gd name="connsiteY48" fmla="*/ 4289121 h 6333841"/>
                <a:gd name="connsiteX49" fmla="*/ 7995922 w 8483181"/>
                <a:gd name="connsiteY49" fmla="*/ 4281133 h 6333841"/>
                <a:gd name="connsiteX50" fmla="*/ 7971959 w 8483181"/>
                <a:gd name="connsiteY50" fmla="*/ 4265159 h 6333841"/>
                <a:gd name="connsiteX51" fmla="*/ 7908057 w 8483181"/>
                <a:gd name="connsiteY51" fmla="*/ 4201261 h 6333841"/>
                <a:gd name="connsiteX52" fmla="*/ 7740313 w 8483181"/>
                <a:gd name="connsiteY52" fmla="*/ 4161326 h 6333841"/>
                <a:gd name="connsiteX53" fmla="*/ 7700375 w 8483181"/>
                <a:gd name="connsiteY53" fmla="*/ 4145351 h 6333841"/>
                <a:gd name="connsiteX54" fmla="*/ 7628485 w 8483181"/>
                <a:gd name="connsiteY54" fmla="*/ 4121390 h 6333841"/>
                <a:gd name="connsiteX55" fmla="*/ 7516656 w 8483181"/>
                <a:gd name="connsiteY55" fmla="*/ 4073466 h 6333841"/>
                <a:gd name="connsiteX56" fmla="*/ 7492693 w 8483181"/>
                <a:gd name="connsiteY56" fmla="*/ 4057492 h 6333841"/>
                <a:gd name="connsiteX57" fmla="*/ 7460742 w 8483181"/>
                <a:gd name="connsiteY57" fmla="*/ 4073466 h 6333841"/>
                <a:gd name="connsiteX58" fmla="*/ 7380864 w 8483181"/>
                <a:gd name="connsiteY58" fmla="*/ 4097428 h 6333841"/>
                <a:gd name="connsiteX59" fmla="*/ 7069341 w 8483181"/>
                <a:gd name="connsiteY59" fmla="*/ 4081454 h 6333841"/>
                <a:gd name="connsiteX60" fmla="*/ 6909585 w 8483181"/>
                <a:gd name="connsiteY60" fmla="*/ 4057492 h 6333841"/>
                <a:gd name="connsiteX61" fmla="*/ 6869647 w 8483181"/>
                <a:gd name="connsiteY61" fmla="*/ 4017556 h 6333841"/>
                <a:gd name="connsiteX62" fmla="*/ 6837695 w 8483181"/>
                <a:gd name="connsiteY62" fmla="*/ 3977620 h 6333841"/>
                <a:gd name="connsiteX63" fmla="*/ 6853671 w 8483181"/>
                <a:gd name="connsiteY63" fmla="*/ 3937684 h 6333841"/>
                <a:gd name="connsiteX64" fmla="*/ 6901598 w 8483181"/>
                <a:gd name="connsiteY64" fmla="*/ 3881774 h 6333841"/>
                <a:gd name="connsiteX65" fmla="*/ 6933549 w 8483181"/>
                <a:gd name="connsiteY65" fmla="*/ 3841838 h 6333841"/>
                <a:gd name="connsiteX66" fmla="*/ 6973488 w 8483181"/>
                <a:gd name="connsiteY66" fmla="*/ 3809889 h 6333841"/>
                <a:gd name="connsiteX67" fmla="*/ 7069341 w 8483181"/>
                <a:gd name="connsiteY67" fmla="*/ 3745992 h 6333841"/>
                <a:gd name="connsiteX68" fmla="*/ 7117267 w 8483181"/>
                <a:gd name="connsiteY68" fmla="*/ 3714043 h 6333841"/>
                <a:gd name="connsiteX69" fmla="*/ 7141231 w 8483181"/>
                <a:gd name="connsiteY69" fmla="*/ 3682094 h 6333841"/>
                <a:gd name="connsiteX70" fmla="*/ 7165194 w 8483181"/>
                <a:gd name="connsiteY70" fmla="*/ 3674107 h 6333841"/>
                <a:gd name="connsiteX71" fmla="*/ 7205133 w 8483181"/>
                <a:gd name="connsiteY71" fmla="*/ 3650145 h 6333841"/>
                <a:gd name="connsiteX72" fmla="*/ 7261047 w 8483181"/>
                <a:gd name="connsiteY72" fmla="*/ 3610210 h 6333841"/>
                <a:gd name="connsiteX73" fmla="*/ 7285011 w 8483181"/>
                <a:gd name="connsiteY73" fmla="*/ 3594235 h 6333841"/>
                <a:gd name="connsiteX74" fmla="*/ 7324949 w 8483181"/>
                <a:gd name="connsiteY74" fmla="*/ 3530338 h 6333841"/>
                <a:gd name="connsiteX75" fmla="*/ 7348913 w 8483181"/>
                <a:gd name="connsiteY75" fmla="*/ 3522350 h 6333841"/>
                <a:gd name="connsiteX76" fmla="*/ 7404827 w 8483181"/>
                <a:gd name="connsiteY76" fmla="*/ 3466440 h 6333841"/>
                <a:gd name="connsiteX77" fmla="*/ 7428790 w 8483181"/>
                <a:gd name="connsiteY77" fmla="*/ 3442479 h 6333841"/>
                <a:gd name="connsiteX78" fmla="*/ 7460742 w 8483181"/>
                <a:gd name="connsiteY78" fmla="*/ 3394555 h 6333841"/>
                <a:gd name="connsiteX79" fmla="*/ 7476717 w 8483181"/>
                <a:gd name="connsiteY79" fmla="*/ 3266760 h 6333841"/>
                <a:gd name="connsiteX80" fmla="*/ 7484705 w 8483181"/>
                <a:gd name="connsiteY80" fmla="*/ 3202863 h 6333841"/>
                <a:gd name="connsiteX81" fmla="*/ 7492693 w 8483181"/>
                <a:gd name="connsiteY81" fmla="*/ 3178901 h 6333841"/>
                <a:gd name="connsiteX82" fmla="*/ 7500680 w 8483181"/>
                <a:gd name="connsiteY82" fmla="*/ 3146953 h 6333841"/>
                <a:gd name="connsiteX83" fmla="*/ 7492693 w 8483181"/>
                <a:gd name="connsiteY83" fmla="*/ 2995196 h 6333841"/>
                <a:gd name="connsiteX84" fmla="*/ 7476717 w 8483181"/>
                <a:gd name="connsiteY84" fmla="*/ 2971234 h 6333841"/>
                <a:gd name="connsiteX85" fmla="*/ 7444766 w 8483181"/>
                <a:gd name="connsiteY85" fmla="*/ 2923311 h 6333841"/>
                <a:gd name="connsiteX86" fmla="*/ 7404827 w 8483181"/>
                <a:gd name="connsiteY86" fmla="*/ 2875388 h 6333841"/>
                <a:gd name="connsiteX87" fmla="*/ 7396839 w 8483181"/>
                <a:gd name="connsiteY87" fmla="*/ 2851427 h 6333841"/>
                <a:gd name="connsiteX88" fmla="*/ 7324949 w 8483181"/>
                <a:gd name="connsiteY88" fmla="*/ 2771555 h 6333841"/>
                <a:gd name="connsiteX89" fmla="*/ 7308974 w 8483181"/>
                <a:gd name="connsiteY89" fmla="*/ 2747593 h 6333841"/>
                <a:gd name="connsiteX90" fmla="*/ 7292998 w 8483181"/>
                <a:gd name="connsiteY90" fmla="*/ 2699670 h 6333841"/>
                <a:gd name="connsiteX91" fmla="*/ 7269035 w 8483181"/>
                <a:gd name="connsiteY91" fmla="*/ 2683696 h 6333841"/>
                <a:gd name="connsiteX92" fmla="*/ 7229096 w 8483181"/>
                <a:gd name="connsiteY92" fmla="*/ 2643760 h 6333841"/>
                <a:gd name="connsiteX93" fmla="*/ 7165194 w 8483181"/>
                <a:gd name="connsiteY93" fmla="*/ 2571875 h 6333841"/>
                <a:gd name="connsiteX94" fmla="*/ 7141231 w 8483181"/>
                <a:gd name="connsiteY94" fmla="*/ 2555901 h 6333841"/>
                <a:gd name="connsiteX95" fmla="*/ 7093304 w 8483181"/>
                <a:gd name="connsiteY95" fmla="*/ 2492003 h 6333841"/>
                <a:gd name="connsiteX96" fmla="*/ 7085316 w 8483181"/>
                <a:gd name="connsiteY96" fmla="*/ 2292323 h 6333841"/>
                <a:gd name="connsiteX97" fmla="*/ 7093304 w 8483181"/>
                <a:gd name="connsiteY97" fmla="*/ 2260375 h 6333841"/>
                <a:gd name="connsiteX98" fmla="*/ 7165194 w 8483181"/>
                <a:gd name="connsiteY98" fmla="*/ 2204464 h 6333841"/>
                <a:gd name="connsiteX99" fmla="*/ 7245072 w 8483181"/>
                <a:gd name="connsiteY99" fmla="*/ 2140567 h 6333841"/>
                <a:gd name="connsiteX100" fmla="*/ 7261047 w 8483181"/>
                <a:gd name="connsiteY100" fmla="*/ 2116605 h 6333841"/>
                <a:gd name="connsiteX101" fmla="*/ 7308974 w 8483181"/>
                <a:gd name="connsiteY101" fmla="*/ 2068682 h 6333841"/>
                <a:gd name="connsiteX102" fmla="*/ 7316962 w 8483181"/>
                <a:gd name="connsiteY102" fmla="*/ 2044720 h 6333841"/>
                <a:gd name="connsiteX103" fmla="*/ 7332937 w 8483181"/>
                <a:gd name="connsiteY103" fmla="*/ 2020759 h 6333841"/>
                <a:gd name="connsiteX104" fmla="*/ 7340925 w 8483181"/>
                <a:gd name="connsiteY104" fmla="*/ 1988810 h 6333841"/>
                <a:gd name="connsiteX105" fmla="*/ 7356901 w 8483181"/>
                <a:gd name="connsiteY105" fmla="*/ 1956861 h 6333841"/>
                <a:gd name="connsiteX106" fmla="*/ 7340925 w 8483181"/>
                <a:gd name="connsiteY106" fmla="*/ 1789130 h 6333841"/>
                <a:gd name="connsiteX107" fmla="*/ 7332937 w 8483181"/>
                <a:gd name="connsiteY107" fmla="*/ 1757182 h 6333841"/>
                <a:gd name="connsiteX108" fmla="*/ 7300986 w 8483181"/>
                <a:gd name="connsiteY108" fmla="*/ 1709259 h 6333841"/>
                <a:gd name="connsiteX109" fmla="*/ 7292998 w 8483181"/>
                <a:gd name="connsiteY109" fmla="*/ 1653348 h 6333841"/>
                <a:gd name="connsiteX110" fmla="*/ 7277023 w 8483181"/>
                <a:gd name="connsiteY110" fmla="*/ 1613412 h 6333841"/>
                <a:gd name="connsiteX111" fmla="*/ 7269035 w 8483181"/>
                <a:gd name="connsiteY111" fmla="*/ 1589451 h 6333841"/>
                <a:gd name="connsiteX112" fmla="*/ 7245072 w 8483181"/>
                <a:gd name="connsiteY112" fmla="*/ 1573476 h 6333841"/>
                <a:gd name="connsiteX113" fmla="*/ 7165194 w 8483181"/>
                <a:gd name="connsiteY113" fmla="*/ 1557502 h 6333841"/>
                <a:gd name="connsiteX114" fmla="*/ 7141231 w 8483181"/>
                <a:gd name="connsiteY114" fmla="*/ 1549515 h 6333841"/>
                <a:gd name="connsiteX115" fmla="*/ 7125255 w 8483181"/>
                <a:gd name="connsiteY115" fmla="*/ 1525553 h 6333841"/>
                <a:gd name="connsiteX116" fmla="*/ 7077329 w 8483181"/>
                <a:gd name="connsiteY116" fmla="*/ 1501592 h 6333841"/>
                <a:gd name="connsiteX117" fmla="*/ 7021414 w 8483181"/>
                <a:gd name="connsiteY117" fmla="*/ 1477630 h 6333841"/>
                <a:gd name="connsiteX118" fmla="*/ 6997451 w 8483181"/>
                <a:gd name="connsiteY118" fmla="*/ 1461656 h 6333841"/>
                <a:gd name="connsiteX119" fmla="*/ 6941536 w 8483181"/>
                <a:gd name="connsiteY119" fmla="*/ 1453669 h 6333841"/>
                <a:gd name="connsiteX120" fmla="*/ 6909585 w 8483181"/>
                <a:gd name="connsiteY120" fmla="*/ 1445681 h 6333841"/>
                <a:gd name="connsiteX121" fmla="*/ 6885622 w 8483181"/>
                <a:gd name="connsiteY121" fmla="*/ 1437694 h 6333841"/>
                <a:gd name="connsiteX122" fmla="*/ 6757818 w 8483181"/>
                <a:gd name="connsiteY122" fmla="*/ 1421720 h 6333841"/>
                <a:gd name="connsiteX123" fmla="*/ 6693916 w 8483181"/>
                <a:gd name="connsiteY123" fmla="*/ 1389771 h 6333841"/>
                <a:gd name="connsiteX124" fmla="*/ 6606050 w 8483181"/>
                <a:gd name="connsiteY124" fmla="*/ 1333861 h 6333841"/>
                <a:gd name="connsiteX125" fmla="*/ 6598062 w 8483181"/>
                <a:gd name="connsiteY125" fmla="*/ 1309899 h 6333841"/>
                <a:gd name="connsiteX126" fmla="*/ 6526172 w 8483181"/>
                <a:gd name="connsiteY126" fmla="*/ 1261976 h 6333841"/>
                <a:gd name="connsiteX127" fmla="*/ 6502209 w 8483181"/>
                <a:gd name="connsiteY127" fmla="*/ 1246002 h 6333841"/>
                <a:gd name="connsiteX128" fmla="*/ 6430319 w 8483181"/>
                <a:gd name="connsiteY128" fmla="*/ 1222040 h 6333841"/>
                <a:gd name="connsiteX129" fmla="*/ 6390380 w 8483181"/>
                <a:gd name="connsiteY129" fmla="*/ 1190091 h 6333841"/>
                <a:gd name="connsiteX130" fmla="*/ 6318490 w 8483181"/>
                <a:gd name="connsiteY130" fmla="*/ 1134181 h 6333841"/>
                <a:gd name="connsiteX131" fmla="*/ 6270564 w 8483181"/>
                <a:gd name="connsiteY131" fmla="*/ 1118207 h 6333841"/>
                <a:gd name="connsiteX132" fmla="*/ 5879163 w 8483181"/>
                <a:gd name="connsiteY132" fmla="*/ 1094245 h 6333841"/>
                <a:gd name="connsiteX133" fmla="*/ 5799285 w 8483181"/>
                <a:gd name="connsiteY133" fmla="*/ 1086258 h 6333841"/>
                <a:gd name="connsiteX134" fmla="*/ 5695444 w 8483181"/>
                <a:gd name="connsiteY134" fmla="*/ 1110219 h 6333841"/>
                <a:gd name="connsiteX135" fmla="*/ 5615567 w 8483181"/>
                <a:gd name="connsiteY135" fmla="*/ 1142168 h 6333841"/>
                <a:gd name="connsiteX136" fmla="*/ 5591603 w 8483181"/>
                <a:gd name="connsiteY136" fmla="*/ 1150155 h 6333841"/>
                <a:gd name="connsiteX137" fmla="*/ 5583616 w 8483181"/>
                <a:gd name="connsiteY137" fmla="*/ 1174117 h 6333841"/>
                <a:gd name="connsiteX138" fmla="*/ 5567640 w 8483181"/>
                <a:gd name="connsiteY138" fmla="*/ 1293925 h 6333841"/>
                <a:gd name="connsiteX139" fmla="*/ 5535689 w 8483181"/>
                <a:gd name="connsiteY139" fmla="*/ 1389771 h 6333841"/>
                <a:gd name="connsiteX140" fmla="*/ 5519713 w 8483181"/>
                <a:gd name="connsiteY140" fmla="*/ 1445681 h 6333841"/>
                <a:gd name="connsiteX141" fmla="*/ 5511726 w 8483181"/>
                <a:gd name="connsiteY141" fmla="*/ 1469643 h 6333841"/>
                <a:gd name="connsiteX142" fmla="*/ 5495750 w 8483181"/>
                <a:gd name="connsiteY142" fmla="*/ 1541528 h 6333841"/>
                <a:gd name="connsiteX143" fmla="*/ 5487762 w 8483181"/>
                <a:gd name="connsiteY143" fmla="*/ 1565489 h 6333841"/>
                <a:gd name="connsiteX144" fmla="*/ 5423860 w 8483181"/>
                <a:gd name="connsiteY144" fmla="*/ 1637374 h 6333841"/>
                <a:gd name="connsiteX145" fmla="*/ 5399897 w 8483181"/>
                <a:gd name="connsiteY145" fmla="*/ 1645361 h 6333841"/>
                <a:gd name="connsiteX146" fmla="*/ 5128313 w 8483181"/>
                <a:gd name="connsiteY146" fmla="*/ 1485617 h 6333841"/>
                <a:gd name="connsiteX147" fmla="*/ 5040447 w 8483181"/>
                <a:gd name="connsiteY147" fmla="*/ 1413733 h 6333841"/>
                <a:gd name="connsiteX148" fmla="*/ 5008496 w 8483181"/>
                <a:gd name="connsiteY148" fmla="*/ 1349835 h 6333841"/>
                <a:gd name="connsiteX149" fmla="*/ 4992521 w 8483181"/>
                <a:gd name="connsiteY149" fmla="*/ 1309899 h 6333841"/>
                <a:gd name="connsiteX150" fmla="*/ 4968557 w 8483181"/>
                <a:gd name="connsiteY150" fmla="*/ 1285938 h 6333841"/>
                <a:gd name="connsiteX151" fmla="*/ 4920631 w 8483181"/>
                <a:gd name="connsiteY151" fmla="*/ 1206066 h 6333841"/>
                <a:gd name="connsiteX152" fmla="*/ 4912643 w 8483181"/>
                <a:gd name="connsiteY152" fmla="*/ 1174117 h 6333841"/>
                <a:gd name="connsiteX153" fmla="*/ 4928618 w 8483181"/>
                <a:gd name="connsiteY153" fmla="*/ 958463 h 6333841"/>
                <a:gd name="connsiteX154" fmla="*/ 4936606 w 8483181"/>
                <a:gd name="connsiteY154" fmla="*/ 918527 h 6333841"/>
                <a:gd name="connsiteX155" fmla="*/ 4968557 w 8483181"/>
                <a:gd name="connsiteY155" fmla="*/ 591052 h 6333841"/>
                <a:gd name="connsiteX156" fmla="*/ 4992521 w 8483181"/>
                <a:gd name="connsiteY156" fmla="*/ 407347 h 6333841"/>
                <a:gd name="connsiteX157" fmla="*/ 4984533 w 8483181"/>
                <a:gd name="connsiteY157" fmla="*/ 207667 h 6333841"/>
                <a:gd name="connsiteX158" fmla="*/ 4936606 w 8483181"/>
                <a:gd name="connsiteY158" fmla="*/ 199680 h 6333841"/>
                <a:gd name="connsiteX159" fmla="*/ 4872704 w 8483181"/>
                <a:gd name="connsiteY159" fmla="*/ 167731 h 6333841"/>
                <a:gd name="connsiteX160" fmla="*/ 4760875 w 8483181"/>
                <a:gd name="connsiteY160" fmla="*/ 143770 h 6333841"/>
                <a:gd name="connsiteX161" fmla="*/ 4680997 w 8483181"/>
                <a:gd name="connsiteY161" fmla="*/ 127795 h 6333841"/>
                <a:gd name="connsiteX162" fmla="*/ 4465328 w 8483181"/>
                <a:gd name="connsiteY162" fmla="*/ 79872 h 6333841"/>
                <a:gd name="connsiteX163" fmla="*/ 4369474 w 8483181"/>
                <a:gd name="connsiteY163" fmla="*/ 63898 h 6333841"/>
                <a:gd name="connsiteX164" fmla="*/ 4073927 w 8483181"/>
                <a:gd name="connsiteY164" fmla="*/ 47923 h 6333841"/>
                <a:gd name="connsiteX165" fmla="*/ 3970086 w 8483181"/>
                <a:gd name="connsiteY165" fmla="*/ 39936 h 6333841"/>
                <a:gd name="connsiteX166" fmla="*/ 3826306 w 8483181"/>
                <a:gd name="connsiteY166" fmla="*/ 31949 h 6333841"/>
                <a:gd name="connsiteX167" fmla="*/ 3706490 w 8483181"/>
                <a:gd name="connsiteY167" fmla="*/ 15975 h 6333841"/>
                <a:gd name="connsiteX168" fmla="*/ 3658563 w 8483181"/>
                <a:gd name="connsiteY168" fmla="*/ 7987 h 6333841"/>
                <a:gd name="connsiteX169" fmla="*/ 3402954 w 8483181"/>
                <a:gd name="connsiteY169" fmla="*/ 0 h 6333841"/>
                <a:gd name="connsiteX170" fmla="*/ 3035517 w 8483181"/>
                <a:gd name="connsiteY170" fmla="*/ 7987 h 6333841"/>
                <a:gd name="connsiteX171" fmla="*/ 2835823 w 8483181"/>
                <a:gd name="connsiteY171" fmla="*/ 55910 h 6333841"/>
                <a:gd name="connsiteX172" fmla="*/ 2747957 w 8483181"/>
                <a:gd name="connsiteY172" fmla="*/ 71885 h 6333841"/>
                <a:gd name="connsiteX173" fmla="*/ 2692043 w 8483181"/>
                <a:gd name="connsiteY173" fmla="*/ 87859 h 6333841"/>
                <a:gd name="connsiteX174" fmla="*/ 2660092 w 8483181"/>
                <a:gd name="connsiteY174" fmla="*/ 95846 h 6333841"/>
                <a:gd name="connsiteX175" fmla="*/ 2612165 w 8483181"/>
                <a:gd name="connsiteY175" fmla="*/ 119808 h 6333841"/>
                <a:gd name="connsiteX176" fmla="*/ 2580214 w 8483181"/>
                <a:gd name="connsiteY176" fmla="*/ 127795 h 6333841"/>
                <a:gd name="connsiteX177" fmla="*/ 2540275 w 8483181"/>
                <a:gd name="connsiteY177" fmla="*/ 151757 h 6333841"/>
                <a:gd name="connsiteX178" fmla="*/ 2492348 w 8483181"/>
                <a:gd name="connsiteY178" fmla="*/ 175718 h 6333841"/>
                <a:gd name="connsiteX179" fmla="*/ 2444422 w 8483181"/>
                <a:gd name="connsiteY179" fmla="*/ 223641 h 6333841"/>
                <a:gd name="connsiteX180" fmla="*/ 2428446 w 8483181"/>
                <a:gd name="connsiteY180" fmla="*/ 239616 h 6333841"/>
                <a:gd name="connsiteX181" fmla="*/ 2412471 w 8483181"/>
                <a:gd name="connsiteY181" fmla="*/ 271565 h 6333841"/>
                <a:gd name="connsiteX182" fmla="*/ 2396495 w 8483181"/>
                <a:gd name="connsiteY182" fmla="*/ 295526 h 6333841"/>
                <a:gd name="connsiteX183" fmla="*/ 2388507 w 8483181"/>
                <a:gd name="connsiteY183" fmla="*/ 319488 h 6333841"/>
                <a:gd name="connsiteX184" fmla="*/ 2340581 w 8483181"/>
                <a:gd name="connsiteY184" fmla="*/ 383385 h 6333841"/>
                <a:gd name="connsiteX185" fmla="*/ 2284666 w 8483181"/>
                <a:gd name="connsiteY185" fmla="*/ 431308 h 6333841"/>
                <a:gd name="connsiteX186" fmla="*/ 2252715 w 8483181"/>
                <a:gd name="connsiteY186" fmla="*/ 471244 h 6333841"/>
                <a:gd name="connsiteX187" fmla="*/ 2236740 w 8483181"/>
                <a:gd name="connsiteY187" fmla="*/ 511180 h 6333841"/>
                <a:gd name="connsiteX188" fmla="*/ 2228752 w 8483181"/>
                <a:gd name="connsiteY188" fmla="*/ 551116 h 6333841"/>
                <a:gd name="connsiteX189" fmla="*/ 2212776 w 8483181"/>
                <a:gd name="connsiteY189" fmla="*/ 615014 h 6333841"/>
                <a:gd name="connsiteX190" fmla="*/ 2204789 w 8483181"/>
                <a:gd name="connsiteY190" fmla="*/ 646962 h 6333841"/>
                <a:gd name="connsiteX191" fmla="*/ 2196801 w 8483181"/>
                <a:gd name="connsiteY191" fmla="*/ 670924 h 6333841"/>
                <a:gd name="connsiteX192" fmla="*/ 2180825 w 8483181"/>
                <a:gd name="connsiteY192" fmla="*/ 774757 h 6333841"/>
                <a:gd name="connsiteX193" fmla="*/ 2164850 w 8483181"/>
                <a:gd name="connsiteY193" fmla="*/ 862617 h 6333841"/>
                <a:gd name="connsiteX194" fmla="*/ 2156862 w 8483181"/>
                <a:gd name="connsiteY194" fmla="*/ 934501 h 6333841"/>
                <a:gd name="connsiteX195" fmla="*/ 2164850 w 8483181"/>
                <a:gd name="connsiteY195" fmla="*/ 1349835 h 6333841"/>
                <a:gd name="connsiteX196" fmla="*/ 2212776 w 8483181"/>
                <a:gd name="connsiteY196" fmla="*/ 1397758 h 6333841"/>
                <a:gd name="connsiteX197" fmla="*/ 2236740 w 8483181"/>
                <a:gd name="connsiteY197" fmla="*/ 1429707 h 6333841"/>
                <a:gd name="connsiteX198" fmla="*/ 2332593 w 8483181"/>
                <a:gd name="connsiteY198" fmla="*/ 1613412 h 6333841"/>
                <a:gd name="connsiteX199" fmla="*/ 2356556 w 8483181"/>
                <a:gd name="connsiteY199" fmla="*/ 1685297 h 6333841"/>
                <a:gd name="connsiteX200" fmla="*/ 2372532 w 8483181"/>
                <a:gd name="connsiteY200" fmla="*/ 1725233 h 6333841"/>
                <a:gd name="connsiteX201" fmla="*/ 2412471 w 8483181"/>
                <a:gd name="connsiteY201" fmla="*/ 1757182 h 6333841"/>
                <a:gd name="connsiteX202" fmla="*/ 2468385 w 8483181"/>
                <a:gd name="connsiteY202" fmla="*/ 1829066 h 6333841"/>
                <a:gd name="connsiteX203" fmla="*/ 2508324 w 8483181"/>
                <a:gd name="connsiteY203" fmla="*/ 1861015 h 6333841"/>
                <a:gd name="connsiteX204" fmla="*/ 2564238 w 8483181"/>
                <a:gd name="connsiteY204" fmla="*/ 1900951 h 6333841"/>
                <a:gd name="connsiteX205" fmla="*/ 2588202 w 8483181"/>
                <a:gd name="connsiteY205" fmla="*/ 1916925 h 6333841"/>
                <a:gd name="connsiteX206" fmla="*/ 2676067 w 8483181"/>
                <a:gd name="connsiteY206" fmla="*/ 1948874 h 6333841"/>
                <a:gd name="connsiteX207" fmla="*/ 2795884 w 8483181"/>
                <a:gd name="connsiteY207" fmla="*/ 2028746 h 6333841"/>
                <a:gd name="connsiteX208" fmla="*/ 2875761 w 8483181"/>
                <a:gd name="connsiteY208" fmla="*/ 2100631 h 6333841"/>
                <a:gd name="connsiteX209" fmla="*/ 2931676 w 8483181"/>
                <a:gd name="connsiteY209" fmla="*/ 2172516 h 6333841"/>
                <a:gd name="connsiteX210" fmla="*/ 3027529 w 8483181"/>
                <a:gd name="connsiteY210" fmla="*/ 2316285 h 6333841"/>
                <a:gd name="connsiteX211" fmla="*/ 3059480 w 8483181"/>
                <a:gd name="connsiteY211" fmla="*/ 2388170 h 6333841"/>
                <a:gd name="connsiteX212" fmla="*/ 3107407 w 8483181"/>
                <a:gd name="connsiteY212" fmla="*/ 2436093 h 6333841"/>
                <a:gd name="connsiteX213" fmla="*/ 3131370 w 8483181"/>
                <a:gd name="connsiteY213" fmla="*/ 2492003 h 6333841"/>
                <a:gd name="connsiteX214" fmla="*/ 3091431 w 8483181"/>
                <a:gd name="connsiteY214" fmla="*/ 2507977 h 6333841"/>
                <a:gd name="connsiteX215" fmla="*/ 3019541 w 8483181"/>
                <a:gd name="connsiteY215" fmla="*/ 2492003 h 6333841"/>
                <a:gd name="connsiteX216" fmla="*/ 2891737 w 8483181"/>
                <a:gd name="connsiteY216" fmla="*/ 2468041 h 6333841"/>
                <a:gd name="connsiteX217" fmla="*/ 2492348 w 8483181"/>
                <a:gd name="connsiteY217" fmla="*/ 2348234 h 6333841"/>
                <a:gd name="connsiteX218" fmla="*/ 2356556 w 8483181"/>
                <a:gd name="connsiteY218" fmla="*/ 2308298 h 6333841"/>
                <a:gd name="connsiteX219" fmla="*/ 2236740 w 8483181"/>
                <a:gd name="connsiteY219" fmla="*/ 2260375 h 6333841"/>
                <a:gd name="connsiteX220" fmla="*/ 2108935 w 8483181"/>
                <a:gd name="connsiteY220" fmla="*/ 2212451 h 6333841"/>
                <a:gd name="connsiteX221" fmla="*/ 2084972 w 8483181"/>
                <a:gd name="connsiteY221" fmla="*/ 2204464 h 6333841"/>
                <a:gd name="connsiteX222" fmla="*/ 2061009 w 8483181"/>
                <a:gd name="connsiteY222" fmla="*/ 2188490 h 6333841"/>
                <a:gd name="connsiteX223" fmla="*/ 2013082 w 8483181"/>
                <a:gd name="connsiteY223" fmla="*/ 2172516 h 6333841"/>
                <a:gd name="connsiteX224" fmla="*/ 1933205 w 8483181"/>
                <a:gd name="connsiteY224" fmla="*/ 2140567 h 6333841"/>
                <a:gd name="connsiteX225" fmla="*/ 1869302 w 8483181"/>
                <a:gd name="connsiteY225" fmla="*/ 2132580 h 6333841"/>
                <a:gd name="connsiteX226" fmla="*/ 1733510 w 8483181"/>
                <a:gd name="connsiteY226" fmla="*/ 2108618 h 6333841"/>
                <a:gd name="connsiteX227" fmla="*/ 1190342 w 8483181"/>
                <a:gd name="connsiteY227" fmla="*/ 2116605 h 6333841"/>
                <a:gd name="connsiteX228" fmla="*/ 1110464 w 8483181"/>
                <a:gd name="connsiteY228" fmla="*/ 2140567 h 6333841"/>
                <a:gd name="connsiteX229" fmla="*/ 1078513 w 8483181"/>
                <a:gd name="connsiteY229" fmla="*/ 2348234 h 6333841"/>
                <a:gd name="connsiteX230" fmla="*/ 1062538 w 8483181"/>
                <a:gd name="connsiteY230" fmla="*/ 2428106 h 6333841"/>
                <a:gd name="connsiteX231" fmla="*/ 1086501 w 8483181"/>
                <a:gd name="connsiteY231" fmla="*/ 2611811 h 6333841"/>
                <a:gd name="connsiteX232" fmla="*/ 1110464 w 8483181"/>
                <a:gd name="connsiteY232" fmla="*/ 2635772 h 6333841"/>
                <a:gd name="connsiteX233" fmla="*/ 1142415 w 8483181"/>
                <a:gd name="connsiteY233" fmla="*/ 2931298 h 6333841"/>
                <a:gd name="connsiteX234" fmla="*/ 1126440 w 8483181"/>
                <a:gd name="connsiteY234" fmla="*/ 3043119 h 6333841"/>
                <a:gd name="connsiteX235" fmla="*/ 1110464 w 8483181"/>
                <a:gd name="connsiteY235" fmla="*/ 3122991 h 6333841"/>
                <a:gd name="connsiteX236" fmla="*/ 1094489 w 8483181"/>
                <a:gd name="connsiteY236" fmla="*/ 3146953 h 6333841"/>
                <a:gd name="connsiteX237" fmla="*/ 1086501 w 8483181"/>
                <a:gd name="connsiteY237" fmla="*/ 3170914 h 6333841"/>
                <a:gd name="connsiteX238" fmla="*/ 1102476 w 8483181"/>
                <a:gd name="connsiteY238" fmla="*/ 3274748 h 6333841"/>
                <a:gd name="connsiteX239" fmla="*/ 1150403 w 8483181"/>
                <a:gd name="connsiteY239" fmla="*/ 3362607 h 6333841"/>
                <a:gd name="connsiteX240" fmla="*/ 1158391 w 8483181"/>
                <a:gd name="connsiteY240" fmla="*/ 3386568 h 6333841"/>
                <a:gd name="connsiteX241" fmla="*/ 1318146 w 8483181"/>
                <a:gd name="connsiteY241" fmla="*/ 3546312 h 6333841"/>
                <a:gd name="connsiteX242" fmla="*/ 1461926 w 8483181"/>
                <a:gd name="connsiteY242" fmla="*/ 3722030 h 6333841"/>
                <a:gd name="connsiteX243" fmla="*/ 1549792 w 8483181"/>
                <a:gd name="connsiteY243" fmla="*/ 3817876 h 6333841"/>
                <a:gd name="connsiteX244" fmla="*/ 1509853 w 8483181"/>
                <a:gd name="connsiteY244" fmla="*/ 4001582 h 6333841"/>
                <a:gd name="connsiteX245" fmla="*/ 1493877 w 8483181"/>
                <a:gd name="connsiteY245" fmla="*/ 4025543 h 6333841"/>
                <a:gd name="connsiteX246" fmla="*/ 1342110 w 8483181"/>
                <a:gd name="connsiteY246" fmla="*/ 4065479 h 6333841"/>
                <a:gd name="connsiteX247" fmla="*/ 1078513 w 8483181"/>
                <a:gd name="connsiteY247" fmla="*/ 4089441 h 6333841"/>
                <a:gd name="connsiteX248" fmla="*/ 998635 w 8483181"/>
                <a:gd name="connsiteY248" fmla="*/ 4105415 h 6333841"/>
                <a:gd name="connsiteX249" fmla="*/ 934733 w 8483181"/>
                <a:gd name="connsiteY249" fmla="*/ 4121390 h 6333841"/>
                <a:gd name="connsiteX250" fmla="*/ 902782 w 8483181"/>
                <a:gd name="connsiteY250" fmla="*/ 4145351 h 6333841"/>
                <a:gd name="connsiteX251" fmla="*/ 878819 w 8483181"/>
                <a:gd name="connsiteY251" fmla="*/ 4161326 h 6333841"/>
                <a:gd name="connsiteX252" fmla="*/ 862843 w 8483181"/>
                <a:gd name="connsiteY252" fmla="*/ 4209249 h 6333841"/>
                <a:gd name="connsiteX253" fmla="*/ 854856 w 8483181"/>
                <a:gd name="connsiteY253" fmla="*/ 4257172 h 6333841"/>
                <a:gd name="connsiteX254" fmla="*/ 854856 w 8483181"/>
                <a:gd name="connsiteY254" fmla="*/ 4368992 h 6333841"/>
                <a:gd name="connsiteX255" fmla="*/ 894794 w 8483181"/>
                <a:gd name="connsiteY255" fmla="*/ 4400941 h 6333841"/>
                <a:gd name="connsiteX256" fmla="*/ 918758 w 8483181"/>
                <a:gd name="connsiteY256" fmla="*/ 4424903 h 6333841"/>
                <a:gd name="connsiteX257" fmla="*/ 998635 w 8483181"/>
                <a:gd name="connsiteY257" fmla="*/ 4496787 h 6333841"/>
                <a:gd name="connsiteX258" fmla="*/ 1006623 w 8483181"/>
                <a:gd name="connsiteY258" fmla="*/ 4536723 h 6333841"/>
                <a:gd name="connsiteX259" fmla="*/ 982660 w 8483181"/>
                <a:gd name="connsiteY259" fmla="*/ 4696467 h 6333841"/>
                <a:gd name="connsiteX260" fmla="*/ 974672 w 8483181"/>
                <a:gd name="connsiteY260" fmla="*/ 4728416 h 6333841"/>
                <a:gd name="connsiteX261" fmla="*/ 958697 w 8483181"/>
                <a:gd name="connsiteY261" fmla="*/ 4752378 h 6333841"/>
                <a:gd name="connsiteX262" fmla="*/ 950709 w 8483181"/>
                <a:gd name="connsiteY262" fmla="*/ 4776339 h 6333841"/>
                <a:gd name="connsiteX263" fmla="*/ 934733 w 8483181"/>
                <a:gd name="connsiteY263" fmla="*/ 4816275 h 6333841"/>
                <a:gd name="connsiteX264" fmla="*/ 918758 w 8483181"/>
                <a:gd name="connsiteY264" fmla="*/ 4840237 h 6333841"/>
                <a:gd name="connsiteX265" fmla="*/ 886807 w 8483181"/>
                <a:gd name="connsiteY265" fmla="*/ 4848224 h 6333841"/>
                <a:gd name="connsiteX266" fmla="*/ 814917 w 8483181"/>
                <a:gd name="connsiteY266" fmla="*/ 4888160 h 6333841"/>
                <a:gd name="connsiteX267" fmla="*/ 759002 w 8483181"/>
                <a:gd name="connsiteY267" fmla="*/ 4936083 h 6333841"/>
                <a:gd name="connsiteX268" fmla="*/ 711076 w 8483181"/>
                <a:gd name="connsiteY268" fmla="*/ 4960044 h 6333841"/>
                <a:gd name="connsiteX269" fmla="*/ 575284 w 8483181"/>
                <a:gd name="connsiteY269" fmla="*/ 5031929 h 6333841"/>
                <a:gd name="connsiteX270" fmla="*/ 519369 w 8483181"/>
                <a:gd name="connsiteY270" fmla="*/ 5079852 h 6333841"/>
                <a:gd name="connsiteX271" fmla="*/ 495406 w 8483181"/>
                <a:gd name="connsiteY271" fmla="*/ 5095827 h 6333841"/>
                <a:gd name="connsiteX272" fmla="*/ 447479 w 8483181"/>
                <a:gd name="connsiteY272" fmla="*/ 5135763 h 6333841"/>
                <a:gd name="connsiteX273" fmla="*/ 423516 w 8483181"/>
                <a:gd name="connsiteY273" fmla="*/ 5151737 h 6333841"/>
                <a:gd name="connsiteX274" fmla="*/ 399553 w 8483181"/>
                <a:gd name="connsiteY274" fmla="*/ 5175699 h 6333841"/>
                <a:gd name="connsiteX275" fmla="*/ 343638 w 8483181"/>
                <a:gd name="connsiteY275" fmla="*/ 5215634 h 6333841"/>
                <a:gd name="connsiteX276" fmla="*/ 319675 w 8483181"/>
                <a:gd name="connsiteY276" fmla="*/ 5223622 h 6333841"/>
                <a:gd name="connsiteX277" fmla="*/ 295712 w 8483181"/>
                <a:gd name="connsiteY277" fmla="*/ 5239596 h 6333841"/>
                <a:gd name="connsiteX278" fmla="*/ 143944 w 8483181"/>
                <a:gd name="connsiteY278" fmla="*/ 5343429 h 6333841"/>
                <a:gd name="connsiteX279" fmla="*/ 96017 w 8483181"/>
                <a:gd name="connsiteY279" fmla="*/ 5391353 h 6333841"/>
                <a:gd name="connsiteX280" fmla="*/ 64066 w 8483181"/>
                <a:gd name="connsiteY280" fmla="*/ 5439276 h 6333841"/>
                <a:gd name="connsiteX281" fmla="*/ 24127 w 8483181"/>
                <a:gd name="connsiteY281" fmla="*/ 5487199 h 6333841"/>
                <a:gd name="connsiteX282" fmla="*/ 8152 w 8483181"/>
                <a:gd name="connsiteY282" fmla="*/ 5535122 h 6333841"/>
                <a:gd name="connsiteX283" fmla="*/ 16140 w 8483181"/>
                <a:gd name="connsiteY283" fmla="*/ 5726815 h 6333841"/>
                <a:gd name="connsiteX284" fmla="*/ 40103 w 8483181"/>
                <a:gd name="connsiteY284" fmla="*/ 5790712 h 6333841"/>
                <a:gd name="connsiteX285" fmla="*/ 48091 w 8483181"/>
                <a:gd name="connsiteY285" fmla="*/ 5830648 h 6333841"/>
                <a:gd name="connsiteX286" fmla="*/ 80042 w 8483181"/>
                <a:gd name="connsiteY286" fmla="*/ 5878571 h 6333841"/>
                <a:gd name="connsiteX287" fmla="*/ 96017 w 8483181"/>
                <a:gd name="connsiteY287" fmla="*/ 5902533 h 6333841"/>
                <a:gd name="connsiteX288" fmla="*/ 135956 w 8483181"/>
                <a:gd name="connsiteY288" fmla="*/ 5950456 h 6333841"/>
                <a:gd name="connsiteX289" fmla="*/ 167907 w 8483181"/>
                <a:gd name="connsiteY289" fmla="*/ 5990392 h 6333841"/>
                <a:gd name="connsiteX290" fmla="*/ 207846 w 8483181"/>
                <a:gd name="connsiteY290" fmla="*/ 6014353 h 6333841"/>
                <a:gd name="connsiteX291" fmla="*/ 367602 w 8483181"/>
                <a:gd name="connsiteY291" fmla="*/ 6102212 h 6333841"/>
                <a:gd name="connsiteX292" fmla="*/ 495406 w 8483181"/>
                <a:gd name="connsiteY292" fmla="*/ 6150136 h 6333841"/>
                <a:gd name="connsiteX293" fmla="*/ 527357 w 8483181"/>
                <a:gd name="connsiteY293" fmla="*/ 6174097 h 6333841"/>
                <a:gd name="connsiteX294" fmla="*/ 703088 w 8483181"/>
                <a:gd name="connsiteY294" fmla="*/ 6206046 h 6333841"/>
                <a:gd name="connsiteX295" fmla="*/ 1142415 w 8483181"/>
                <a:gd name="connsiteY295" fmla="*/ 6317867 h 6333841"/>
                <a:gd name="connsiteX296" fmla="*/ 1278207 w 8483181"/>
                <a:gd name="connsiteY296" fmla="*/ 6333841 h 6333841"/>
                <a:gd name="connsiteX297" fmla="*/ 1382048 w 8483181"/>
                <a:gd name="connsiteY297" fmla="*/ 6317867 h 6333841"/>
                <a:gd name="connsiteX298" fmla="*/ 1421987 w 8483181"/>
                <a:gd name="connsiteY298" fmla="*/ 6309879 h 6333841"/>
                <a:gd name="connsiteX299" fmla="*/ 1445951 w 8483181"/>
                <a:gd name="connsiteY299" fmla="*/ 6293905 h 6333841"/>
                <a:gd name="connsiteX300" fmla="*/ 1621681 w 8483181"/>
                <a:gd name="connsiteY300" fmla="*/ 6269943 h 6333841"/>
                <a:gd name="connsiteX301" fmla="*/ 1685584 w 8483181"/>
                <a:gd name="connsiteY301" fmla="*/ 6261956 h 6333841"/>
                <a:gd name="connsiteX302" fmla="*/ 2851798 w 8483181"/>
                <a:gd name="connsiteY302" fmla="*/ 6230007 h 6333841"/>
                <a:gd name="connsiteX303" fmla="*/ 2891737 w 8483181"/>
                <a:gd name="connsiteY303" fmla="*/ 6222020 h 6333841"/>
                <a:gd name="connsiteX304" fmla="*/ 2939664 w 8483181"/>
                <a:gd name="connsiteY304" fmla="*/ 6214033 h 6333841"/>
                <a:gd name="connsiteX305" fmla="*/ 3027529 w 8483181"/>
                <a:gd name="connsiteY305" fmla="*/ 6174097 h 6333841"/>
                <a:gd name="connsiteX306" fmla="*/ 3299113 w 8483181"/>
                <a:gd name="connsiteY306" fmla="*/ 6150136 h 6333841"/>
                <a:gd name="connsiteX307" fmla="*/ 3474844 w 8483181"/>
                <a:gd name="connsiteY307" fmla="*/ 6134161 h 63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8483181" h="6333841">
                  <a:moveTo>
                    <a:pt x="3474844" y="6134161"/>
                  </a:moveTo>
                  <a:cubicBezTo>
                    <a:pt x="3597323" y="6122180"/>
                    <a:pt x="3848112" y="6101483"/>
                    <a:pt x="4033988" y="6078251"/>
                  </a:cubicBezTo>
                  <a:cubicBezTo>
                    <a:pt x="4049964" y="6072926"/>
                    <a:pt x="4066853" y="6069806"/>
                    <a:pt x="4081915" y="6062276"/>
                  </a:cubicBezTo>
                  <a:cubicBezTo>
                    <a:pt x="4092565" y="6056951"/>
                    <a:pt x="4102051" y="6047779"/>
                    <a:pt x="4113866" y="6046302"/>
                  </a:cubicBezTo>
                  <a:cubicBezTo>
                    <a:pt x="4166773" y="6039689"/>
                    <a:pt x="4220369" y="6040977"/>
                    <a:pt x="4273621" y="6038315"/>
                  </a:cubicBezTo>
                  <a:cubicBezTo>
                    <a:pt x="4447295" y="6051673"/>
                    <a:pt x="4404851" y="6050086"/>
                    <a:pt x="4657034" y="6054289"/>
                  </a:cubicBezTo>
                  <a:lnTo>
                    <a:pt x="5335995" y="6062276"/>
                  </a:lnTo>
                  <a:lnTo>
                    <a:pt x="5423860" y="6070264"/>
                  </a:lnTo>
                  <a:cubicBezTo>
                    <a:pt x="5461112" y="6073244"/>
                    <a:pt x="5498584" y="6073799"/>
                    <a:pt x="5535689" y="6078251"/>
                  </a:cubicBezTo>
                  <a:cubicBezTo>
                    <a:pt x="5565245" y="6081797"/>
                    <a:pt x="5593808" y="6093066"/>
                    <a:pt x="5623554" y="6094225"/>
                  </a:cubicBezTo>
                  <a:cubicBezTo>
                    <a:pt x="5799172" y="6101067"/>
                    <a:pt x="5975016" y="6099550"/>
                    <a:pt x="6150747" y="6102212"/>
                  </a:cubicBezTo>
                  <a:cubicBezTo>
                    <a:pt x="6164060" y="6110199"/>
                    <a:pt x="6176216" y="6120547"/>
                    <a:pt x="6190686" y="6126174"/>
                  </a:cubicBezTo>
                  <a:cubicBezTo>
                    <a:pt x="6224439" y="6139299"/>
                    <a:pt x="6294527" y="6158123"/>
                    <a:pt x="6294527" y="6158123"/>
                  </a:cubicBezTo>
                  <a:cubicBezTo>
                    <a:pt x="6454282" y="6155461"/>
                    <a:pt x="6614191" y="6157617"/>
                    <a:pt x="6773793" y="6150136"/>
                  </a:cubicBezTo>
                  <a:cubicBezTo>
                    <a:pt x="6785687" y="6149578"/>
                    <a:pt x="6794799" y="6138851"/>
                    <a:pt x="6805744" y="6134161"/>
                  </a:cubicBezTo>
                  <a:cubicBezTo>
                    <a:pt x="6813483" y="6130844"/>
                    <a:pt x="6821643" y="6128593"/>
                    <a:pt x="6829708" y="6126174"/>
                  </a:cubicBezTo>
                  <a:cubicBezTo>
                    <a:pt x="6848274" y="6120605"/>
                    <a:pt x="6866533" y="6113568"/>
                    <a:pt x="6885622" y="6110200"/>
                  </a:cubicBezTo>
                  <a:cubicBezTo>
                    <a:pt x="6911974" y="6105550"/>
                    <a:pt x="6938888" y="6105013"/>
                    <a:pt x="6965500" y="6102212"/>
                  </a:cubicBezTo>
                  <a:lnTo>
                    <a:pt x="7037390" y="6094225"/>
                  </a:lnTo>
                  <a:lnTo>
                    <a:pt x="7173182" y="6102212"/>
                  </a:lnTo>
                  <a:lnTo>
                    <a:pt x="7380864" y="6110200"/>
                  </a:lnTo>
                  <a:lnTo>
                    <a:pt x="7556595" y="6118187"/>
                  </a:lnTo>
                  <a:cubicBezTo>
                    <a:pt x="7663099" y="6112862"/>
                    <a:pt x="7769796" y="6110550"/>
                    <a:pt x="7876106" y="6102212"/>
                  </a:cubicBezTo>
                  <a:cubicBezTo>
                    <a:pt x="7905783" y="6099885"/>
                    <a:pt x="7934608" y="6091131"/>
                    <a:pt x="7963971" y="6086238"/>
                  </a:cubicBezTo>
                  <a:cubicBezTo>
                    <a:pt x="8082866" y="6066424"/>
                    <a:pt x="7965698" y="6089087"/>
                    <a:pt x="8059824" y="6070264"/>
                  </a:cubicBezTo>
                  <a:cubicBezTo>
                    <a:pt x="8065149" y="6064939"/>
                    <a:pt x="8070979" y="6060074"/>
                    <a:pt x="8075800" y="6054289"/>
                  </a:cubicBezTo>
                  <a:cubicBezTo>
                    <a:pt x="8084323" y="6044063"/>
                    <a:pt x="8090350" y="6031754"/>
                    <a:pt x="8099763" y="6022341"/>
                  </a:cubicBezTo>
                  <a:cubicBezTo>
                    <a:pt x="8156097" y="5966011"/>
                    <a:pt x="8086516" y="6057848"/>
                    <a:pt x="8155678" y="5982405"/>
                  </a:cubicBezTo>
                  <a:cubicBezTo>
                    <a:pt x="8176192" y="5960028"/>
                    <a:pt x="8194752" y="5935778"/>
                    <a:pt x="8211592" y="5910520"/>
                  </a:cubicBezTo>
                  <a:cubicBezTo>
                    <a:pt x="8222242" y="5894546"/>
                    <a:pt x="8229967" y="5876172"/>
                    <a:pt x="8243543" y="5862597"/>
                  </a:cubicBezTo>
                  <a:lnTo>
                    <a:pt x="8339396" y="5766750"/>
                  </a:lnTo>
                  <a:cubicBezTo>
                    <a:pt x="8352709" y="5745451"/>
                    <a:pt x="8367426" y="5724968"/>
                    <a:pt x="8379335" y="5702853"/>
                  </a:cubicBezTo>
                  <a:cubicBezTo>
                    <a:pt x="8391680" y="5679929"/>
                    <a:pt x="8397736" y="5655998"/>
                    <a:pt x="8403298" y="5630968"/>
                  </a:cubicBezTo>
                  <a:cubicBezTo>
                    <a:pt x="8406944" y="5614562"/>
                    <a:pt x="8410709" y="5584198"/>
                    <a:pt x="8419274" y="5567071"/>
                  </a:cubicBezTo>
                  <a:cubicBezTo>
                    <a:pt x="8423568" y="5558485"/>
                    <a:pt x="8429925" y="5551096"/>
                    <a:pt x="8435250" y="5543109"/>
                  </a:cubicBezTo>
                  <a:cubicBezTo>
                    <a:pt x="8461143" y="5327350"/>
                    <a:pt x="8448191" y="5409554"/>
                    <a:pt x="8467201" y="5295506"/>
                  </a:cubicBezTo>
                  <a:cubicBezTo>
                    <a:pt x="8469863" y="5258233"/>
                    <a:pt x="8471645" y="5220886"/>
                    <a:pt x="8475188" y="5183686"/>
                  </a:cubicBezTo>
                  <a:cubicBezTo>
                    <a:pt x="8476973" y="5164945"/>
                    <a:pt x="8483397" y="5146600"/>
                    <a:pt x="8483176" y="5127775"/>
                  </a:cubicBezTo>
                  <a:cubicBezTo>
                    <a:pt x="8480732" y="4920054"/>
                    <a:pt x="8484660" y="4711775"/>
                    <a:pt x="8467201" y="4504775"/>
                  </a:cubicBezTo>
                  <a:cubicBezTo>
                    <a:pt x="8465619" y="4486015"/>
                    <a:pt x="8444101" y="4473258"/>
                    <a:pt x="8427262" y="4464839"/>
                  </a:cubicBezTo>
                  <a:cubicBezTo>
                    <a:pt x="8387780" y="4445099"/>
                    <a:pt x="8406607" y="4452629"/>
                    <a:pt x="8371347" y="4440877"/>
                  </a:cubicBezTo>
                  <a:cubicBezTo>
                    <a:pt x="8302668" y="4395095"/>
                    <a:pt x="8389566" y="4449986"/>
                    <a:pt x="8323421" y="4416916"/>
                  </a:cubicBezTo>
                  <a:cubicBezTo>
                    <a:pt x="8314834" y="4412623"/>
                    <a:pt x="8308230" y="4404840"/>
                    <a:pt x="8299457" y="4400941"/>
                  </a:cubicBezTo>
                  <a:cubicBezTo>
                    <a:pt x="8284069" y="4394102"/>
                    <a:pt x="8251531" y="4384967"/>
                    <a:pt x="8251531" y="4384967"/>
                  </a:cubicBezTo>
                  <a:cubicBezTo>
                    <a:pt x="8243543" y="4379642"/>
                    <a:pt x="8234942" y="4375138"/>
                    <a:pt x="8227567" y="4368992"/>
                  </a:cubicBezTo>
                  <a:cubicBezTo>
                    <a:pt x="8218889" y="4361761"/>
                    <a:pt x="8212796" y="4351596"/>
                    <a:pt x="8203604" y="4345031"/>
                  </a:cubicBezTo>
                  <a:cubicBezTo>
                    <a:pt x="8193914" y="4338110"/>
                    <a:pt x="8182598" y="4333746"/>
                    <a:pt x="8171653" y="4329056"/>
                  </a:cubicBezTo>
                  <a:cubicBezTo>
                    <a:pt x="8163914" y="4325739"/>
                    <a:pt x="8155833" y="4323212"/>
                    <a:pt x="8147690" y="4321069"/>
                  </a:cubicBezTo>
                  <a:cubicBezTo>
                    <a:pt x="8105223" y="4309895"/>
                    <a:pt x="8061544" y="4303008"/>
                    <a:pt x="8019885" y="4289121"/>
                  </a:cubicBezTo>
                  <a:cubicBezTo>
                    <a:pt x="8011897" y="4286458"/>
                    <a:pt x="8003453" y="4284898"/>
                    <a:pt x="7995922" y="4281133"/>
                  </a:cubicBezTo>
                  <a:cubicBezTo>
                    <a:pt x="7987336" y="4276840"/>
                    <a:pt x="7979062" y="4271616"/>
                    <a:pt x="7971959" y="4265159"/>
                  </a:cubicBezTo>
                  <a:cubicBezTo>
                    <a:pt x="7949669" y="4244897"/>
                    <a:pt x="7908057" y="4201261"/>
                    <a:pt x="7908057" y="4201261"/>
                  </a:cubicBezTo>
                  <a:cubicBezTo>
                    <a:pt x="7882584" y="4124853"/>
                    <a:pt x="7911999" y="4188794"/>
                    <a:pt x="7740313" y="4161326"/>
                  </a:cubicBezTo>
                  <a:cubicBezTo>
                    <a:pt x="7726155" y="4159061"/>
                    <a:pt x="7713878" y="4150173"/>
                    <a:pt x="7700375" y="4145351"/>
                  </a:cubicBezTo>
                  <a:cubicBezTo>
                    <a:pt x="7676587" y="4136856"/>
                    <a:pt x="7651568" y="4131648"/>
                    <a:pt x="7628485" y="4121390"/>
                  </a:cubicBezTo>
                  <a:cubicBezTo>
                    <a:pt x="7506650" y="4067245"/>
                    <a:pt x="7602334" y="4090602"/>
                    <a:pt x="7516656" y="4073466"/>
                  </a:cubicBezTo>
                  <a:cubicBezTo>
                    <a:pt x="7508668" y="4068141"/>
                    <a:pt x="7502293" y="4057492"/>
                    <a:pt x="7492693" y="4057492"/>
                  </a:cubicBezTo>
                  <a:cubicBezTo>
                    <a:pt x="7480786" y="4057492"/>
                    <a:pt x="7471956" y="4069461"/>
                    <a:pt x="7460742" y="4073466"/>
                  </a:cubicBezTo>
                  <a:cubicBezTo>
                    <a:pt x="7434563" y="4082815"/>
                    <a:pt x="7407490" y="4089441"/>
                    <a:pt x="7380864" y="4097428"/>
                  </a:cubicBezTo>
                  <a:cubicBezTo>
                    <a:pt x="7249829" y="4092389"/>
                    <a:pt x="7186465" y="4092608"/>
                    <a:pt x="7069341" y="4081454"/>
                  </a:cubicBezTo>
                  <a:cubicBezTo>
                    <a:pt x="7013333" y="4076120"/>
                    <a:pt x="6966201" y="4066927"/>
                    <a:pt x="6909585" y="4057492"/>
                  </a:cubicBezTo>
                  <a:cubicBezTo>
                    <a:pt x="6896272" y="4044180"/>
                    <a:pt x="6882045" y="4031724"/>
                    <a:pt x="6869647" y="4017556"/>
                  </a:cubicBezTo>
                  <a:cubicBezTo>
                    <a:pt x="6799116" y="3936955"/>
                    <a:pt x="6899981" y="4039902"/>
                    <a:pt x="6837695" y="3977620"/>
                  </a:cubicBezTo>
                  <a:cubicBezTo>
                    <a:pt x="6843020" y="3964308"/>
                    <a:pt x="6847258" y="3950508"/>
                    <a:pt x="6853671" y="3937684"/>
                  </a:cubicBezTo>
                  <a:cubicBezTo>
                    <a:pt x="6867625" y="3909780"/>
                    <a:pt x="6879141" y="3907037"/>
                    <a:pt x="6901598" y="3881774"/>
                  </a:cubicBezTo>
                  <a:cubicBezTo>
                    <a:pt x="6912925" y="3869032"/>
                    <a:pt x="6921494" y="3853892"/>
                    <a:pt x="6933549" y="3841838"/>
                  </a:cubicBezTo>
                  <a:cubicBezTo>
                    <a:pt x="6945605" y="3829783"/>
                    <a:pt x="6959700" y="3819916"/>
                    <a:pt x="6973488" y="3809889"/>
                  </a:cubicBezTo>
                  <a:cubicBezTo>
                    <a:pt x="6973525" y="3809862"/>
                    <a:pt x="7069303" y="3746017"/>
                    <a:pt x="7069341" y="3745992"/>
                  </a:cubicBezTo>
                  <a:cubicBezTo>
                    <a:pt x="7085316" y="3735343"/>
                    <a:pt x="7105747" y="3729402"/>
                    <a:pt x="7117267" y="3714043"/>
                  </a:cubicBezTo>
                  <a:cubicBezTo>
                    <a:pt x="7125255" y="3703393"/>
                    <a:pt x="7131004" y="3690616"/>
                    <a:pt x="7141231" y="3682094"/>
                  </a:cubicBezTo>
                  <a:cubicBezTo>
                    <a:pt x="7147699" y="3676704"/>
                    <a:pt x="7157663" y="3677872"/>
                    <a:pt x="7165194" y="3674107"/>
                  </a:cubicBezTo>
                  <a:cubicBezTo>
                    <a:pt x="7179080" y="3667164"/>
                    <a:pt x="7191967" y="3658373"/>
                    <a:pt x="7205133" y="3650145"/>
                  </a:cubicBezTo>
                  <a:cubicBezTo>
                    <a:pt x="7235253" y="3631322"/>
                    <a:pt x="7228239" y="3633642"/>
                    <a:pt x="7261047" y="3610210"/>
                  </a:cubicBezTo>
                  <a:cubicBezTo>
                    <a:pt x="7268859" y="3604630"/>
                    <a:pt x="7277023" y="3599560"/>
                    <a:pt x="7285011" y="3594235"/>
                  </a:cubicBezTo>
                  <a:cubicBezTo>
                    <a:pt x="7297312" y="3563484"/>
                    <a:pt x="7297047" y="3548938"/>
                    <a:pt x="7324949" y="3530338"/>
                  </a:cubicBezTo>
                  <a:cubicBezTo>
                    <a:pt x="7331955" y="3525668"/>
                    <a:pt x="7340925" y="3525013"/>
                    <a:pt x="7348913" y="3522350"/>
                  </a:cubicBezTo>
                  <a:cubicBezTo>
                    <a:pt x="7404295" y="3480817"/>
                    <a:pt x="7360095" y="3518624"/>
                    <a:pt x="7404827" y="3466440"/>
                  </a:cubicBezTo>
                  <a:cubicBezTo>
                    <a:pt x="7412178" y="3457864"/>
                    <a:pt x="7422224" y="3451671"/>
                    <a:pt x="7428790" y="3442479"/>
                  </a:cubicBezTo>
                  <a:cubicBezTo>
                    <a:pt x="7477151" y="3374780"/>
                    <a:pt x="7417994" y="3437301"/>
                    <a:pt x="7460742" y="3394555"/>
                  </a:cubicBezTo>
                  <a:cubicBezTo>
                    <a:pt x="7480404" y="3335568"/>
                    <a:pt x="7465205" y="3387623"/>
                    <a:pt x="7476717" y="3266760"/>
                  </a:cubicBezTo>
                  <a:cubicBezTo>
                    <a:pt x="7478752" y="3245392"/>
                    <a:pt x="7480865" y="3223981"/>
                    <a:pt x="7484705" y="3202863"/>
                  </a:cubicBezTo>
                  <a:cubicBezTo>
                    <a:pt x="7486211" y="3194579"/>
                    <a:pt x="7490380" y="3186996"/>
                    <a:pt x="7492693" y="3178901"/>
                  </a:cubicBezTo>
                  <a:cubicBezTo>
                    <a:pt x="7495709" y="3168346"/>
                    <a:pt x="7498018" y="3157602"/>
                    <a:pt x="7500680" y="3146953"/>
                  </a:cubicBezTo>
                  <a:cubicBezTo>
                    <a:pt x="7498018" y="3096367"/>
                    <a:pt x="7499538" y="3045387"/>
                    <a:pt x="7492693" y="2995196"/>
                  </a:cubicBezTo>
                  <a:cubicBezTo>
                    <a:pt x="7491396" y="2985684"/>
                    <a:pt x="7481011" y="2979820"/>
                    <a:pt x="7476717" y="2971234"/>
                  </a:cubicBezTo>
                  <a:cubicBezTo>
                    <a:pt x="7453596" y="2924997"/>
                    <a:pt x="7490193" y="2968736"/>
                    <a:pt x="7444766" y="2923311"/>
                  </a:cubicBezTo>
                  <a:cubicBezTo>
                    <a:pt x="7426451" y="2868373"/>
                    <a:pt x="7453185" y="2933413"/>
                    <a:pt x="7404827" y="2875388"/>
                  </a:cubicBezTo>
                  <a:cubicBezTo>
                    <a:pt x="7399437" y="2868920"/>
                    <a:pt x="7401359" y="2858530"/>
                    <a:pt x="7396839" y="2851427"/>
                  </a:cubicBezTo>
                  <a:cubicBezTo>
                    <a:pt x="7357279" y="2789265"/>
                    <a:pt x="7365973" y="2798901"/>
                    <a:pt x="7324949" y="2771555"/>
                  </a:cubicBezTo>
                  <a:cubicBezTo>
                    <a:pt x="7319624" y="2763568"/>
                    <a:pt x="7312873" y="2756365"/>
                    <a:pt x="7308974" y="2747593"/>
                  </a:cubicBezTo>
                  <a:cubicBezTo>
                    <a:pt x="7302135" y="2732206"/>
                    <a:pt x="7307009" y="2709010"/>
                    <a:pt x="7292998" y="2699670"/>
                  </a:cubicBezTo>
                  <a:lnTo>
                    <a:pt x="7269035" y="2683696"/>
                  </a:lnTo>
                  <a:cubicBezTo>
                    <a:pt x="7226436" y="2619799"/>
                    <a:pt x="7282347" y="2697007"/>
                    <a:pt x="7229096" y="2643760"/>
                  </a:cubicBezTo>
                  <a:cubicBezTo>
                    <a:pt x="7181071" y="2595738"/>
                    <a:pt x="7265844" y="2638969"/>
                    <a:pt x="7165194" y="2571875"/>
                  </a:cubicBezTo>
                  <a:cubicBezTo>
                    <a:pt x="7157206" y="2566550"/>
                    <a:pt x="7147653" y="2563036"/>
                    <a:pt x="7141231" y="2555901"/>
                  </a:cubicBezTo>
                  <a:cubicBezTo>
                    <a:pt x="7123419" y="2536112"/>
                    <a:pt x="7093304" y="2492003"/>
                    <a:pt x="7093304" y="2492003"/>
                  </a:cubicBezTo>
                  <a:cubicBezTo>
                    <a:pt x="7062835" y="2400601"/>
                    <a:pt x="7071854" y="2447127"/>
                    <a:pt x="7085316" y="2292323"/>
                  </a:cubicBezTo>
                  <a:cubicBezTo>
                    <a:pt x="7086267" y="2281387"/>
                    <a:pt x="7087857" y="2269906"/>
                    <a:pt x="7093304" y="2260375"/>
                  </a:cubicBezTo>
                  <a:cubicBezTo>
                    <a:pt x="7108295" y="2234142"/>
                    <a:pt x="7146194" y="2223463"/>
                    <a:pt x="7165194" y="2204464"/>
                  </a:cubicBezTo>
                  <a:cubicBezTo>
                    <a:pt x="7221541" y="2148122"/>
                    <a:pt x="7192914" y="2166644"/>
                    <a:pt x="7245072" y="2140567"/>
                  </a:cubicBezTo>
                  <a:cubicBezTo>
                    <a:pt x="7250397" y="2132580"/>
                    <a:pt x="7254669" y="2123780"/>
                    <a:pt x="7261047" y="2116605"/>
                  </a:cubicBezTo>
                  <a:cubicBezTo>
                    <a:pt x="7276057" y="2099720"/>
                    <a:pt x="7308974" y="2068682"/>
                    <a:pt x="7308974" y="2068682"/>
                  </a:cubicBezTo>
                  <a:cubicBezTo>
                    <a:pt x="7311637" y="2060695"/>
                    <a:pt x="7313197" y="2052250"/>
                    <a:pt x="7316962" y="2044720"/>
                  </a:cubicBezTo>
                  <a:cubicBezTo>
                    <a:pt x="7321255" y="2036134"/>
                    <a:pt x="7329155" y="2029582"/>
                    <a:pt x="7332937" y="2020759"/>
                  </a:cubicBezTo>
                  <a:cubicBezTo>
                    <a:pt x="7337261" y="2010669"/>
                    <a:pt x="7337070" y="1999088"/>
                    <a:pt x="7340925" y="1988810"/>
                  </a:cubicBezTo>
                  <a:cubicBezTo>
                    <a:pt x="7345106" y="1977661"/>
                    <a:pt x="7351576" y="1967511"/>
                    <a:pt x="7356901" y="1956861"/>
                  </a:cubicBezTo>
                  <a:cubicBezTo>
                    <a:pt x="7343892" y="1722732"/>
                    <a:pt x="7364891" y="1873001"/>
                    <a:pt x="7340925" y="1789130"/>
                  </a:cubicBezTo>
                  <a:cubicBezTo>
                    <a:pt x="7337909" y="1778575"/>
                    <a:pt x="7337846" y="1767000"/>
                    <a:pt x="7332937" y="1757182"/>
                  </a:cubicBezTo>
                  <a:cubicBezTo>
                    <a:pt x="7324350" y="1740010"/>
                    <a:pt x="7300986" y="1709259"/>
                    <a:pt x="7300986" y="1709259"/>
                  </a:cubicBezTo>
                  <a:cubicBezTo>
                    <a:pt x="7298323" y="1690622"/>
                    <a:pt x="7297564" y="1671612"/>
                    <a:pt x="7292998" y="1653348"/>
                  </a:cubicBezTo>
                  <a:cubicBezTo>
                    <a:pt x="7289520" y="1639439"/>
                    <a:pt x="7282058" y="1626837"/>
                    <a:pt x="7277023" y="1613412"/>
                  </a:cubicBezTo>
                  <a:cubicBezTo>
                    <a:pt x="7274067" y="1605529"/>
                    <a:pt x="7274295" y="1596025"/>
                    <a:pt x="7269035" y="1589451"/>
                  </a:cubicBezTo>
                  <a:cubicBezTo>
                    <a:pt x="7263038" y="1581955"/>
                    <a:pt x="7254247" y="1576299"/>
                    <a:pt x="7245072" y="1573476"/>
                  </a:cubicBezTo>
                  <a:cubicBezTo>
                    <a:pt x="7219119" y="1565491"/>
                    <a:pt x="7190954" y="1566088"/>
                    <a:pt x="7165194" y="1557502"/>
                  </a:cubicBezTo>
                  <a:lnTo>
                    <a:pt x="7141231" y="1549515"/>
                  </a:lnTo>
                  <a:cubicBezTo>
                    <a:pt x="7135906" y="1541528"/>
                    <a:pt x="7132043" y="1532341"/>
                    <a:pt x="7125255" y="1525553"/>
                  </a:cubicBezTo>
                  <a:cubicBezTo>
                    <a:pt x="7109771" y="1510070"/>
                    <a:pt x="7096818" y="1508088"/>
                    <a:pt x="7077329" y="1501592"/>
                  </a:cubicBezTo>
                  <a:cubicBezTo>
                    <a:pt x="7044403" y="1468668"/>
                    <a:pt x="7081988" y="1500343"/>
                    <a:pt x="7021414" y="1477630"/>
                  </a:cubicBezTo>
                  <a:cubicBezTo>
                    <a:pt x="7012425" y="1474260"/>
                    <a:pt x="7006646" y="1464414"/>
                    <a:pt x="6997451" y="1461656"/>
                  </a:cubicBezTo>
                  <a:cubicBezTo>
                    <a:pt x="6979417" y="1456246"/>
                    <a:pt x="6960060" y="1457037"/>
                    <a:pt x="6941536" y="1453669"/>
                  </a:cubicBezTo>
                  <a:cubicBezTo>
                    <a:pt x="6930735" y="1451705"/>
                    <a:pt x="6920141" y="1448697"/>
                    <a:pt x="6909585" y="1445681"/>
                  </a:cubicBezTo>
                  <a:cubicBezTo>
                    <a:pt x="6901489" y="1443368"/>
                    <a:pt x="6893944" y="1438974"/>
                    <a:pt x="6885622" y="1437694"/>
                  </a:cubicBezTo>
                  <a:cubicBezTo>
                    <a:pt x="6813800" y="1426645"/>
                    <a:pt x="6817509" y="1434983"/>
                    <a:pt x="6757818" y="1421720"/>
                  </a:cubicBezTo>
                  <a:cubicBezTo>
                    <a:pt x="6731384" y="1415846"/>
                    <a:pt x="6718472" y="1405117"/>
                    <a:pt x="6693916" y="1389771"/>
                  </a:cubicBezTo>
                  <a:cubicBezTo>
                    <a:pt x="6664477" y="1371373"/>
                    <a:pt x="6606050" y="1333861"/>
                    <a:pt x="6606050" y="1333861"/>
                  </a:cubicBezTo>
                  <a:cubicBezTo>
                    <a:pt x="6603387" y="1325874"/>
                    <a:pt x="6604016" y="1315852"/>
                    <a:pt x="6598062" y="1309899"/>
                  </a:cubicBezTo>
                  <a:cubicBezTo>
                    <a:pt x="6598053" y="1309890"/>
                    <a:pt x="6538159" y="1269966"/>
                    <a:pt x="6526172" y="1261976"/>
                  </a:cubicBezTo>
                  <a:cubicBezTo>
                    <a:pt x="6518184" y="1256651"/>
                    <a:pt x="6511316" y="1249038"/>
                    <a:pt x="6502209" y="1246002"/>
                  </a:cubicBezTo>
                  <a:lnTo>
                    <a:pt x="6430319" y="1222040"/>
                  </a:lnTo>
                  <a:cubicBezTo>
                    <a:pt x="6394593" y="1168452"/>
                    <a:pt x="6436678" y="1220954"/>
                    <a:pt x="6390380" y="1190091"/>
                  </a:cubicBezTo>
                  <a:cubicBezTo>
                    <a:pt x="6365120" y="1173253"/>
                    <a:pt x="6347290" y="1143780"/>
                    <a:pt x="6318490" y="1134181"/>
                  </a:cubicBezTo>
                  <a:cubicBezTo>
                    <a:pt x="6302515" y="1128856"/>
                    <a:pt x="6287076" y="1121510"/>
                    <a:pt x="6270564" y="1118207"/>
                  </a:cubicBezTo>
                  <a:cubicBezTo>
                    <a:pt x="6115628" y="1087219"/>
                    <a:pt x="6244188" y="1110835"/>
                    <a:pt x="5879163" y="1094245"/>
                  </a:cubicBezTo>
                  <a:cubicBezTo>
                    <a:pt x="5852537" y="1091583"/>
                    <a:pt x="5825943" y="1083940"/>
                    <a:pt x="5799285" y="1086258"/>
                  </a:cubicBezTo>
                  <a:cubicBezTo>
                    <a:pt x="5763895" y="1089335"/>
                    <a:pt x="5729428" y="1099877"/>
                    <a:pt x="5695444" y="1110219"/>
                  </a:cubicBezTo>
                  <a:cubicBezTo>
                    <a:pt x="5668010" y="1118568"/>
                    <a:pt x="5642772" y="1133101"/>
                    <a:pt x="5615567" y="1142168"/>
                  </a:cubicBezTo>
                  <a:lnTo>
                    <a:pt x="5591603" y="1150155"/>
                  </a:lnTo>
                  <a:cubicBezTo>
                    <a:pt x="5588941" y="1158142"/>
                    <a:pt x="5585267" y="1165861"/>
                    <a:pt x="5583616" y="1174117"/>
                  </a:cubicBezTo>
                  <a:cubicBezTo>
                    <a:pt x="5566284" y="1260774"/>
                    <a:pt x="5585156" y="1200518"/>
                    <a:pt x="5567640" y="1293925"/>
                  </a:cubicBezTo>
                  <a:cubicBezTo>
                    <a:pt x="5544705" y="1416230"/>
                    <a:pt x="5563690" y="1312773"/>
                    <a:pt x="5535689" y="1389771"/>
                  </a:cubicBezTo>
                  <a:cubicBezTo>
                    <a:pt x="5529065" y="1407986"/>
                    <a:pt x="5525283" y="1427116"/>
                    <a:pt x="5519713" y="1445681"/>
                  </a:cubicBezTo>
                  <a:cubicBezTo>
                    <a:pt x="5517294" y="1453745"/>
                    <a:pt x="5514039" y="1461548"/>
                    <a:pt x="5511726" y="1469643"/>
                  </a:cubicBezTo>
                  <a:cubicBezTo>
                    <a:pt x="5495317" y="1527074"/>
                    <a:pt x="5512233" y="1475602"/>
                    <a:pt x="5495750" y="1541528"/>
                  </a:cubicBezTo>
                  <a:cubicBezTo>
                    <a:pt x="5493708" y="1549696"/>
                    <a:pt x="5491939" y="1558179"/>
                    <a:pt x="5487762" y="1565489"/>
                  </a:cubicBezTo>
                  <a:cubicBezTo>
                    <a:pt x="5479294" y="1580306"/>
                    <a:pt x="5435323" y="1633553"/>
                    <a:pt x="5423860" y="1637374"/>
                  </a:cubicBezTo>
                  <a:lnTo>
                    <a:pt x="5399897" y="1645361"/>
                  </a:lnTo>
                  <a:cubicBezTo>
                    <a:pt x="5284229" y="1606809"/>
                    <a:pt x="5280145" y="1609832"/>
                    <a:pt x="5128313" y="1485617"/>
                  </a:cubicBezTo>
                  <a:lnTo>
                    <a:pt x="5040447" y="1413733"/>
                  </a:lnTo>
                  <a:cubicBezTo>
                    <a:pt x="5029797" y="1392434"/>
                    <a:pt x="5018476" y="1371457"/>
                    <a:pt x="5008496" y="1349835"/>
                  </a:cubicBezTo>
                  <a:cubicBezTo>
                    <a:pt x="5002487" y="1336817"/>
                    <a:pt x="5000120" y="1322057"/>
                    <a:pt x="4992521" y="1309899"/>
                  </a:cubicBezTo>
                  <a:cubicBezTo>
                    <a:pt x="4986534" y="1300320"/>
                    <a:pt x="4975492" y="1294854"/>
                    <a:pt x="4968557" y="1285938"/>
                  </a:cubicBezTo>
                  <a:cubicBezTo>
                    <a:pt x="4955105" y="1268644"/>
                    <a:pt x="4929625" y="1230048"/>
                    <a:pt x="4920631" y="1206066"/>
                  </a:cubicBezTo>
                  <a:cubicBezTo>
                    <a:pt x="4916776" y="1195788"/>
                    <a:pt x="4915306" y="1184767"/>
                    <a:pt x="4912643" y="1174117"/>
                  </a:cubicBezTo>
                  <a:cubicBezTo>
                    <a:pt x="4917157" y="1092873"/>
                    <a:pt x="4917748" y="1034553"/>
                    <a:pt x="4928618" y="958463"/>
                  </a:cubicBezTo>
                  <a:cubicBezTo>
                    <a:pt x="4930538" y="945024"/>
                    <a:pt x="4933943" y="931839"/>
                    <a:pt x="4936606" y="918527"/>
                  </a:cubicBezTo>
                  <a:cubicBezTo>
                    <a:pt x="4940929" y="868820"/>
                    <a:pt x="4958213" y="653111"/>
                    <a:pt x="4968557" y="591052"/>
                  </a:cubicBezTo>
                  <a:cubicBezTo>
                    <a:pt x="4989368" y="466199"/>
                    <a:pt x="4981600" y="527462"/>
                    <a:pt x="4992521" y="407347"/>
                  </a:cubicBezTo>
                  <a:cubicBezTo>
                    <a:pt x="4989858" y="340787"/>
                    <a:pt x="5001852" y="271989"/>
                    <a:pt x="4984533" y="207667"/>
                  </a:cubicBezTo>
                  <a:cubicBezTo>
                    <a:pt x="4980322" y="192028"/>
                    <a:pt x="4951859" y="205127"/>
                    <a:pt x="4936606" y="199680"/>
                  </a:cubicBezTo>
                  <a:cubicBezTo>
                    <a:pt x="4914179" y="191671"/>
                    <a:pt x="4896279" y="171099"/>
                    <a:pt x="4872704" y="167731"/>
                  </a:cubicBezTo>
                  <a:cubicBezTo>
                    <a:pt x="4758396" y="151403"/>
                    <a:pt x="4875257" y="170682"/>
                    <a:pt x="4760875" y="143770"/>
                  </a:cubicBezTo>
                  <a:cubicBezTo>
                    <a:pt x="4734443" y="137551"/>
                    <a:pt x="4707440" y="133965"/>
                    <a:pt x="4680997" y="127795"/>
                  </a:cubicBezTo>
                  <a:cubicBezTo>
                    <a:pt x="4343698" y="49097"/>
                    <a:pt x="4630213" y="107350"/>
                    <a:pt x="4465328" y="79872"/>
                  </a:cubicBezTo>
                  <a:cubicBezTo>
                    <a:pt x="4425081" y="73165"/>
                    <a:pt x="4413654" y="66910"/>
                    <a:pt x="4369474" y="63898"/>
                  </a:cubicBezTo>
                  <a:cubicBezTo>
                    <a:pt x="4271043" y="57187"/>
                    <a:pt x="4172409" y="53832"/>
                    <a:pt x="4073927" y="47923"/>
                  </a:cubicBezTo>
                  <a:cubicBezTo>
                    <a:pt x="4039273" y="45844"/>
                    <a:pt x="4004730" y="42171"/>
                    <a:pt x="3970086" y="39936"/>
                  </a:cubicBezTo>
                  <a:lnTo>
                    <a:pt x="3826306" y="31949"/>
                  </a:lnTo>
                  <a:cubicBezTo>
                    <a:pt x="3777255" y="25818"/>
                    <a:pt x="3754245" y="23322"/>
                    <a:pt x="3706490" y="15975"/>
                  </a:cubicBezTo>
                  <a:cubicBezTo>
                    <a:pt x="3690482" y="13512"/>
                    <a:pt x="3674737" y="8838"/>
                    <a:pt x="3658563" y="7987"/>
                  </a:cubicBezTo>
                  <a:cubicBezTo>
                    <a:pt x="3573436" y="3507"/>
                    <a:pt x="3488157" y="2662"/>
                    <a:pt x="3402954" y="0"/>
                  </a:cubicBezTo>
                  <a:cubicBezTo>
                    <a:pt x="3280475" y="2662"/>
                    <a:pt x="3157754" y="-162"/>
                    <a:pt x="3035517" y="7987"/>
                  </a:cubicBezTo>
                  <a:cubicBezTo>
                    <a:pt x="2979782" y="11702"/>
                    <a:pt x="2892160" y="43107"/>
                    <a:pt x="2835823" y="55910"/>
                  </a:cubicBezTo>
                  <a:cubicBezTo>
                    <a:pt x="2806794" y="62507"/>
                    <a:pt x="2777148" y="66047"/>
                    <a:pt x="2747957" y="71885"/>
                  </a:cubicBezTo>
                  <a:cubicBezTo>
                    <a:pt x="2706334" y="80209"/>
                    <a:pt x="2727574" y="77708"/>
                    <a:pt x="2692043" y="87859"/>
                  </a:cubicBezTo>
                  <a:cubicBezTo>
                    <a:pt x="2681487" y="90875"/>
                    <a:pt x="2670648" y="92830"/>
                    <a:pt x="2660092" y="95846"/>
                  </a:cubicBezTo>
                  <a:cubicBezTo>
                    <a:pt x="2592772" y="115079"/>
                    <a:pt x="2682181" y="89804"/>
                    <a:pt x="2612165" y="119808"/>
                  </a:cubicBezTo>
                  <a:cubicBezTo>
                    <a:pt x="2602074" y="124132"/>
                    <a:pt x="2590864" y="125133"/>
                    <a:pt x="2580214" y="127795"/>
                  </a:cubicBezTo>
                  <a:cubicBezTo>
                    <a:pt x="2566901" y="135782"/>
                    <a:pt x="2554161" y="144814"/>
                    <a:pt x="2540275" y="151757"/>
                  </a:cubicBezTo>
                  <a:cubicBezTo>
                    <a:pt x="2508554" y="167617"/>
                    <a:pt x="2521779" y="149559"/>
                    <a:pt x="2492348" y="175718"/>
                  </a:cubicBezTo>
                  <a:cubicBezTo>
                    <a:pt x="2475462" y="190727"/>
                    <a:pt x="2460397" y="207667"/>
                    <a:pt x="2444422" y="223641"/>
                  </a:cubicBezTo>
                  <a:lnTo>
                    <a:pt x="2428446" y="239616"/>
                  </a:lnTo>
                  <a:cubicBezTo>
                    <a:pt x="2423121" y="250266"/>
                    <a:pt x="2418379" y="261227"/>
                    <a:pt x="2412471" y="271565"/>
                  </a:cubicBezTo>
                  <a:cubicBezTo>
                    <a:pt x="2407708" y="279900"/>
                    <a:pt x="2400788" y="286940"/>
                    <a:pt x="2396495" y="295526"/>
                  </a:cubicBezTo>
                  <a:cubicBezTo>
                    <a:pt x="2392729" y="303056"/>
                    <a:pt x="2392272" y="311958"/>
                    <a:pt x="2388507" y="319488"/>
                  </a:cubicBezTo>
                  <a:cubicBezTo>
                    <a:pt x="2380581" y="335339"/>
                    <a:pt x="2347439" y="375548"/>
                    <a:pt x="2340581" y="383385"/>
                  </a:cubicBezTo>
                  <a:cubicBezTo>
                    <a:pt x="2279714" y="452941"/>
                    <a:pt x="2358049" y="357930"/>
                    <a:pt x="2284666" y="431308"/>
                  </a:cubicBezTo>
                  <a:cubicBezTo>
                    <a:pt x="2272611" y="443362"/>
                    <a:pt x="2263365" y="457932"/>
                    <a:pt x="2252715" y="471244"/>
                  </a:cubicBezTo>
                  <a:cubicBezTo>
                    <a:pt x="2247390" y="484556"/>
                    <a:pt x="2240860" y="497447"/>
                    <a:pt x="2236740" y="511180"/>
                  </a:cubicBezTo>
                  <a:cubicBezTo>
                    <a:pt x="2232839" y="524183"/>
                    <a:pt x="2231805" y="537888"/>
                    <a:pt x="2228752" y="551116"/>
                  </a:cubicBezTo>
                  <a:cubicBezTo>
                    <a:pt x="2223815" y="572509"/>
                    <a:pt x="2218101" y="593715"/>
                    <a:pt x="2212776" y="615014"/>
                  </a:cubicBezTo>
                  <a:cubicBezTo>
                    <a:pt x="2210114" y="625663"/>
                    <a:pt x="2208261" y="636548"/>
                    <a:pt x="2204789" y="646962"/>
                  </a:cubicBezTo>
                  <a:cubicBezTo>
                    <a:pt x="2202126" y="654949"/>
                    <a:pt x="2198628" y="662705"/>
                    <a:pt x="2196801" y="670924"/>
                  </a:cubicBezTo>
                  <a:cubicBezTo>
                    <a:pt x="2190907" y="697443"/>
                    <a:pt x="2185071" y="749283"/>
                    <a:pt x="2180825" y="774757"/>
                  </a:cubicBezTo>
                  <a:cubicBezTo>
                    <a:pt x="2170789" y="834972"/>
                    <a:pt x="2173726" y="796054"/>
                    <a:pt x="2164850" y="862617"/>
                  </a:cubicBezTo>
                  <a:cubicBezTo>
                    <a:pt x="2161663" y="886514"/>
                    <a:pt x="2159525" y="910540"/>
                    <a:pt x="2156862" y="934501"/>
                  </a:cubicBezTo>
                  <a:cubicBezTo>
                    <a:pt x="2159525" y="1072946"/>
                    <a:pt x="2148257" y="1212362"/>
                    <a:pt x="2164850" y="1349835"/>
                  </a:cubicBezTo>
                  <a:cubicBezTo>
                    <a:pt x="2167557" y="1372264"/>
                    <a:pt x="2199220" y="1379685"/>
                    <a:pt x="2212776" y="1397758"/>
                  </a:cubicBezTo>
                  <a:cubicBezTo>
                    <a:pt x="2220764" y="1408408"/>
                    <a:pt x="2229890" y="1418292"/>
                    <a:pt x="2236740" y="1429707"/>
                  </a:cubicBezTo>
                  <a:cubicBezTo>
                    <a:pt x="2274753" y="1493057"/>
                    <a:pt x="2307554" y="1546645"/>
                    <a:pt x="2332593" y="1613412"/>
                  </a:cubicBezTo>
                  <a:cubicBezTo>
                    <a:pt x="2341462" y="1637062"/>
                    <a:pt x="2347175" y="1661846"/>
                    <a:pt x="2356556" y="1685297"/>
                  </a:cubicBezTo>
                  <a:cubicBezTo>
                    <a:pt x="2361881" y="1698609"/>
                    <a:pt x="2363729" y="1713916"/>
                    <a:pt x="2372532" y="1725233"/>
                  </a:cubicBezTo>
                  <a:cubicBezTo>
                    <a:pt x="2382999" y="1738690"/>
                    <a:pt x="2400907" y="1744655"/>
                    <a:pt x="2412471" y="1757182"/>
                  </a:cubicBezTo>
                  <a:cubicBezTo>
                    <a:pt x="2433062" y="1779487"/>
                    <a:pt x="2447794" y="1806761"/>
                    <a:pt x="2468385" y="1829066"/>
                  </a:cubicBezTo>
                  <a:cubicBezTo>
                    <a:pt x="2479949" y="1841593"/>
                    <a:pt x="2495493" y="1849789"/>
                    <a:pt x="2508324" y="1861015"/>
                  </a:cubicBezTo>
                  <a:cubicBezTo>
                    <a:pt x="2563427" y="1909227"/>
                    <a:pt x="2498234" y="1863239"/>
                    <a:pt x="2564238" y="1900951"/>
                  </a:cubicBezTo>
                  <a:cubicBezTo>
                    <a:pt x="2572573" y="1905714"/>
                    <a:pt x="2579378" y="1913144"/>
                    <a:pt x="2588202" y="1916925"/>
                  </a:cubicBezTo>
                  <a:cubicBezTo>
                    <a:pt x="2616847" y="1929200"/>
                    <a:pt x="2648627" y="1934100"/>
                    <a:pt x="2676067" y="1948874"/>
                  </a:cubicBezTo>
                  <a:cubicBezTo>
                    <a:pt x="2718330" y="1971629"/>
                    <a:pt x="2755945" y="2002122"/>
                    <a:pt x="2795884" y="2028746"/>
                  </a:cubicBezTo>
                  <a:cubicBezTo>
                    <a:pt x="2831239" y="2052314"/>
                    <a:pt x="2841995" y="2057221"/>
                    <a:pt x="2875761" y="2100631"/>
                  </a:cubicBezTo>
                  <a:lnTo>
                    <a:pt x="2931676" y="2172516"/>
                  </a:lnTo>
                  <a:cubicBezTo>
                    <a:pt x="2984993" y="2323571"/>
                    <a:pt x="2932258" y="2300408"/>
                    <a:pt x="3027529" y="2316285"/>
                  </a:cubicBezTo>
                  <a:cubicBezTo>
                    <a:pt x="3037658" y="2346668"/>
                    <a:pt x="3039229" y="2365389"/>
                    <a:pt x="3059480" y="2388170"/>
                  </a:cubicBezTo>
                  <a:cubicBezTo>
                    <a:pt x="3074490" y="2405055"/>
                    <a:pt x="3107407" y="2436093"/>
                    <a:pt x="3107407" y="2436093"/>
                  </a:cubicBezTo>
                  <a:cubicBezTo>
                    <a:pt x="3115395" y="2454730"/>
                    <a:pt x="3135769" y="2472210"/>
                    <a:pt x="3131370" y="2492003"/>
                  </a:cubicBezTo>
                  <a:cubicBezTo>
                    <a:pt x="3128259" y="2506000"/>
                    <a:pt x="3105698" y="2506550"/>
                    <a:pt x="3091431" y="2507977"/>
                  </a:cubicBezTo>
                  <a:cubicBezTo>
                    <a:pt x="3082131" y="2508907"/>
                    <a:pt x="3031184" y="2494332"/>
                    <a:pt x="3019541" y="2492003"/>
                  </a:cubicBezTo>
                  <a:cubicBezTo>
                    <a:pt x="2977039" y="2483503"/>
                    <a:pt x="2933654" y="2479071"/>
                    <a:pt x="2891737" y="2468041"/>
                  </a:cubicBezTo>
                  <a:cubicBezTo>
                    <a:pt x="2687995" y="2414428"/>
                    <a:pt x="2639281" y="2397207"/>
                    <a:pt x="2492348" y="2348234"/>
                  </a:cubicBezTo>
                  <a:cubicBezTo>
                    <a:pt x="2428437" y="2305627"/>
                    <a:pt x="2510447" y="2356054"/>
                    <a:pt x="2356556" y="2308298"/>
                  </a:cubicBezTo>
                  <a:cubicBezTo>
                    <a:pt x="2315474" y="2295549"/>
                    <a:pt x="2277548" y="2273977"/>
                    <a:pt x="2236740" y="2260375"/>
                  </a:cubicBezTo>
                  <a:cubicBezTo>
                    <a:pt x="1997907" y="2180769"/>
                    <a:pt x="2217569" y="2259005"/>
                    <a:pt x="2108935" y="2212451"/>
                  </a:cubicBezTo>
                  <a:cubicBezTo>
                    <a:pt x="2101196" y="2209135"/>
                    <a:pt x="2092503" y="2208229"/>
                    <a:pt x="2084972" y="2204464"/>
                  </a:cubicBezTo>
                  <a:cubicBezTo>
                    <a:pt x="2076386" y="2200171"/>
                    <a:pt x="2069781" y="2192389"/>
                    <a:pt x="2061009" y="2188490"/>
                  </a:cubicBezTo>
                  <a:cubicBezTo>
                    <a:pt x="2045620" y="2181651"/>
                    <a:pt x="2028850" y="2178428"/>
                    <a:pt x="2013082" y="2172516"/>
                  </a:cubicBezTo>
                  <a:cubicBezTo>
                    <a:pt x="1986231" y="2162448"/>
                    <a:pt x="1960835" y="2148242"/>
                    <a:pt x="1933205" y="2140567"/>
                  </a:cubicBezTo>
                  <a:cubicBezTo>
                    <a:pt x="1912521" y="2134822"/>
                    <a:pt x="1890531" y="2135764"/>
                    <a:pt x="1869302" y="2132580"/>
                  </a:cubicBezTo>
                  <a:cubicBezTo>
                    <a:pt x="1796488" y="2121659"/>
                    <a:pt x="1789942" y="2119903"/>
                    <a:pt x="1733510" y="2108618"/>
                  </a:cubicBezTo>
                  <a:cubicBezTo>
                    <a:pt x="1552454" y="2111280"/>
                    <a:pt x="1371180" y="2107332"/>
                    <a:pt x="1190342" y="2116605"/>
                  </a:cubicBezTo>
                  <a:cubicBezTo>
                    <a:pt x="1162580" y="2118029"/>
                    <a:pt x="1125096" y="2116932"/>
                    <a:pt x="1110464" y="2140567"/>
                  </a:cubicBezTo>
                  <a:cubicBezTo>
                    <a:pt x="1095997" y="2163935"/>
                    <a:pt x="1086773" y="2298676"/>
                    <a:pt x="1078513" y="2348234"/>
                  </a:cubicBezTo>
                  <a:cubicBezTo>
                    <a:pt x="1074049" y="2375016"/>
                    <a:pt x="1062538" y="2428106"/>
                    <a:pt x="1062538" y="2428106"/>
                  </a:cubicBezTo>
                  <a:cubicBezTo>
                    <a:pt x="1065071" y="2471165"/>
                    <a:pt x="1058579" y="2561556"/>
                    <a:pt x="1086501" y="2611811"/>
                  </a:cubicBezTo>
                  <a:cubicBezTo>
                    <a:pt x="1091987" y="2621685"/>
                    <a:pt x="1102476" y="2627785"/>
                    <a:pt x="1110464" y="2635772"/>
                  </a:cubicBezTo>
                  <a:cubicBezTo>
                    <a:pt x="1136833" y="2754421"/>
                    <a:pt x="1142415" y="2762923"/>
                    <a:pt x="1142415" y="2931298"/>
                  </a:cubicBezTo>
                  <a:cubicBezTo>
                    <a:pt x="1142415" y="2968950"/>
                    <a:pt x="1132630" y="3005979"/>
                    <a:pt x="1126440" y="3043119"/>
                  </a:cubicBezTo>
                  <a:cubicBezTo>
                    <a:pt x="1121976" y="3069901"/>
                    <a:pt x="1118449" y="3097040"/>
                    <a:pt x="1110464" y="3122991"/>
                  </a:cubicBezTo>
                  <a:cubicBezTo>
                    <a:pt x="1107641" y="3132166"/>
                    <a:pt x="1098782" y="3138367"/>
                    <a:pt x="1094489" y="3146953"/>
                  </a:cubicBezTo>
                  <a:cubicBezTo>
                    <a:pt x="1090724" y="3154483"/>
                    <a:pt x="1089164" y="3162927"/>
                    <a:pt x="1086501" y="3170914"/>
                  </a:cubicBezTo>
                  <a:cubicBezTo>
                    <a:pt x="1091826" y="3205525"/>
                    <a:pt x="1092855" y="3241077"/>
                    <a:pt x="1102476" y="3274748"/>
                  </a:cubicBezTo>
                  <a:cubicBezTo>
                    <a:pt x="1126606" y="3359199"/>
                    <a:pt x="1126101" y="3314007"/>
                    <a:pt x="1150403" y="3362607"/>
                  </a:cubicBezTo>
                  <a:cubicBezTo>
                    <a:pt x="1154168" y="3370137"/>
                    <a:pt x="1152438" y="3380615"/>
                    <a:pt x="1158391" y="3386568"/>
                  </a:cubicBezTo>
                  <a:cubicBezTo>
                    <a:pt x="1272235" y="3500403"/>
                    <a:pt x="1185298" y="3347054"/>
                    <a:pt x="1318146" y="3546312"/>
                  </a:cubicBezTo>
                  <a:cubicBezTo>
                    <a:pt x="1376531" y="3633883"/>
                    <a:pt x="1352097" y="3601750"/>
                    <a:pt x="1461926" y="3722030"/>
                  </a:cubicBezTo>
                  <a:cubicBezTo>
                    <a:pt x="1571731" y="3842284"/>
                    <a:pt x="1474314" y="3723538"/>
                    <a:pt x="1549792" y="3817876"/>
                  </a:cubicBezTo>
                  <a:cubicBezTo>
                    <a:pt x="1544828" y="3852618"/>
                    <a:pt x="1535939" y="3962457"/>
                    <a:pt x="1509853" y="4001582"/>
                  </a:cubicBezTo>
                  <a:cubicBezTo>
                    <a:pt x="1504528" y="4009569"/>
                    <a:pt x="1501864" y="4020218"/>
                    <a:pt x="1493877" y="4025543"/>
                  </a:cubicBezTo>
                  <a:cubicBezTo>
                    <a:pt x="1449408" y="4055187"/>
                    <a:pt x="1392122" y="4057478"/>
                    <a:pt x="1342110" y="4065479"/>
                  </a:cubicBezTo>
                  <a:cubicBezTo>
                    <a:pt x="1194321" y="4089124"/>
                    <a:pt x="1259923" y="4080371"/>
                    <a:pt x="1078513" y="4089441"/>
                  </a:cubicBezTo>
                  <a:cubicBezTo>
                    <a:pt x="984604" y="4105091"/>
                    <a:pt x="1070127" y="4089529"/>
                    <a:pt x="998635" y="4105415"/>
                  </a:cubicBezTo>
                  <a:cubicBezTo>
                    <a:pt x="940805" y="4118265"/>
                    <a:pt x="977553" y="4107117"/>
                    <a:pt x="934733" y="4121390"/>
                  </a:cubicBezTo>
                  <a:cubicBezTo>
                    <a:pt x="924083" y="4129377"/>
                    <a:pt x="913615" y="4137614"/>
                    <a:pt x="902782" y="4145351"/>
                  </a:cubicBezTo>
                  <a:cubicBezTo>
                    <a:pt x="894970" y="4150931"/>
                    <a:pt x="883907" y="4153185"/>
                    <a:pt x="878819" y="4161326"/>
                  </a:cubicBezTo>
                  <a:cubicBezTo>
                    <a:pt x="869894" y="4175605"/>
                    <a:pt x="862843" y="4209249"/>
                    <a:pt x="862843" y="4209249"/>
                  </a:cubicBezTo>
                  <a:cubicBezTo>
                    <a:pt x="860181" y="4225223"/>
                    <a:pt x="859978" y="4241808"/>
                    <a:pt x="854856" y="4257172"/>
                  </a:cubicBezTo>
                  <a:cubicBezTo>
                    <a:pt x="835568" y="4315032"/>
                    <a:pt x="796229" y="4243370"/>
                    <a:pt x="854856" y="4368992"/>
                  </a:cubicBezTo>
                  <a:cubicBezTo>
                    <a:pt x="862066" y="4384441"/>
                    <a:pt x="881964" y="4389715"/>
                    <a:pt x="894794" y="4400941"/>
                  </a:cubicBezTo>
                  <a:cubicBezTo>
                    <a:pt x="903296" y="4408379"/>
                    <a:pt x="910015" y="4417750"/>
                    <a:pt x="918758" y="4424903"/>
                  </a:cubicBezTo>
                  <a:cubicBezTo>
                    <a:pt x="997498" y="4489321"/>
                    <a:pt x="965310" y="4446802"/>
                    <a:pt x="998635" y="4496787"/>
                  </a:cubicBezTo>
                  <a:cubicBezTo>
                    <a:pt x="1001298" y="4510099"/>
                    <a:pt x="1006623" y="4523147"/>
                    <a:pt x="1006623" y="4536723"/>
                  </a:cubicBezTo>
                  <a:cubicBezTo>
                    <a:pt x="1006623" y="4632756"/>
                    <a:pt x="1002882" y="4622325"/>
                    <a:pt x="982660" y="4696467"/>
                  </a:cubicBezTo>
                  <a:cubicBezTo>
                    <a:pt x="979771" y="4707058"/>
                    <a:pt x="978996" y="4718326"/>
                    <a:pt x="974672" y="4728416"/>
                  </a:cubicBezTo>
                  <a:cubicBezTo>
                    <a:pt x="970890" y="4737239"/>
                    <a:pt x="962990" y="4743792"/>
                    <a:pt x="958697" y="4752378"/>
                  </a:cubicBezTo>
                  <a:cubicBezTo>
                    <a:pt x="954932" y="4759908"/>
                    <a:pt x="953665" y="4768456"/>
                    <a:pt x="950709" y="4776339"/>
                  </a:cubicBezTo>
                  <a:cubicBezTo>
                    <a:pt x="945674" y="4789764"/>
                    <a:pt x="941145" y="4803451"/>
                    <a:pt x="934733" y="4816275"/>
                  </a:cubicBezTo>
                  <a:cubicBezTo>
                    <a:pt x="930440" y="4824861"/>
                    <a:pt x="926746" y="4834912"/>
                    <a:pt x="918758" y="4840237"/>
                  </a:cubicBezTo>
                  <a:cubicBezTo>
                    <a:pt x="909624" y="4846326"/>
                    <a:pt x="897086" y="4844370"/>
                    <a:pt x="886807" y="4848224"/>
                  </a:cubicBezTo>
                  <a:cubicBezTo>
                    <a:pt x="871632" y="4853914"/>
                    <a:pt x="825088" y="4880533"/>
                    <a:pt x="814917" y="4888160"/>
                  </a:cubicBezTo>
                  <a:cubicBezTo>
                    <a:pt x="760697" y="4928821"/>
                    <a:pt x="824552" y="4896755"/>
                    <a:pt x="759002" y="4936083"/>
                  </a:cubicBezTo>
                  <a:cubicBezTo>
                    <a:pt x="743686" y="4945272"/>
                    <a:pt x="726533" y="4951096"/>
                    <a:pt x="711076" y="4960044"/>
                  </a:cubicBezTo>
                  <a:cubicBezTo>
                    <a:pt x="585347" y="5032830"/>
                    <a:pt x="650051" y="5013239"/>
                    <a:pt x="575284" y="5031929"/>
                  </a:cubicBezTo>
                  <a:cubicBezTo>
                    <a:pt x="455650" y="5121647"/>
                    <a:pt x="619475" y="4996435"/>
                    <a:pt x="519369" y="5079852"/>
                  </a:cubicBezTo>
                  <a:cubicBezTo>
                    <a:pt x="511994" y="5085998"/>
                    <a:pt x="502984" y="5089933"/>
                    <a:pt x="495406" y="5095827"/>
                  </a:cubicBezTo>
                  <a:cubicBezTo>
                    <a:pt x="478991" y="5108593"/>
                    <a:pt x="463894" y="5122997"/>
                    <a:pt x="447479" y="5135763"/>
                  </a:cubicBezTo>
                  <a:cubicBezTo>
                    <a:pt x="439901" y="5141656"/>
                    <a:pt x="430891" y="5145592"/>
                    <a:pt x="423516" y="5151737"/>
                  </a:cubicBezTo>
                  <a:cubicBezTo>
                    <a:pt x="414838" y="5158968"/>
                    <a:pt x="408130" y="5168348"/>
                    <a:pt x="399553" y="5175699"/>
                  </a:cubicBezTo>
                  <a:cubicBezTo>
                    <a:pt x="394484" y="5180043"/>
                    <a:pt x="353755" y="5210576"/>
                    <a:pt x="343638" y="5215634"/>
                  </a:cubicBezTo>
                  <a:cubicBezTo>
                    <a:pt x="336107" y="5219399"/>
                    <a:pt x="327206" y="5219857"/>
                    <a:pt x="319675" y="5223622"/>
                  </a:cubicBezTo>
                  <a:cubicBezTo>
                    <a:pt x="311089" y="5227915"/>
                    <a:pt x="304104" y="5234934"/>
                    <a:pt x="295712" y="5239596"/>
                  </a:cubicBezTo>
                  <a:cubicBezTo>
                    <a:pt x="222916" y="5280035"/>
                    <a:pt x="227251" y="5260127"/>
                    <a:pt x="143944" y="5343429"/>
                  </a:cubicBezTo>
                  <a:cubicBezTo>
                    <a:pt x="127968" y="5359404"/>
                    <a:pt x="110481" y="5373998"/>
                    <a:pt x="96017" y="5391353"/>
                  </a:cubicBezTo>
                  <a:cubicBezTo>
                    <a:pt x="83725" y="5406102"/>
                    <a:pt x="75586" y="5423917"/>
                    <a:pt x="64066" y="5439276"/>
                  </a:cubicBezTo>
                  <a:cubicBezTo>
                    <a:pt x="51589" y="5455911"/>
                    <a:pt x="37440" y="5471225"/>
                    <a:pt x="24127" y="5487199"/>
                  </a:cubicBezTo>
                  <a:cubicBezTo>
                    <a:pt x="18802" y="5503173"/>
                    <a:pt x="11939" y="5518715"/>
                    <a:pt x="8152" y="5535122"/>
                  </a:cubicBezTo>
                  <a:cubicBezTo>
                    <a:pt x="-8830" y="5608705"/>
                    <a:pt x="4133" y="5638766"/>
                    <a:pt x="16140" y="5726815"/>
                  </a:cubicBezTo>
                  <a:cubicBezTo>
                    <a:pt x="22062" y="5770243"/>
                    <a:pt x="19388" y="5759642"/>
                    <a:pt x="40103" y="5790712"/>
                  </a:cubicBezTo>
                  <a:cubicBezTo>
                    <a:pt x="42766" y="5804024"/>
                    <a:pt x="42473" y="5818289"/>
                    <a:pt x="48091" y="5830648"/>
                  </a:cubicBezTo>
                  <a:cubicBezTo>
                    <a:pt x="56036" y="5848126"/>
                    <a:pt x="69392" y="5862597"/>
                    <a:pt x="80042" y="5878571"/>
                  </a:cubicBezTo>
                  <a:lnTo>
                    <a:pt x="96017" y="5902533"/>
                  </a:lnTo>
                  <a:cubicBezTo>
                    <a:pt x="128707" y="5951565"/>
                    <a:pt x="92911" y="5901264"/>
                    <a:pt x="135956" y="5950456"/>
                  </a:cubicBezTo>
                  <a:cubicBezTo>
                    <a:pt x="147183" y="5963286"/>
                    <a:pt x="155165" y="5979066"/>
                    <a:pt x="167907" y="5990392"/>
                  </a:cubicBezTo>
                  <a:cubicBezTo>
                    <a:pt x="179511" y="6000706"/>
                    <a:pt x="194748" y="6006018"/>
                    <a:pt x="207846" y="6014353"/>
                  </a:cubicBezTo>
                  <a:cubicBezTo>
                    <a:pt x="271607" y="6054925"/>
                    <a:pt x="279500" y="6069175"/>
                    <a:pt x="367602" y="6102212"/>
                  </a:cubicBezTo>
                  <a:cubicBezTo>
                    <a:pt x="410203" y="6118187"/>
                    <a:pt x="459006" y="6122839"/>
                    <a:pt x="495406" y="6150136"/>
                  </a:cubicBezTo>
                  <a:cubicBezTo>
                    <a:pt x="506056" y="6158123"/>
                    <a:pt x="514662" y="6170088"/>
                    <a:pt x="527357" y="6174097"/>
                  </a:cubicBezTo>
                  <a:cubicBezTo>
                    <a:pt x="573053" y="6188526"/>
                    <a:pt x="649649" y="6198413"/>
                    <a:pt x="703088" y="6206046"/>
                  </a:cubicBezTo>
                  <a:cubicBezTo>
                    <a:pt x="834549" y="6246053"/>
                    <a:pt x="1009159" y="6304543"/>
                    <a:pt x="1142415" y="6317867"/>
                  </a:cubicBezTo>
                  <a:cubicBezTo>
                    <a:pt x="1241027" y="6327727"/>
                    <a:pt x="1195803" y="6322070"/>
                    <a:pt x="1278207" y="6333841"/>
                  </a:cubicBezTo>
                  <a:lnTo>
                    <a:pt x="1382048" y="6317867"/>
                  </a:lnTo>
                  <a:cubicBezTo>
                    <a:pt x="1395440" y="6315635"/>
                    <a:pt x="1409275" y="6314646"/>
                    <a:pt x="1421987" y="6309879"/>
                  </a:cubicBezTo>
                  <a:cubicBezTo>
                    <a:pt x="1430976" y="6306508"/>
                    <a:pt x="1436675" y="6296378"/>
                    <a:pt x="1445951" y="6293905"/>
                  </a:cubicBezTo>
                  <a:cubicBezTo>
                    <a:pt x="1499296" y="6279681"/>
                    <a:pt x="1566493" y="6276075"/>
                    <a:pt x="1621681" y="6269943"/>
                  </a:cubicBezTo>
                  <a:cubicBezTo>
                    <a:pt x="1643016" y="6267572"/>
                    <a:pt x="1664154" y="6263216"/>
                    <a:pt x="1685584" y="6261956"/>
                  </a:cubicBezTo>
                  <a:cubicBezTo>
                    <a:pt x="2110133" y="6236985"/>
                    <a:pt x="2376180" y="6239242"/>
                    <a:pt x="2851798" y="6230007"/>
                  </a:cubicBezTo>
                  <a:lnTo>
                    <a:pt x="2891737" y="6222020"/>
                  </a:lnTo>
                  <a:cubicBezTo>
                    <a:pt x="2907672" y="6219123"/>
                    <a:pt x="2924299" y="6219154"/>
                    <a:pt x="2939664" y="6214033"/>
                  </a:cubicBezTo>
                  <a:cubicBezTo>
                    <a:pt x="2961349" y="6206805"/>
                    <a:pt x="3002368" y="6178122"/>
                    <a:pt x="3027529" y="6174097"/>
                  </a:cubicBezTo>
                  <a:cubicBezTo>
                    <a:pt x="3091059" y="6163933"/>
                    <a:pt x="3227064" y="6155282"/>
                    <a:pt x="3299113" y="6150136"/>
                  </a:cubicBezTo>
                  <a:cubicBezTo>
                    <a:pt x="3374032" y="6100193"/>
                    <a:pt x="3352365" y="6146142"/>
                    <a:pt x="3474844" y="6134161"/>
                  </a:cubicBezTo>
                  <a:close/>
                </a:path>
              </a:pathLst>
            </a:custGeom>
            <a:gradFill rotWithShape="1">
              <a:gsLst>
                <a:gs pos="0">
                  <a:sysClr val="windowText" lastClr="000000">
                    <a:tint val="50000"/>
                    <a:satMod val="300000"/>
                  </a:sysClr>
                </a:gs>
                <a:gs pos="15000">
                  <a:sysClr val="window" lastClr="FFFFFF">
                    <a:lumMod val="85000"/>
                  </a:sysClr>
                </a:gs>
                <a:gs pos="100000">
                  <a:sysClr val="window" lastClr="FFFFFF"/>
                </a:gs>
              </a:gsLst>
              <a:lin ang="16200000" scaled="1"/>
            </a:gradFill>
            <a:ln w="9525" cap="flat" cmpd="sng" algn="ctr">
              <a:solidFill>
                <a:srgbClr val="4F81BD">
                  <a:lumMod val="60000"/>
                  <a:lumOff val="4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102" name="Group 101"/>
          <p:cNvGrpSpPr/>
          <p:nvPr/>
        </p:nvGrpSpPr>
        <p:grpSpPr>
          <a:xfrm>
            <a:off x="3037501" y="850564"/>
            <a:ext cx="3176288" cy="5713120"/>
            <a:chOff x="3037501" y="850564"/>
            <a:chExt cx="3176288" cy="5713120"/>
          </a:xfrm>
        </p:grpSpPr>
        <p:grpSp>
          <p:nvGrpSpPr>
            <p:cNvPr id="96" name="Group 95"/>
            <p:cNvGrpSpPr/>
            <p:nvPr/>
          </p:nvGrpSpPr>
          <p:grpSpPr>
            <a:xfrm>
              <a:off x="5098334" y="5446294"/>
              <a:ext cx="1115455" cy="1117390"/>
              <a:chOff x="5098334" y="5446294"/>
              <a:chExt cx="1115455" cy="1117390"/>
            </a:xfrm>
          </p:grpSpPr>
          <p:sp>
            <p:nvSpPr>
              <p:cNvPr id="94" name="Right Arrow 93"/>
              <p:cNvSpPr/>
              <p:nvPr/>
            </p:nvSpPr>
            <p:spPr>
              <a:xfrm rot="2761510">
                <a:off x="5104220" y="5574675"/>
                <a:ext cx="559272" cy="302510"/>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 name="Oval 94"/>
              <p:cNvSpPr/>
              <p:nvPr/>
            </p:nvSpPr>
            <p:spPr>
              <a:xfrm>
                <a:off x="5098334" y="6051999"/>
                <a:ext cx="1115455" cy="511685"/>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Winds (-)</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01" name="Group 100"/>
            <p:cNvGrpSpPr/>
            <p:nvPr/>
          </p:nvGrpSpPr>
          <p:grpSpPr>
            <a:xfrm>
              <a:off x="3037501" y="850564"/>
              <a:ext cx="2002021" cy="501037"/>
              <a:chOff x="3037501" y="850564"/>
              <a:chExt cx="2002021" cy="501037"/>
            </a:xfrm>
          </p:grpSpPr>
          <p:sp>
            <p:nvSpPr>
              <p:cNvPr id="97" name="Text Box 20"/>
              <p:cNvSpPr txBox="1">
                <a:spLocks noChangeArrowheads="1"/>
              </p:cNvSpPr>
              <p:nvPr/>
            </p:nvSpPr>
            <p:spPr bwMode="auto">
              <a:xfrm>
                <a:off x="3037501" y="850564"/>
                <a:ext cx="1969748" cy="27695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EEECE1">
                        <a:lumMod val="25000"/>
                      </a:srgbClr>
                    </a:solidFill>
                    <a:effectLst/>
                    <a:uLnTx/>
                    <a:uFillTx/>
                    <a:latin typeface="Calibri"/>
                    <a:ea typeface="Times New Roman" charset="0"/>
                    <a:cs typeface="+mn-cs"/>
                  </a:rPr>
                  <a:t>1. SST forced Wind Anomaly</a:t>
                </a:r>
              </a:p>
            </p:txBody>
          </p:sp>
          <p:sp>
            <p:nvSpPr>
              <p:cNvPr id="98" name="Striped Right Arrow 97"/>
              <p:cNvSpPr/>
              <p:nvPr/>
            </p:nvSpPr>
            <p:spPr>
              <a:xfrm>
                <a:off x="4022375" y="1202144"/>
                <a:ext cx="480277" cy="149457"/>
              </a:xfrm>
              <a:prstGeom prst="stripedRightArrow">
                <a:avLst>
                  <a:gd name="adj1" fmla="val 50000"/>
                  <a:gd name="adj2" fmla="val 12999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9" name="Striped Right Arrow 98"/>
              <p:cNvSpPr/>
              <p:nvPr/>
            </p:nvSpPr>
            <p:spPr>
              <a:xfrm>
                <a:off x="4559245" y="1202144"/>
                <a:ext cx="480277" cy="149457"/>
              </a:xfrm>
              <a:prstGeom prst="stripedRightArrow">
                <a:avLst>
                  <a:gd name="adj1" fmla="val 50000"/>
                  <a:gd name="adj2" fmla="val 12999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0" name="Striped Right Arrow 99"/>
              <p:cNvSpPr/>
              <p:nvPr/>
            </p:nvSpPr>
            <p:spPr>
              <a:xfrm>
                <a:off x="3497170" y="1202144"/>
                <a:ext cx="480277" cy="149457"/>
              </a:xfrm>
              <a:prstGeom prst="stripedRightArrow">
                <a:avLst>
                  <a:gd name="adj1" fmla="val 50000"/>
                  <a:gd name="adj2" fmla="val 12999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grpSp>
        <p:nvGrpSpPr>
          <p:cNvPr id="112" name="Group 111"/>
          <p:cNvGrpSpPr/>
          <p:nvPr/>
        </p:nvGrpSpPr>
        <p:grpSpPr>
          <a:xfrm>
            <a:off x="2374590" y="1673005"/>
            <a:ext cx="2605231" cy="4890680"/>
            <a:chOff x="2374590" y="1673005"/>
            <a:chExt cx="2605231" cy="4890680"/>
          </a:xfrm>
        </p:grpSpPr>
        <p:grpSp>
          <p:nvGrpSpPr>
            <p:cNvPr id="107" name="Group 106"/>
            <p:cNvGrpSpPr/>
            <p:nvPr/>
          </p:nvGrpSpPr>
          <p:grpSpPr>
            <a:xfrm>
              <a:off x="2374590" y="1673005"/>
              <a:ext cx="2597590" cy="1789742"/>
              <a:chOff x="2374590" y="1673005"/>
              <a:chExt cx="2597590" cy="1789742"/>
            </a:xfrm>
          </p:grpSpPr>
          <p:sp>
            <p:nvSpPr>
              <p:cNvPr id="103" name="Oval 2"/>
              <p:cNvSpPr>
                <a:spLocks noChangeArrowheads="1"/>
              </p:cNvSpPr>
              <p:nvPr/>
            </p:nvSpPr>
            <p:spPr bwMode="auto">
              <a:xfrm>
                <a:off x="2776992" y="2636870"/>
                <a:ext cx="1150986" cy="461596"/>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 name="Text Box 3"/>
              <p:cNvSpPr txBox="1">
                <a:spLocks noChangeArrowheads="1"/>
              </p:cNvSpPr>
              <p:nvPr/>
            </p:nvSpPr>
            <p:spPr bwMode="auto">
              <a:xfrm>
                <a:off x="2755392" y="2679328"/>
                <a:ext cx="1205740" cy="2769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mbria" charset="0"/>
                    <a:ea typeface="Times New Roman" charset="0"/>
                  </a:rPr>
                  <a:t>Heat Content </a:t>
                </a:r>
                <a:r>
                  <a:rPr kumimoji="0" lang="en-US" sz="1200" b="0" i="0" u="none" strike="noStrike" kern="0" cap="none" spc="0" normalizeH="0" baseline="0" noProof="0" dirty="0" smtClean="0">
                    <a:ln>
                      <a:noFill/>
                    </a:ln>
                    <a:solidFill>
                      <a:sysClr val="windowText" lastClr="000000"/>
                    </a:solidFill>
                    <a:effectLst/>
                    <a:uLnTx/>
                    <a:uFillTx/>
                    <a:latin typeface="Cambria" charset="0"/>
                    <a:ea typeface="Times New Roman" charset="0"/>
                  </a:rPr>
                  <a:t>Anomaly</a:t>
                </a:r>
                <a:endParaRPr kumimoji="0" lang="en-US" sz="1200" b="0" i="0" u="none" strike="noStrike" kern="0" cap="none" spc="0" normalizeH="0" baseline="0" noProof="0" dirty="0">
                  <a:ln>
                    <a:noFill/>
                  </a:ln>
                  <a:solidFill>
                    <a:sysClr val="windowText" lastClr="000000"/>
                  </a:solidFill>
                  <a:effectLst/>
                  <a:uLnTx/>
                  <a:uFillTx/>
                  <a:latin typeface="Cambria" charset="0"/>
                  <a:ea typeface="Times New Roman" charset="0"/>
                </a:endParaRPr>
              </a:p>
            </p:txBody>
          </p:sp>
          <p:sp>
            <p:nvSpPr>
              <p:cNvPr id="105" name="AutoShape 4"/>
              <p:cNvSpPr>
                <a:spLocks noChangeArrowheads="1"/>
              </p:cNvSpPr>
              <p:nvPr/>
            </p:nvSpPr>
            <p:spPr bwMode="auto">
              <a:xfrm>
                <a:off x="3193808" y="1673005"/>
                <a:ext cx="287746" cy="822162"/>
              </a:xfrm>
              <a:prstGeom prst="downArrow">
                <a:avLst>
                  <a:gd name="adj1" fmla="val 50000"/>
                  <a:gd name="adj2"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6" name="Text Box 5"/>
              <p:cNvSpPr txBox="1">
                <a:spLocks noChangeArrowheads="1"/>
              </p:cNvSpPr>
              <p:nvPr/>
            </p:nvSpPr>
            <p:spPr bwMode="auto">
              <a:xfrm>
                <a:off x="2374590" y="3185789"/>
                <a:ext cx="2597590" cy="27695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4A452A"/>
                    </a:solidFill>
                    <a:effectLst/>
                    <a:uLnTx/>
                    <a:uFillTx/>
                    <a:latin typeface="Calibri"/>
                    <a:ea typeface="Times New Roman" charset="0"/>
                    <a:cs typeface="+mn-cs"/>
                  </a:rPr>
                  <a:t>2. Wind  forced Heat </a:t>
                </a:r>
                <a:r>
                  <a:rPr kumimoji="0" lang="en-US" sz="1200" b="1" i="0" u="none" strike="noStrike" kern="0" cap="none" spc="0" normalizeH="0" baseline="0" noProof="0" dirty="0" smtClean="0">
                    <a:ln>
                      <a:noFill/>
                    </a:ln>
                    <a:solidFill>
                      <a:srgbClr val="4A452A"/>
                    </a:solidFill>
                    <a:effectLst/>
                    <a:uLnTx/>
                    <a:uFillTx/>
                    <a:latin typeface="Calibri"/>
                    <a:ea typeface="Times New Roman" charset="0"/>
                    <a:cs typeface="+mn-cs"/>
                  </a:rPr>
                  <a:t>Content change</a:t>
                </a:r>
                <a:endParaRPr kumimoji="0" lang="en-US" sz="1200" b="1" i="0" u="none" strike="noStrike" kern="0" cap="none" spc="0" normalizeH="0" baseline="0" noProof="0" dirty="0">
                  <a:ln>
                    <a:noFill/>
                  </a:ln>
                  <a:solidFill>
                    <a:srgbClr val="4A452A"/>
                  </a:solidFill>
                  <a:effectLst/>
                  <a:uLnTx/>
                  <a:uFillTx/>
                  <a:latin typeface="Calibri"/>
                  <a:ea typeface="Times New Roman" charset="0"/>
                  <a:cs typeface="+mn-cs"/>
                </a:endParaRPr>
              </a:p>
            </p:txBody>
          </p:sp>
        </p:grpSp>
        <p:grpSp>
          <p:nvGrpSpPr>
            <p:cNvPr id="111" name="Group 110"/>
            <p:cNvGrpSpPr/>
            <p:nvPr/>
          </p:nvGrpSpPr>
          <p:grpSpPr>
            <a:xfrm>
              <a:off x="3152220" y="6031065"/>
              <a:ext cx="1827601" cy="532620"/>
              <a:chOff x="3152220" y="6031065"/>
              <a:chExt cx="1827601" cy="532620"/>
            </a:xfrm>
          </p:grpSpPr>
          <p:sp>
            <p:nvSpPr>
              <p:cNvPr id="108" name="Right Arrow 107"/>
              <p:cNvSpPr/>
              <p:nvPr/>
            </p:nvSpPr>
            <p:spPr>
              <a:xfrm rot="10800000">
                <a:off x="4509289" y="6204122"/>
                <a:ext cx="470532" cy="359562"/>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9" name="Oval 108"/>
              <p:cNvSpPr/>
              <p:nvPr/>
            </p:nvSpPr>
            <p:spPr>
              <a:xfrm>
                <a:off x="3152220" y="6052000"/>
                <a:ext cx="1188762" cy="511685"/>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0" name="Rectangle 109"/>
              <p:cNvSpPr/>
              <p:nvPr/>
            </p:nvSpPr>
            <p:spPr>
              <a:xfrm>
                <a:off x="3234292" y="6031065"/>
                <a:ext cx="102295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Subsurface</a:t>
                </a:r>
                <a:r>
                  <a:rPr kumimoji="0" lang="en-US" sz="1600" b="0" i="0" u="none" strike="noStrike" kern="0" cap="none" spc="0" normalizeH="0" baseline="0" noProof="0" dirty="0">
                    <a:ln>
                      <a:noFill/>
                    </a:ln>
                    <a:solidFill>
                      <a:sysClr val="windowText" lastClr="000000"/>
                    </a:solidFill>
                    <a:effectLst/>
                    <a:uLnTx/>
                    <a:uFillTx/>
                  </a:rPr>
                  <a:t> </a:t>
                </a:r>
                <a:r>
                  <a:rPr kumimoji="0" lang="en-US" sz="1200" b="0" i="0" u="none" strike="noStrike" kern="0" cap="none" spc="0" normalizeH="0" baseline="0" noProof="0" dirty="0">
                    <a:ln>
                      <a:noFill/>
                    </a:ln>
                    <a:solidFill>
                      <a:sysClr val="windowText" lastClr="000000"/>
                    </a:solidFill>
                    <a:effectLst/>
                    <a:uLnTx/>
                    <a:uFillTx/>
                  </a:rPr>
                  <a:t>(+)</a:t>
                </a:r>
                <a:endParaRPr kumimoji="0" lang="en-US" sz="1400" b="0" i="0" u="none" strike="noStrike" kern="0" cap="none" spc="0" normalizeH="0" baseline="0" noProof="0" dirty="0">
                  <a:ln>
                    <a:noFill/>
                  </a:ln>
                  <a:solidFill>
                    <a:sysClr val="windowText" lastClr="000000"/>
                  </a:solidFill>
                  <a:effectLst/>
                  <a:uLnTx/>
                  <a:uFillTx/>
                </a:endParaRPr>
              </a:p>
            </p:txBody>
          </p:sp>
        </p:grpSp>
      </p:grpSp>
      <p:grpSp>
        <p:nvGrpSpPr>
          <p:cNvPr id="118" name="Group 117"/>
          <p:cNvGrpSpPr/>
          <p:nvPr/>
        </p:nvGrpSpPr>
        <p:grpSpPr>
          <a:xfrm>
            <a:off x="3918186" y="1691123"/>
            <a:ext cx="3202268" cy="4227098"/>
            <a:chOff x="3918186" y="1691123"/>
            <a:chExt cx="3202268" cy="4227098"/>
          </a:xfrm>
        </p:grpSpPr>
        <p:sp>
          <p:nvSpPr>
            <p:cNvPr id="79" name="Right Arrow 78"/>
            <p:cNvSpPr/>
            <p:nvPr/>
          </p:nvSpPr>
          <p:spPr>
            <a:xfrm rot="19328511">
              <a:off x="3918186" y="5558659"/>
              <a:ext cx="470532" cy="359562"/>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17" name="Group 116"/>
            <p:cNvGrpSpPr/>
            <p:nvPr/>
          </p:nvGrpSpPr>
          <p:grpSpPr>
            <a:xfrm>
              <a:off x="4125921" y="1691123"/>
              <a:ext cx="2994533" cy="1067695"/>
              <a:chOff x="4125921" y="1691123"/>
              <a:chExt cx="2994533" cy="1067695"/>
            </a:xfrm>
          </p:grpSpPr>
          <p:sp>
            <p:nvSpPr>
              <p:cNvPr id="113" name="Oval 2"/>
              <p:cNvSpPr>
                <a:spLocks noChangeArrowheads="1"/>
              </p:cNvSpPr>
              <p:nvPr/>
            </p:nvSpPr>
            <p:spPr bwMode="auto">
              <a:xfrm>
                <a:off x="5402652" y="2000853"/>
                <a:ext cx="1002364" cy="35829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4" name="AutoShape 5"/>
              <p:cNvSpPr>
                <a:spLocks noChangeArrowheads="1"/>
              </p:cNvSpPr>
              <p:nvPr/>
            </p:nvSpPr>
            <p:spPr bwMode="auto">
              <a:xfrm rot="4339091">
                <a:off x="4415913" y="2201847"/>
                <a:ext cx="262241" cy="842225"/>
              </a:xfrm>
              <a:prstGeom prst="upArrow">
                <a:avLst>
                  <a:gd name="adj1" fmla="val 42737"/>
                  <a:gd name="adj2" fmla="val 57104"/>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5" name="AutoShape 4"/>
              <p:cNvSpPr>
                <a:spLocks noChangeArrowheads="1"/>
              </p:cNvSpPr>
              <p:nvPr/>
            </p:nvSpPr>
            <p:spPr bwMode="auto">
              <a:xfrm rot="10800000">
                <a:off x="5707612" y="1691123"/>
                <a:ext cx="372450" cy="284727"/>
              </a:xfrm>
              <a:prstGeom prst="downArrow">
                <a:avLst>
                  <a:gd name="adj1" fmla="val 50000"/>
                  <a:gd name="adj2"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6" name="Text Box 5"/>
              <p:cNvSpPr txBox="1">
                <a:spLocks noChangeArrowheads="1"/>
              </p:cNvSpPr>
              <p:nvPr/>
            </p:nvSpPr>
            <p:spPr bwMode="auto">
              <a:xfrm>
                <a:off x="5229049" y="2481860"/>
                <a:ext cx="1891405" cy="27695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4A452A"/>
                    </a:solidFill>
                    <a:effectLst/>
                    <a:uLnTx/>
                    <a:uFillTx/>
                    <a:latin typeface="Calibri"/>
                    <a:ea typeface="Times New Roman" charset="0"/>
                    <a:cs typeface="+mn-cs"/>
                  </a:rPr>
                  <a:t>3. Heat Content forces SST</a:t>
                </a:r>
                <a:endParaRPr kumimoji="0" lang="en-US" sz="1200" b="1" i="0" u="none" strike="noStrike" kern="0" cap="none" spc="0" normalizeH="0" baseline="0" noProof="0" dirty="0">
                  <a:ln>
                    <a:noFill/>
                  </a:ln>
                  <a:solidFill>
                    <a:srgbClr val="4A452A"/>
                  </a:solidFill>
                  <a:effectLst/>
                  <a:uLnTx/>
                  <a:uFillTx/>
                  <a:latin typeface="Calibri"/>
                  <a:ea typeface="Times New Roman" charset="0"/>
                  <a:cs typeface="+mn-cs"/>
                </a:endParaRPr>
              </a:p>
            </p:txBody>
          </p:sp>
        </p:grpSp>
      </p:grpSp>
    </p:spTree>
    <p:extLst>
      <p:ext uri="{BB962C8B-B14F-4D97-AF65-F5344CB8AC3E}">
        <p14:creationId xmlns:p14="http://schemas.microsoft.com/office/powerpoint/2010/main" val="2993109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07817" y="1786407"/>
            <a:ext cx="7343611" cy="4794238"/>
          </a:xfrm>
          <a:prstGeom prst="rect">
            <a:avLst/>
          </a:prstGeom>
        </p:spPr>
      </p:pic>
      <p:sp>
        <p:nvSpPr>
          <p:cNvPr id="4" name="Rectangle 8"/>
          <p:cNvSpPr>
            <a:spLocks noChangeArrowheads="1"/>
          </p:cNvSpPr>
          <p:nvPr/>
        </p:nvSpPr>
        <p:spPr bwMode="auto">
          <a:xfrm>
            <a:off x="780820" y="990600"/>
            <a:ext cx="7552338"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GB" sz="2000" dirty="0" smtClean="0"/>
              <a:t>Relation between the </a:t>
            </a:r>
            <a:r>
              <a:rPr lang="en-GB" sz="2000" dirty="0" err="1" smtClean="0"/>
              <a:t>zonal</a:t>
            </a:r>
            <a:r>
              <a:rPr lang="en-GB" sz="2000" dirty="0" smtClean="0"/>
              <a:t> wind field and the SST in the box. For the three tropical oceans separately </a:t>
            </a:r>
            <a:endParaRPr lang="en-GB" dirty="0"/>
          </a:p>
        </p:txBody>
      </p:sp>
      <p:sp>
        <p:nvSpPr>
          <p:cNvPr id="5" name="TextBox 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algn="ctr"/>
            <a:r>
              <a:rPr lang="en-AU" sz="2800" dirty="0">
                <a:solidFill>
                  <a:srgbClr val="FFFFFF"/>
                </a:solidFill>
              </a:rPr>
              <a:t>SST vs. </a:t>
            </a:r>
            <a:r>
              <a:rPr lang="en-AU" sz="2800" dirty="0" err="1">
                <a:solidFill>
                  <a:srgbClr val="FFFFFF"/>
                </a:solidFill>
              </a:rPr>
              <a:t>zonal</a:t>
            </a:r>
            <a:r>
              <a:rPr lang="en-AU" sz="2800" dirty="0">
                <a:solidFill>
                  <a:srgbClr val="FFFFFF"/>
                </a:solidFill>
              </a:rPr>
              <a:t> winds</a:t>
            </a:r>
            <a:endParaRPr lang="de-DE" sz="2800" dirty="0">
              <a:solidFill>
                <a:srgbClr val="FFFFFF"/>
              </a:solidFill>
            </a:endParaRPr>
          </a:p>
        </p:txBody>
      </p:sp>
    </p:spTree>
    <p:extLst>
      <p:ext uri="{BB962C8B-B14F-4D97-AF65-F5344CB8AC3E}">
        <p14:creationId xmlns:p14="http://schemas.microsoft.com/office/powerpoint/2010/main" val="12837678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4800" y="1787377"/>
            <a:ext cx="7550533" cy="4939669"/>
          </a:xfrm>
          <a:prstGeom prst="rect">
            <a:avLst/>
          </a:prstGeom>
        </p:spPr>
      </p:pic>
      <p:sp>
        <p:nvSpPr>
          <p:cNvPr id="5" name="Rectangle 8"/>
          <p:cNvSpPr>
            <a:spLocks noChangeArrowheads="1"/>
          </p:cNvSpPr>
          <p:nvPr/>
        </p:nvSpPr>
        <p:spPr bwMode="auto">
          <a:xfrm>
            <a:off x="780820" y="990600"/>
            <a:ext cx="7552338"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GB" sz="2000" dirty="0" smtClean="0"/>
              <a:t>Relation between the 20</a:t>
            </a:r>
            <a:r>
              <a:rPr lang="en-GB" sz="2000" baseline="30000" dirty="0" smtClean="0"/>
              <a:t>o</a:t>
            </a:r>
            <a:r>
              <a:rPr lang="en-GB" sz="2000" dirty="0" smtClean="0"/>
              <a:t>C isotherm depth field and the </a:t>
            </a:r>
            <a:r>
              <a:rPr lang="en-GB" sz="2000" dirty="0" err="1" smtClean="0"/>
              <a:t>zonal</a:t>
            </a:r>
            <a:r>
              <a:rPr lang="en-GB" sz="2000" dirty="0" smtClean="0"/>
              <a:t> wind in the box. For the three tropical oceans separately </a:t>
            </a:r>
            <a:endParaRPr lang="en-GB" dirty="0"/>
          </a:p>
        </p:txBody>
      </p:sp>
      <p:sp>
        <p:nvSpPr>
          <p:cNvPr id="6" name="TextBox 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algn="ctr"/>
            <a:r>
              <a:rPr lang="en-AU" sz="2800" dirty="0" err="1"/>
              <a:t>zonal</a:t>
            </a:r>
            <a:r>
              <a:rPr lang="en-AU" sz="2800" dirty="0"/>
              <a:t> winds vs. heat content</a:t>
            </a:r>
            <a:endParaRPr lang="de-DE" sz="2800" dirty="0"/>
          </a:p>
        </p:txBody>
      </p:sp>
    </p:spTree>
    <p:extLst>
      <p:ext uri="{BB962C8B-B14F-4D97-AF65-F5344CB8AC3E}">
        <p14:creationId xmlns:p14="http://schemas.microsoft.com/office/powerpoint/2010/main" val="17043523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2084" y="1564871"/>
            <a:ext cx="7966580" cy="5172219"/>
          </a:xfrm>
          <a:prstGeom prst="rect">
            <a:avLst/>
          </a:prstGeom>
        </p:spPr>
      </p:pic>
      <p:sp>
        <p:nvSpPr>
          <p:cNvPr id="5" name="Rectangle 8"/>
          <p:cNvSpPr>
            <a:spLocks noChangeArrowheads="1"/>
          </p:cNvSpPr>
          <p:nvPr/>
        </p:nvSpPr>
        <p:spPr bwMode="auto">
          <a:xfrm>
            <a:off x="492084" y="990600"/>
            <a:ext cx="7966580"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GB" sz="2000" dirty="0" smtClean="0"/>
              <a:t>The local relation between the 20</a:t>
            </a:r>
            <a:r>
              <a:rPr lang="en-GB" sz="2000" baseline="30000" dirty="0" smtClean="0"/>
              <a:t>o</a:t>
            </a:r>
            <a:r>
              <a:rPr lang="en-GB" sz="2000" dirty="0" smtClean="0"/>
              <a:t>C isotherm depth field and the SST field. </a:t>
            </a:r>
            <a:endParaRPr lang="en-GB" dirty="0"/>
          </a:p>
        </p:txBody>
      </p:sp>
      <p:sp>
        <p:nvSpPr>
          <p:cNvPr id="6" name="TextBox 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Heat content vs. SST</a:t>
            </a:r>
          </a:p>
        </p:txBody>
      </p:sp>
    </p:spTree>
    <p:extLst>
      <p:ext uri="{BB962C8B-B14F-4D97-AF65-F5344CB8AC3E}">
        <p14:creationId xmlns:p14="http://schemas.microsoft.com/office/powerpoint/2010/main" val="21782500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155866" y="1962350"/>
            <a:ext cx="3369195" cy="2257290"/>
            <a:chOff x="975634" y="1683089"/>
            <a:chExt cx="3369195" cy="2257290"/>
          </a:xfrm>
          <a:solidFill>
            <a:schemeClr val="accent3">
              <a:lumMod val="60000"/>
              <a:lumOff val="40000"/>
            </a:schemeClr>
          </a:solidFill>
        </p:grpSpPr>
        <p:sp>
          <p:nvSpPr>
            <p:cNvPr id="8" name="Rounded Rectangle 7"/>
            <p:cNvSpPr/>
            <p:nvPr/>
          </p:nvSpPr>
          <p:spPr>
            <a:xfrm>
              <a:off x="975634" y="1683089"/>
              <a:ext cx="3369195" cy="2257290"/>
            </a:xfrm>
            <a:prstGeom prst="roundRect">
              <a:avLst/>
            </a:prstGeom>
            <a:solidFill>
              <a:srgbClr val="FF6600">
                <a:alpha val="41000"/>
              </a:srgbClr>
            </a:solidFill>
            <a:ln w="3810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0066"/>
                </a:solidFill>
              </a:endParaRPr>
            </a:p>
          </p:txBody>
        </p:sp>
        <p:sp>
          <p:nvSpPr>
            <p:cNvPr id="7" name="TextBox 6"/>
            <p:cNvSpPr txBox="1"/>
            <p:nvPr/>
          </p:nvSpPr>
          <p:spPr>
            <a:xfrm>
              <a:off x="1342520" y="1859006"/>
              <a:ext cx="2198038" cy="2031325"/>
            </a:xfrm>
            <a:prstGeom prst="rect">
              <a:avLst/>
            </a:prstGeom>
            <a:noFill/>
            <a:ln>
              <a:noFill/>
            </a:ln>
          </p:spPr>
          <p:txBody>
            <a:bodyPr wrap="none" rtlCol="0">
              <a:spAutoFit/>
            </a:bodyPr>
            <a:lstStyle/>
            <a:p>
              <a:pPr marL="342900" indent="-342900">
                <a:spcAft>
                  <a:spcPts val="1200"/>
                </a:spcAft>
                <a:buFont typeface="+mj-lt"/>
                <a:buAutoNum type="arabicPeriod"/>
              </a:pPr>
              <a:r>
                <a:rPr lang="en-US" sz="2400" dirty="0" smtClean="0">
                  <a:solidFill>
                    <a:srgbClr val="800000"/>
                  </a:solidFill>
                </a:rPr>
                <a:t>History</a:t>
              </a:r>
            </a:p>
            <a:p>
              <a:pPr marL="342900" indent="-342900">
                <a:spcAft>
                  <a:spcPts val="1200"/>
                </a:spcAft>
                <a:buFont typeface="+mj-lt"/>
                <a:buAutoNum type="arabicPeriod"/>
              </a:pPr>
              <a:r>
                <a:rPr lang="en-US" sz="2400" dirty="0" smtClean="0">
                  <a:solidFill>
                    <a:srgbClr val="800000"/>
                  </a:solidFill>
                </a:rPr>
                <a:t>Phenomenon</a:t>
              </a:r>
            </a:p>
            <a:p>
              <a:pPr marL="342900" indent="-342900">
                <a:spcAft>
                  <a:spcPts val="1200"/>
                </a:spcAft>
                <a:buFont typeface="+mj-lt"/>
                <a:buAutoNum type="arabicPeriod"/>
              </a:pPr>
              <a:r>
                <a:rPr lang="en-US" sz="2400" dirty="0" smtClean="0">
                  <a:solidFill>
                    <a:srgbClr val="800000"/>
                  </a:solidFill>
                </a:rPr>
                <a:t>Dynamics</a:t>
              </a:r>
            </a:p>
            <a:p>
              <a:pPr marL="342900" indent="-342900">
                <a:spcAft>
                  <a:spcPts val="1200"/>
                </a:spcAft>
                <a:buFont typeface="+mj-lt"/>
                <a:buAutoNum type="arabicPeriod"/>
              </a:pPr>
              <a:r>
                <a:rPr lang="en-US" sz="2400" dirty="0" smtClean="0">
                  <a:solidFill>
                    <a:srgbClr val="800000"/>
                  </a:solidFill>
                </a:rPr>
                <a:t>Research</a:t>
              </a:r>
              <a:endParaRPr lang="en-US" sz="2400" dirty="0">
                <a:solidFill>
                  <a:srgbClr val="800000"/>
                </a:solidFill>
              </a:endParaRPr>
            </a:p>
          </p:txBody>
        </p:sp>
      </p:grpSp>
      <p:sp>
        <p:nvSpPr>
          <p:cNvPr id="6" name="Rounded Rectangle 5"/>
          <p:cNvSpPr/>
          <p:nvPr/>
        </p:nvSpPr>
        <p:spPr>
          <a:xfrm>
            <a:off x="2934087" y="2598991"/>
            <a:ext cx="3847471" cy="534615"/>
          </a:xfrm>
          <a:prstGeom prst="roundRect">
            <a:avLst/>
          </a:prstGeom>
          <a:solidFill>
            <a:srgbClr val="FF6600">
              <a:alpha val="28000"/>
            </a:srgbClr>
          </a:solid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Overview El Nino</a:t>
            </a:r>
          </a:p>
        </p:txBody>
      </p:sp>
    </p:spTree>
    <p:extLst>
      <p:ext uri="{BB962C8B-B14F-4D97-AF65-F5344CB8AC3E}">
        <p14:creationId xmlns:p14="http://schemas.microsoft.com/office/powerpoint/2010/main" val="246425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85939"/>
            <a:ext cx="9144000" cy="382362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feld 12"/>
          <p:cNvSpPr txBox="1">
            <a:spLocks noChangeArrowheads="1"/>
          </p:cNvSpPr>
          <p:nvPr/>
        </p:nvSpPr>
        <p:spPr bwMode="auto">
          <a:xfrm>
            <a:off x="3643313" y="1785938"/>
            <a:ext cx="1818927" cy="584776"/>
          </a:xfrm>
          <a:prstGeom prst="rect">
            <a:avLst/>
          </a:prstGeom>
          <a:noFill/>
          <a:ln w="9525">
            <a:noFill/>
            <a:miter lim="800000"/>
            <a:headEnd/>
            <a:tailEnd/>
          </a:ln>
        </p:spPr>
        <p:txBody>
          <a:bodyPr wrap="none">
            <a:prstTxWarp prst="textNoShape">
              <a:avLst/>
            </a:prstTxWarp>
            <a:spAutoFit/>
          </a:bodyPr>
          <a:lstStyle/>
          <a:p>
            <a:r>
              <a:rPr lang="de-DE" sz="3200">
                <a:solidFill>
                  <a:srgbClr val="000000"/>
                </a:solidFill>
              </a:rPr>
              <a:t>Mean SST</a:t>
            </a:r>
          </a:p>
        </p:txBody>
      </p:sp>
      <p:pic>
        <p:nvPicPr>
          <p:cNvPr id="12" name="Picture 3"/>
          <p:cNvPicPr>
            <a:picLocks noChangeAspect="1" noChangeArrowheads="1"/>
          </p:cNvPicPr>
          <p:nvPr/>
        </p:nvPicPr>
        <p:blipFill>
          <a:blip r:embed="rId2"/>
          <a:srcRect/>
          <a:stretch>
            <a:fillRect/>
          </a:stretch>
        </p:blipFill>
        <p:spPr bwMode="auto">
          <a:xfrm>
            <a:off x="2214563" y="5000625"/>
            <a:ext cx="4857750" cy="355600"/>
          </a:xfrm>
          <a:prstGeom prst="rect">
            <a:avLst/>
          </a:prstGeom>
          <a:noFill/>
          <a:ln w="9525">
            <a:noFill/>
            <a:miter lim="800000"/>
            <a:headEnd/>
            <a:tailEnd/>
          </a:ln>
        </p:spPr>
      </p:pic>
      <p:sp>
        <p:nvSpPr>
          <p:cNvPr id="13" name="Rechteck 14"/>
          <p:cNvSpPr>
            <a:spLocks noChangeArrowheads="1"/>
          </p:cNvSpPr>
          <p:nvPr/>
        </p:nvSpPr>
        <p:spPr bwMode="auto">
          <a:xfrm>
            <a:off x="6858000" y="5130800"/>
            <a:ext cx="453620" cy="307777"/>
          </a:xfrm>
          <a:prstGeom prst="rect">
            <a:avLst/>
          </a:prstGeom>
          <a:noFill/>
          <a:ln w="9525">
            <a:noFill/>
            <a:miter lim="800000"/>
            <a:headEnd/>
            <a:tailEnd/>
          </a:ln>
        </p:spPr>
        <p:txBody>
          <a:bodyPr wrap="none">
            <a:prstTxWarp prst="textNoShape">
              <a:avLst/>
            </a:prstTxWarp>
            <a:spAutoFit/>
          </a:bodyPr>
          <a:lstStyle/>
          <a:p>
            <a:r>
              <a:rPr lang="de-DE" sz="1400" dirty="0">
                <a:solidFill>
                  <a:srgbClr val="000000"/>
                </a:solidFill>
              </a:rPr>
              <a:t>[</a:t>
            </a:r>
            <a:r>
              <a:rPr lang="de-DE" sz="1400" baseline="30000" dirty="0" err="1">
                <a:solidFill>
                  <a:srgbClr val="000000"/>
                </a:solidFill>
              </a:rPr>
              <a:t>o</a:t>
            </a:r>
            <a:r>
              <a:rPr lang="de-DE" sz="1400" dirty="0" err="1">
                <a:solidFill>
                  <a:srgbClr val="000000"/>
                </a:solidFill>
              </a:rPr>
              <a:t>C</a:t>
            </a:r>
            <a:r>
              <a:rPr lang="de-DE" sz="1400" dirty="0">
                <a:solidFill>
                  <a:srgbClr val="000000"/>
                </a:solidFill>
              </a:rPr>
              <a:t>]</a:t>
            </a:r>
          </a:p>
        </p:txBody>
      </p:sp>
      <p:pic>
        <p:nvPicPr>
          <p:cNvPr id="14" name="Picture 4"/>
          <p:cNvPicPr>
            <a:picLocks noChangeAspect="1" noChangeArrowheads="1"/>
          </p:cNvPicPr>
          <p:nvPr/>
        </p:nvPicPr>
        <p:blipFill>
          <a:blip r:embed="rId3"/>
          <a:srcRect/>
          <a:stretch>
            <a:fillRect/>
          </a:stretch>
        </p:blipFill>
        <p:spPr bwMode="auto">
          <a:xfrm>
            <a:off x="0" y="2286000"/>
            <a:ext cx="9144000" cy="2714625"/>
          </a:xfrm>
          <a:prstGeom prst="rect">
            <a:avLst/>
          </a:prstGeom>
          <a:noFill/>
          <a:ln w="9525">
            <a:noFill/>
            <a:miter lim="800000"/>
            <a:headEnd/>
            <a:tailEnd/>
          </a:ln>
        </p:spPr>
      </p:pic>
      <p:sp>
        <p:nvSpPr>
          <p:cNvPr id="15" name="TextBox 1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Mean Sea Surface Temperature</a:t>
            </a:r>
          </a:p>
        </p:txBody>
      </p:sp>
    </p:spTree>
    <p:extLst>
      <p:ext uri="{BB962C8B-B14F-4D97-AF65-F5344CB8AC3E}">
        <p14:creationId xmlns:p14="http://schemas.microsoft.com/office/powerpoint/2010/main" val="377663779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639" y="2017484"/>
            <a:ext cx="3313728" cy="461665"/>
          </a:xfrm>
          <a:prstGeom prst="rect">
            <a:avLst/>
          </a:prstGeom>
          <a:solidFill>
            <a:srgbClr val="A6A6A6"/>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solidFill>
                  <a:srgbClr val="D9D9D9"/>
                </a:solidFill>
              </a:rPr>
              <a:t>Mean state</a:t>
            </a:r>
            <a:endParaRPr lang="en-US" sz="2400" dirty="0">
              <a:solidFill>
                <a:srgbClr val="D9D9D9"/>
              </a:solidFill>
            </a:endParaRPr>
          </a:p>
        </p:txBody>
      </p:sp>
      <p:sp>
        <p:nvSpPr>
          <p:cNvPr id="7" name="Rectangle 6"/>
          <p:cNvSpPr/>
          <p:nvPr/>
        </p:nvSpPr>
        <p:spPr>
          <a:xfrm>
            <a:off x="2857639" y="2641606"/>
            <a:ext cx="3313728" cy="461665"/>
          </a:xfrm>
          <a:prstGeom prst="rect">
            <a:avLst/>
          </a:prstGeom>
          <a:solidFill>
            <a:srgbClr val="A6A6A6"/>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err="1" smtClean="0">
                <a:solidFill>
                  <a:srgbClr val="D9D9D9"/>
                </a:solidFill>
              </a:rPr>
              <a:t>Bjerknes</a:t>
            </a:r>
            <a:r>
              <a:rPr lang="en-US" sz="2400" dirty="0" smtClean="0">
                <a:solidFill>
                  <a:srgbClr val="D9D9D9"/>
                </a:solidFill>
              </a:rPr>
              <a:t> Feedbacks</a:t>
            </a:r>
            <a:endParaRPr lang="en-US" sz="2400" dirty="0">
              <a:solidFill>
                <a:srgbClr val="D9D9D9"/>
              </a:solidFill>
            </a:endParaRPr>
          </a:p>
        </p:txBody>
      </p:sp>
      <p:sp>
        <p:nvSpPr>
          <p:cNvPr id="9" name="Rectangle 8"/>
          <p:cNvSpPr/>
          <p:nvPr/>
        </p:nvSpPr>
        <p:spPr>
          <a:xfrm>
            <a:off x="2857639" y="3293062"/>
            <a:ext cx="331372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dirty="0" smtClean="0"/>
              <a:t>Recharge Oscillator</a:t>
            </a:r>
            <a:endParaRPr lang="en-US" sz="2400" dirty="0"/>
          </a:p>
        </p:txBody>
      </p:sp>
      <p:sp>
        <p:nvSpPr>
          <p:cNvPr id="10" name="TextBox 9"/>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ENSO Dynamics</a:t>
            </a:r>
          </a:p>
        </p:txBody>
      </p:sp>
    </p:spTree>
    <p:extLst>
      <p:ext uri="{BB962C8B-B14F-4D97-AF65-F5344CB8AC3E}">
        <p14:creationId xmlns:p14="http://schemas.microsoft.com/office/powerpoint/2010/main" val="282123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393700" y="1556514"/>
            <a:ext cx="7998546" cy="4247317"/>
          </a:xfrm>
          <a:prstGeom prst="rect">
            <a:avLst/>
          </a:prstGeom>
          <a:noFill/>
        </p:spPr>
        <p:txBody>
          <a:bodyPr wrap="square" rtlCol="0">
            <a:spAutoFit/>
          </a:bodyPr>
          <a:lstStyle/>
          <a:p>
            <a:pPr algn="just">
              <a:spcAft>
                <a:spcPts val="1800"/>
              </a:spcAft>
              <a:buFont typeface="Wingdings" charset="2"/>
              <a:buChar char="²"/>
            </a:pPr>
            <a:r>
              <a:rPr lang="en-US" dirty="0" smtClean="0">
                <a:solidFill>
                  <a:srgbClr val="000000"/>
                </a:solidFill>
              </a:rPr>
              <a:t> The recharge oscillator model of ENSO describes the dynamics of ENSO much better.</a:t>
            </a:r>
          </a:p>
          <a:p>
            <a:pPr algn="just">
              <a:spcAft>
                <a:spcPts val="1800"/>
              </a:spcAft>
              <a:buFont typeface="Wingdings" charset="2"/>
              <a:buChar char="²"/>
            </a:pPr>
            <a:r>
              <a:rPr lang="en-US" dirty="0" smtClean="0">
                <a:solidFill>
                  <a:srgbClr val="000000"/>
                </a:solidFill>
              </a:rPr>
              <a:t> It basically includes all the </a:t>
            </a:r>
            <a:r>
              <a:rPr lang="en-US" dirty="0" err="1" smtClean="0">
                <a:solidFill>
                  <a:srgbClr val="000000"/>
                </a:solidFill>
              </a:rPr>
              <a:t>Bjerknes</a:t>
            </a:r>
            <a:r>
              <a:rPr lang="en-US" dirty="0" smtClean="0">
                <a:solidFill>
                  <a:srgbClr val="000000"/>
                </a:solidFill>
              </a:rPr>
              <a:t> feedbacks in a consistent framework</a:t>
            </a:r>
          </a:p>
          <a:p>
            <a:pPr algn="just">
              <a:spcAft>
                <a:spcPts val="1800"/>
              </a:spcAft>
              <a:buFont typeface="Wingdings" charset="2"/>
              <a:buChar char="²"/>
            </a:pPr>
            <a:r>
              <a:rPr lang="en-US" dirty="0" smtClean="0">
                <a:solidFill>
                  <a:srgbClr val="000000"/>
                </a:solidFill>
              </a:rPr>
              <a:t> ENSO can be understood as a coupling between </a:t>
            </a:r>
            <a:r>
              <a:rPr lang="en-US" dirty="0" err="1" smtClean="0">
                <a:solidFill>
                  <a:srgbClr val="000000"/>
                </a:solidFill>
              </a:rPr>
              <a:t>thermocline</a:t>
            </a:r>
            <a:r>
              <a:rPr lang="en-US" dirty="0" smtClean="0">
                <a:solidFill>
                  <a:srgbClr val="000000"/>
                </a:solidFill>
              </a:rPr>
              <a:t> depth over the whole Pacific, </a:t>
            </a:r>
            <a:r>
              <a:rPr lang="en-US" dirty="0" err="1" smtClean="0">
                <a:solidFill>
                  <a:srgbClr val="000000"/>
                </a:solidFill>
              </a:rPr>
              <a:t>h</a:t>
            </a:r>
            <a:r>
              <a:rPr lang="en-US" dirty="0" smtClean="0">
                <a:solidFill>
                  <a:srgbClr val="000000"/>
                </a:solidFill>
              </a:rPr>
              <a:t>, and the </a:t>
            </a:r>
            <a:r>
              <a:rPr lang="en-US" i="1" dirty="0" smtClean="0">
                <a:solidFill>
                  <a:srgbClr val="000000"/>
                </a:solidFill>
              </a:rPr>
              <a:t>SST </a:t>
            </a:r>
            <a:r>
              <a:rPr lang="en-US" dirty="0" smtClean="0">
                <a:solidFill>
                  <a:srgbClr val="000000"/>
                </a:solidFill>
              </a:rPr>
              <a:t>in the NINO3 region.</a:t>
            </a:r>
          </a:p>
          <a:p>
            <a:pPr algn="just">
              <a:spcAft>
                <a:spcPts val="1800"/>
              </a:spcAft>
              <a:buFont typeface="Wingdings" charset="2"/>
              <a:buChar char="²"/>
            </a:pPr>
            <a:r>
              <a:rPr lang="en-US" dirty="0" smtClean="0">
                <a:solidFill>
                  <a:srgbClr val="000000"/>
                </a:solidFill>
              </a:rPr>
              <a:t> </a:t>
            </a:r>
            <a:r>
              <a:rPr lang="en-US" dirty="0" err="1" smtClean="0">
                <a:solidFill>
                  <a:srgbClr val="000000"/>
                </a:solidFill>
              </a:rPr>
              <a:t>Thermocline</a:t>
            </a:r>
            <a:r>
              <a:rPr lang="en-US" dirty="0" smtClean="0">
                <a:solidFill>
                  <a:srgbClr val="000000"/>
                </a:solidFill>
              </a:rPr>
              <a:t> depth is basically a measure of heat content in the upper ocean. Large depth = large heat content.</a:t>
            </a:r>
          </a:p>
          <a:p>
            <a:pPr algn="just">
              <a:spcAft>
                <a:spcPts val="1800"/>
              </a:spcAft>
              <a:buFont typeface="Wingdings" charset="2"/>
              <a:buChar char="²"/>
            </a:pPr>
            <a:r>
              <a:rPr lang="en-US" dirty="0" smtClean="0">
                <a:solidFill>
                  <a:srgbClr val="000000"/>
                </a:solidFill>
              </a:rPr>
              <a:t> A large </a:t>
            </a:r>
            <a:r>
              <a:rPr lang="en-US" i="1" dirty="0" err="1" smtClean="0">
                <a:solidFill>
                  <a:srgbClr val="000000"/>
                </a:solidFill>
              </a:rPr>
              <a:t>h</a:t>
            </a:r>
            <a:r>
              <a:rPr lang="en-US" dirty="0" smtClean="0">
                <a:solidFill>
                  <a:srgbClr val="000000"/>
                </a:solidFill>
              </a:rPr>
              <a:t> forces positive </a:t>
            </a:r>
            <a:r>
              <a:rPr lang="en-US" i="1" dirty="0" smtClean="0">
                <a:solidFill>
                  <a:srgbClr val="000000"/>
                </a:solidFill>
              </a:rPr>
              <a:t>SST </a:t>
            </a:r>
            <a:r>
              <a:rPr lang="en-US" dirty="0" smtClean="0">
                <a:solidFill>
                  <a:srgbClr val="000000"/>
                </a:solidFill>
              </a:rPr>
              <a:t>tendencies.</a:t>
            </a:r>
          </a:p>
          <a:p>
            <a:pPr algn="just">
              <a:spcAft>
                <a:spcPts val="1800"/>
              </a:spcAft>
              <a:buFont typeface="Wingdings" charset="2"/>
              <a:buChar char="²"/>
            </a:pPr>
            <a:r>
              <a:rPr lang="en-US" dirty="0" smtClean="0">
                <a:solidFill>
                  <a:srgbClr val="000000"/>
                </a:solidFill>
              </a:rPr>
              <a:t>A large </a:t>
            </a:r>
            <a:r>
              <a:rPr lang="en-US" i="1" dirty="0" smtClean="0">
                <a:solidFill>
                  <a:srgbClr val="000000"/>
                </a:solidFill>
              </a:rPr>
              <a:t>SST </a:t>
            </a:r>
            <a:r>
              <a:rPr lang="en-US" dirty="0" smtClean="0">
                <a:solidFill>
                  <a:srgbClr val="000000"/>
                </a:solidFill>
              </a:rPr>
              <a:t>reduces the </a:t>
            </a:r>
            <a:r>
              <a:rPr lang="en-US" dirty="0" err="1" smtClean="0">
                <a:solidFill>
                  <a:srgbClr val="000000"/>
                </a:solidFill>
              </a:rPr>
              <a:t>thermocline</a:t>
            </a:r>
            <a:r>
              <a:rPr lang="en-US" dirty="0" smtClean="0">
                <a:solidFill>
                  <a:srgbClr val="000000"/>
                </a:solidFill>
              </a:rPr>
              <a:t> depth. </a:t>
            </a:r>
          </a:p>
          <a:p>
            <a:pPr algn="just">
              <a:spcAft>
                <a:spcPts val="1800"/>
              </a:spcAft>
              <a:buFont typeface="Wingdings" charset="2"/>
              <a:buChar char="²"/>
            </a:pPr>
            <a:r>
              <a:rPr lang="en-US" dirty="0" smtClean="0">
                <a:solidFill>
                  <a:srgbClr val="000000"/>
                </a:solidFill>
              </a:rPr>
              <a:t> </a:t>
            </a:r>
          </a:p>
        </p:txBody>
      </p:sp>
      <p:sp>
        <p:nvSpPr>
          <p:cNvPr id="5" name="Rectangle 4"/>
          <p:cNvSpPr>
            <a:spLocks noChangeArrowheads="1"/>
          </p:cNvSpPr>
          <p:nvPr/>
        </p:nvSpPr>
        <p:spPr bwMode="auto">
          <a:xfrm>
            <a:off x="393700" y="100013"/>
            <a:ext cx="8191500" cy="7720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r>
              <a:rPr lang="en-AU" sz="3700" dirty="0" smtClean="0">
                <a:solidFill>
                  <a:srgbClr val="595959"/>
                </a:solidFill>
              </a:rPr>
              <a:t>Recharge Oscillator model of ENSO</a:t>
            </a:r>
            <a:endParaRPr lang="de-DE" sz="3700" dirty="0">
              <a:solidFill>
                <a:srgbClr val="595959"/>
              </a:solidFill>
            </a:endParaRPr>
          </a:p>
        </p:txBody>
      </p:sp>
      <p:sp>
        <p:nvSpPr>
          <p:cNvPr id="6" name="Rectangle 5"/>
          <p:cNvSpPr/>
          <p:nvPr/>
        </p:nvSpPr>
        <p:spPr>
          <a:xfrm>
            <a:off x="6025710" y="937244"/>
            <a:ext cx="109424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de-DE" dirty="0" smtClean="0">
                <a:solidFill>
                  <a:schemeClr val="bg1"/>
                </a:solidFill>
              </a:rPr>
              <a:t>[Jin 1997] </a:t>
            </a:r>
            <a:endParaRPr lang="en-US" dirty="0">
              <a:solidFill>
                <a:schemeClr val="bg1"/>
              </a:solidFill>
            </a:endParaRPr>
          </a:p>
        </p:txBody>
      </p:sp>
    </p:spTree>
    <p:extLst>
      <p:ext uri="{BB962C8B-B14F-4D97-AF65-F5344CB8AC3E}">
        <p14:creationId xmlns:p14="http://schemas.microsoft.com/office/powerpoint/2010/main" val="130192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393700" y="1556514"/>
            <a:ext cx="7998546" cy="4339650"/>
          </a:xfrm>
          <a:prstGeom prst="rect">
            <a:avLst/>
          </a:prstGeom>
          <a:noFill/>
        </p:spPr>
        <p:txBody>
          <a:bodyPr wrap="square" rtlCol="0">
            <a:spAutoFit/>
          </a:bodyPr>
          <a:lstStyle/>
          <a:p>
            <a:pPr algn="just">
              <a:spcAft>
                <a:spcPts val="1800"/>
              </a:spcAft>
              <a:buFont typeface="Wingdings" charset="2"/>
              <a:buChar char="²"/>
            </a:pPr>
            <a:r>
              <a:rPr lang="en-US" dirty="0" smtClean="0">
                <a:solidFill>
                  <a:srgbClr val="000000"/>
                </a:solidFill>
              </a:rPr>
              <a:t> The damping of the </a:t>
            </a:r>
            <a:r>
              <a:rPr lang="en-US" i="1" dirty="0" smtClean="0">
                <a:solidFill>
                  <a:srgbClr val="000000"/>
                </a:solidFill>
              </a:rPr>
              <a:t>SST</a:t>
            </a:r>
            <a:r>
              <a:rPr lang="en-US" dirty="0" smtClean="0">
                <a:solidFill>
                  <a:srgbClr val="000000"/>
                </a:solidFill>
              </a:rPr>
              <a:t>, </a:t>
            </a:r>
            <a:r>
              <a:rPr lang="en-US" i="1" dirty="0" smtClean="0">
                <a:solidFill>
                  <a:srgbClr val="000000"/>
                </a:solidFill>
              </a:rPr>
              <a:t>a</a:t>
            </a:r>
            <a:r>
              <a:rPr lang="en-US" i="1" baseline="-25000" dirty="0" smtClean="0">
                <a:solidFill>
                  <a:srgbClr val="000000"/>
                </a:solidFill>
              </a:rPr>
              <a:t>11</a:t>
            </a:r>
            <a:r>
              <a:rPr lang="en-US" dirty="0" smtClean="0">
                <a:solidFill>
                  <a:srgbClr val="000000"/>
                </a:solidFill>
              </a:rPr>
              <a:t>, is caused by atmospheric and oceanic feedbacks. The atmosphere has positive feedbacks dominating (</a:t>
            </a:r>
            <a:r>
              <a:rPr lang="en-US" i="1" dirty="0" smtClean="0">
                <a:solidFill>
                  <a:srgbClr val="000000"/>
                </a:solidFill>
              </a:rPr>
              <a:t>aA</a:t>
            </a:r>
            <a:r>
              <a:rPr lang="en-US" i="1" baseline="-25000" dirty="0" smtClean="0">
                <a:solidFill>
                  <a:srgbClr val="000000"/>
                </a:solidFill>
              </a:rPr>
              <a:t>11</a:t>
            </a:r>
            <a:r>
              <a:rPr lang="en-US" dirty="0" smtClean="0">
                <a:solidFill>
                  <a:srgbClr val="000000"/>
                </a:solidFill>
              </a:rPr>
              <a:t>&gt;0) and the ocean has negative feedbacks dominating (</a:t>
            </a:r>
            <a:r>
              <a:rPr lang="en-US" i="1" dirty="0" smtClean="0">
                <a:solidFill>
                  <a:srgbClr val="000000"/>
                </a:solidFill>
              </a:rPr>
              <a:t>aO</a:t>
            </a:r>
            <a:r>
              <a:rPr lang="en-US" i="1" baseline="-25000" dirty="0" smtClean="0">
                <a:solidFill>
                  <a:srgbClr val="000000"/>
                </a:solidFill>
              </a:rPr>
              <a:t>11</a:t>
            </a:r>
            <a:r>
              <a:rPr lang="en-US" dirty="0" smtClean="0">
                <a:solidFill>
                  <a:srgbClr val="000000"/>
                </a:solidFill>
              </a:rPr>
              <a:t>&lt;0). </a:t>
            </a:r>
          </a:p>
          <a:p>
            <a:pPr algn="just">
              <a:spcAft>
                <a:spcPts val="1800"/>
              </a:spcAft>
              <a:buFont typeface="Wingdings" charset="2"/>
              <a:buChar char="²"/>
            </a:pPr>
            <a:r>
              <a:rPr lang="en-US" dirty="0" smtClean="0">
                <a:solidFill>
                  <a:srgbClr val="000000"/>
                </a:solidFill>
              </a:rPr>
              <a:t> The model is a damped oscillation between heat content and </a:t>
            </a:r>
            <a:r>
              <a:rPr lang="en-US" i="1" dirty="0" smtClean="0">
                <a:solidFill>
                  <a:srgbClr val="000000"/>
                </a:solidFill>
              </a:rPr>
              <a:t>SST </a:t>
            </a:r>
            <a:r>
              <a:rPr lang="en-US" dirty="0" smtClean="0">
                <a:solidFill>
                  <a:srgbClr val="000000"/>
                </a:solidFill>
              </a:rPr>
              <a:t>with a period of about 4 years.</a:t>
            </a:r>
          </a:p>
          <a:p>
            <a:pPr algn="just">
              <a:spcAft>
                <a:spcPts val="1800"/>
              </a:spcAft>
              <a:buFont typeface="Wingdings" charset="2"/>
              <a:buChar char="²"/>
            </a:pPr>
            <a:r>
              <a:rPr lang="en-US" dirty="0" smtClean="0">
                <a:solidFill>
                  <a:srgbClr val="000000"/>
                </a:solidFill>
              </a:rPr>
              <a:t> The variability in </a:t>
            </a:r>
            <a:r>
              <a:rPr lang="en-US" dirty="0" err="1" smtClean="0">
                <a:solidFill>
                  <a:srgbClr val="000000"/>
                </a:solidFill>
              </a:rPr>
              <a:t>thermocline</a:t>
            </a:r>
            <a:r>
              <a:rPr lang="en-US" dirty="0" smtClean="0">
                <a:solidFill>
                  <a:srgbClr val="000000"/>
                </a:solidFill>
              </a:rPr>
              <a:t> depth and SST are 90</a:t>
            </a:r>
            <a:r>
              <a:rPr lang="en-US" baseline="30000" dirty="0" smtClean="0">
                <a:solidFill>
                  <a:srgbClr val="000000"/>
                </a:solidFill>
              </a:rPr>
              <a:t>o</a:t>
            </a:r>
            <a:r>
              <a:rPr lang="en-US" dirty="0" smtClean="0">
                <a:solidFill>
                  <a:srgbClr val="000000"/>
                </a:solidFill>
              </a:rPr>
              <a:t> out of phase with the </a:t>
            </a:r>
            <a:r>
              <a:rPr lang="en-US" dirty="0" err="1" smtClean="0">
                <a:solidFill>
                  <a:srgbClr val="000000"/>
                </a:solidFill>
              </a:rPr>
              <a:t>thermocline</a:t>
            </a:r>
            <a:r>
              <a:rPr lang="en-US" dirty="0" smtClean="0">
                <a:solidFill>
                  <a:srgbClr val="000000"/>
                </a:solidFill>
              </a:rPr>
              <a:t> depth evolution leading the time evolution of the </a:t>
            </a:r>
            <a:r>
              <a:rPr lang="en-US" i="1" dirty="0" smtClean="0">
                <a:solidFill>
                  <a:srgbClr val="000000"/>
                </a:solidFill>
              </a:rPr>
              <a:t>SST</a:t>
            </a:r>
            <a:r>
              <a:rPr lang="en-US" dirty="0" smtClean="0">
                <a:solidFill>
                  <a:srgbClr val="000000"/>
                </a:solidFill>
              </a:rPr>
              <a:t> by a few month.</a:t>
            </a:r>
          </a:p>
          <a:p>
            <a:pPr algn="just">
              <a:spcAft>
                <a:spcPts val="1800"/>
              </a:spcAft>
              <a:buFont typeface="Wingdings" charset="2"/>
              <a:buChar char="²"/>
            </a:pPr>
            <a:r>
              <a:rPr lang="en-US" dirty="0" smtClean="0">
                <a:solidFill>
                  <a:srgbClr val="000000"/>
                </a:solidFill>
              </a:rPr>
              <a:t>Chaotic weather fluctuations in zonal winds and atmospheric heat fluxes force variability and oscillation in </a:t>
            </a:r>
            <a:r>
              <a:rPr lang="en-US" i="1" dirty="0" smtClean="0">
                <a:solidFill>
                  <a:srgbClr val="000000"/>
                </a:solidFill>
              </a:rPr>
              <a:t>SST</a:t>
            </a:r>
            <a:r>
              <a:rPr lang="en-US" dirty="0" smtClean="0">
                <a:solidFill>
                  <a:srgbClr val="000000"/>
                </a:solidFill>
              </a:rPr>
              <a:t> and </a:t>
            </a:r>
            <a:r>
              <a:rPr lang="en-US" i="1" dirty="0" err="1" smtClean="0">
                <a:solidFill>
                  <a:srgbClr val="000000"/>
                </a:solidFill>
              </a:rPr>
              <a:t>h</a:t>
            </a:r>
            <a:r>
              <a:rPr lang="en-US" dirty="0" smtClean="0">
                <a:solidFill>
                  <a:srgbClr val="000000"/>
                </a:solidFill>
              </a:rPr>
              <a:t>.</a:t>
            </a:r>
          </a:p>
          <a:p>
            <a:pPr algn="just">
              <a:spcAft>
                <a:spcPts val="1800"/>
              </a:spcAft>
              <a:buFont typeface="Wingdings" charset="2"/>
              <a:buChar char="²"/>
            </a:pPr>
            <a:r>
              <a:rPr lang="en-US" dirty="0" smtClean="0">
                <a:solidFill>
                  <a:srgbClr val="000000"/>
                </a:solidFill>
              </a:rPr>
              <a:t>Assuming the atmospheric forcing is white noise the predictability of this model is good until about 6 to 9 month lead time. State of the art seasonal forecast models of the big global weather forecasting centers are better, but not much.</a:t>
            </a:r>
          </a:p>
        </p:txBody>
      </p:sp>
      <p:sp>
        <p:nvSpPr>
          <p:cNvPr id="5" name="Rectangle 4"/>
          <p:cNvSpPr>
            <a:spLocks noChangeArrowheads="1"/>
          </p:cNvSpPr>
          <p:nvPr/>
        </p:nvSpPr>
        <p:spPr bwMode="auto">
          <a:xfrm>
            <a:off x="393700" y="100013"/>
            <a:ext cx="8191500" cy="7720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r>
              <a:rPr lang="en-AU" sz="3700" dirty="0" smtClean="0">
                <a:solidFill>
                  <a:srgbClr val="595959"/>
                </a:solidFill>
              </a:rPr>
              <a:t>Recharge Oscillator model of ENSO</a:t>
            </a:r>
            <a:endParaRPr lang="de-DE" sz="3700" dirty="0">
              <a:solidFill>
                <a:srgbClr val="595959"/>
              </a:solidFill>
            </a:endParaRPr>
          </a:p>
        </p:txBody>
      </p:sp>
      <p:sp>
        <p:nvSpPr>
          <p:cNvPr id="6" name="Rectangle 5"/>
          <p:cNvSpPr/>
          <p:nvPr/>
        </p:nvSpPr>
        <p:spPr>
          <a:xfrm>
            <a:off x="6025710" y="937244"/>
            <a:ext cx="1094245"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de-DE" dirty="0" smtClean="0">
                <a:solidFill>
                  <a:schemeClr val="bg1"/>
                </a:solidFill>
              </a:rPr>
              <a:t>[Jin 1997] </a:t>
            </a:r>
            <a:endParaRPr lang="en-US" dirty="0">
              <a:solidFill>
                <a:schemeClr val="bg1"/>
              </a:solidFill>
            </a:endParaRPr>
          </a:p>
        </p:txBody>
      </p:sp>
    </p:spTree>
    <p:extLst>
      <p:ext uri="{BB962C8B-B14F-4D97-AF65-F5344CB8AC3E}">
        <p14:creationId xmlns:p14="http://schemas.microsoft.com/office/powerpoint/2010/main" val="1289620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68930" y="1792357"/>
            <a:ext cx="6566630" cy="3780132"/>
          </a:xfrm>
          <a:prstGeom prst="rect">
            <a:avLst/>
          </a:prstGeom>
        </p:spPr>
      </p:pic>
      <p:sp>
        <p:nvSpPr>
          <p:cNvPr id="5" name="TextBox 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Recharge Oscillator model of ENSO</a:t>
            </a:r>
          </a:p>
        </p:txBody>
      </p:sp>
    </p:spTree>
    <p:extLst>
      <p:ext uri="{BB962C8B-B14F-4D97-AF65-F5344CB8AC3E}">
        <p14:creationId xmlns:p14="http://schemas.microsoft.com/office/powerpoint/2010/main" val="13817661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43580" y="1078951"/>
            <a:ext cx="3505335" cy="5601666"/>
            <a:chOff x="3135822" y="1027113"/>
            <a:chExt cx="2889985" cy="5335002"/>
          </a:xfrm>
        </p:grpSpPr>
        <p:pic>
          <p:nvPicPr>
            <p:cNvPr id="5" name="Picture 3" descr="framepart2"/>
            <p:cNvPicPr>
              <a:picLocks noChangeAspect="1" noChangeArrowheads="1"/>
            </p:cNvPicPr>
            <p:nvPr/>
          </p:nvPicPr>
          <p:blipFill>
            <a:blip r:embed="rId2"/>
            <a:srcRect/>
            <a:stretch>
              <a:fillRect/>
            </a:stretch>
          </p:blipFill>
          <p:spPr bwMode="auto">
            <a:xfrm>
              <a:off x="3135822" y="1027113"/>
              <a:ext cx="2889985" cy="1926656"/>
            </a:xfrm>
            <a:prstGeom prst="rect">
              <a:avLst/>
            </a:prstGeom>
            <a:noFill/>
          </p:spPr>
        </p:pic>
        <p:pic>
          <p:nvPicPr>
            <p:cNvPr id="7" name="Picture 2" descr="framepart2"/>
            <p:cNvPicPr>
              <a:picLocks noChangeAspect="1" noChangeArrowheads="1"/>
            </p:cNvPicPr>
            <p:nvPr/>
          </p:nvPicPr>
          <p:blipFill>
            <a:blip r:embed="rId3"/>
            <a:srcRect/>
            <a:stretch>
              <a:fillRect/>
            </a:stretch>
          </p:blipFill>
          <p:spPr bwMode="auto">
            <a:xfrm>
              <a:off x="3135822" y="2757200"/>
              <a:ext cx="2889984" cy="1926657"/>
            </a:xfrm>
            <a:prstGeom prst="rect">
              <a:avLst/>
            </a:prstGeom>
            <a:noFill/>
          </p:spPr>
        </p:pic>
        <p:pic>
          <p:nvPicPr>
            <p:cNvPr id="8" name="Picture 2" descr="framepart2"/>
            <p:cNvPicPr>
              <a:picLocks noChangeAspect="1" noChangeArrowheads="1"/>
            </p:cNvPicPr>
            <p:nvPr/>
          </p:nvPicPr>
          <p:blipFill>
            <a:blip r:embed="rId4"/>
            <a:srcRect/>
            <a:stretch>
              <a:fillRect/>
            </a:stretch>
          </p:blipFill>
          <p:spPr bwMode="auto">
            <a:xfrm>
              <a:off x="3135822" y="4435459"/>
              <a:ext cx="2889985" cy="1926656"/>
            </a:xfrm>
            <a:prstGeom prst="rect">
              <a:avLst/>
            </a:prstGeom>
            <a:noFill/>
          </p:spPr>
        </p:pic>
      </p:grpSp>
      <p:sp>
        <p:nvSpPr>
          <p:cNvPr id="10" name="TextBox 9"/>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Recharge Oscillator model of ENSO</a:t>
            </a:r>
          </a:p>
        </p:txBody>
      </p:sp>
    </p:spTree>
    <p:extLst>
      <p:ext uri="{BB962C8B-B14F-4D97-AF65-F5344CB8AC3E}">
        <p14:creationId xmlns:p14="http://schemas.microsoft.com/office/powerpoint/2010/main" val="3284404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Calibri"/>
                <a:ea typeface="+mn-ea"/>
                <a:cs typeface="+mn-cs"/>
              </a:rPr>
              <a:t>Recharge Oscillator model</a:t>
            </a:r>
          </a:p>
        </p:txBody>
      </p:sp>
      <p:graphicFrame>
        <p:nvGraphicFramePr>
          <p:cNvPr id="47" name="Object 46"/>
          <p:cNvGraphicFramePr>
            <a:graphicFrameLocks noChangeAspect="1"/>
          </p:cNvGraphicFramePr>
          <p:nvPr>
            <p:extLst>
              <p:ext uri="{D42A27DB-BD31-4B8C-83A1-F6EECF244321}">
                <p14:modId xmlns:p14="http://schemas.microsoft.com/office/powerpoint/2010/main" val="2953177687"/>
              </p:ext>
            </p:extLst>
          </p:nvPr>
        </p:nvGraphicFramePr>
        <p:xfrm>
          <a:off x="2176493" y="828675"/>
          <a:ext cx="4608512" cy="1628775"/>
        </p:xfrm>
        <a:graphic>
          <a:graphicData uri="http://schemas.openxmlformats.org/presentationml/2006/ole">
            <mc:AlternateContent xmlns:mc="http://schemas.openxmlformats.org/markup-compatibility/2006">
              <mc:Choice xmlns:v="urn:schemas-microsoft-com:vml" Requires="v">
                <p:oleObj spid="_x0000_s5207" name="Equation" r:id="rId3" imgW="1282700" imgH="800100" progId="Equation.3">
                  <p:embed/>
                </p:oleObj>
              </mc:Choice>
              <mc:Fallback>
                <p:oleObj name="Equation" r:id="rId3" imgW="1282700" imgH="800100" progId="Equation.3">
                  <p:embed/>
                  <p:pic>
                    <p:nvPicPr>
                      <p:cNvPr id="0" name=""/>
                      <p:cNvPicPr>
                        <a:picLocks noChangeAspect="1" noChangeArrowheads="1"/>
                      </p:cNvPicPr>
                      <p:nvPr/>
                    </p:nvPicPr>
                    <p:blipFill>
                      <a:blip r:embed="rId4"/>
                      <a:srcRect/>
                      <a:stretch>
                        <a:fillRect/>
                      </a:stretch>
                    </p:blipFill>
                    <p:spPr bwMode="auto">
                      <a:xfrm>
                        <a:off x="2176493" y="828675"/>
                        <a:ext cx="4608512" cy="1628775"/>
                      </a:xfrm>
                      <a:prstGeom prst="rect">
                        <a:avLst/>
                      </a:prstGeom>
                      <a:noFill/>
                      <a:extLst/>
                    </p:spPr>
                  </p:pic>
                </p:oleObj>
              </mc:Fallback>
            </mc:AlternateContent>
          </a:graphicData>
        </a:graphic>
      </p:graphicFrame>
      <p:graphicFrame>
        <p:nvGraphicFramePr>
          <p:cNvPr id="48" name="Object 3"/>
          <p:cNvGraphicFramePr>
            <a:graphicFrameLocks noChangeAspect="1"/>
          </p:cNvGraphicFramePr>
          <p:nvPr>
            <p:extLst>
              <p:ext uri="{D42A27DB-BD31-4B8C-83A1-F6EECF244321}">
                <p14:modId xmlns:p14="http://schemas.microsoft.com/office/powerpoint/2010/main" val="2165615119"/>
              </p:ext>
            </p:extLst>
          </p:nvPr>
        </p:nvGraphicFramePr>
        <p:xfrm>
          <a:off x="616557" y="3690685"/>
          <a:ext cx="631733" cy="2632621"/>
        </p:xfrm>
        <a:graphic>
          <a:graphicData uri="http://schemas.openxmlformats.org/presentationml/2006/ole">
            <mc:AlternateContent xmlns:mc="http://schemas.openxmlformats.org/markup-compatibility/2006">
              <mc:Choice xmlns:v="urn:schemas-microsoft-com:vml" Requires="v">
                <p:oleObj spid="_x0000_s5208" name="Equation" r:id="rId5" imgW="342900" imgH="1358900" progId="Equation.3">
                  <p:embed/>
                </p:oleObj>
              </mc:Choice>
              <mc:Fallback>
                <p:oleObj name="Equation" r:id="rId5" imgW="342900" imgH="1358900" progId="Equation.3">
                  <p:embed/>
                  <p:pic>
                    <p:nvPicPr>
                      <p:cNvPr id="0" name=""/>
                      <p:cNvPicPr>
                        <a:picLocks noChangeAspect="1" noChangeArrowheads="1"/>
                      </p:cNvPicPr>
                      <p:nvPr/>
                    </p:nvPicPr>
                    <p:blipFill>
                      <a:blip r:embed="rId6"/>
                      <a:srcRect/>
                      <a:stretch>
                        <a:fillRect/>
                      </a:stretch>
                    </p:blipFill>
                    <p:spPr bwMode="auto">
                      <a:xfrm>
                        <a:off x="616557" y="3690685"/>
                        <a:ext cx="631733" cy="2632621"/>
                      </a:xfrm>
                      <a:prstGeom prst="rect">
                        <a:avLst/>
                      </a:prstGeom>
                      <a:noFill/>
                      <a:extLst/>
                    </p:spPr>
                  </p:pic>
                </p:oleObj>
              </mc:Fallback>
            </mc:AlternateContent>
          </a:graphicData>
        </a:graphic>
      </p:graphicFrame>
      <p:grpSp>
        <p:nvGrpSpPr>
          <p:cNvPr id="5" name="Group 4"/>
          <p:cNvGrpSpPr/>
          <p:nvPr/>
        </p:nvGrpSpPr>
        <p:grpSpPr>
          <a:xfrm>
            <a:off x="567014" y="997940"/>
            <a:ext cx="4921952" cy="4491271"/>
            <a:chOff x="567014" y="997940"/>
            <a:chExt cx="4921952" cy="4491271"/>
          </a:xfrm>
        </p:grpSpPr>
        <p:sp>
          <p:nvSpPr>
            <p:cNvPr id="56" name="Oval 55"/>
            <p:cNvSpPr/>
            <p:nvPr/>
          </p:nvSpPr>
          <p:spPr>
            <a:xfrm>
              <a:off x="3390553" y="997940"/>
              <a:ext cx="706195" cy="53782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Oval 56"/>
            <p:cNvSpPr/>
            <p:nvPr/>
          </p:nvSpPr>
          <p:spPr>
            <a:xfrm>
              <a:off x="4782771" y="1839692"/>
              <a:ext cx="706195" cy="53782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8" name="Oval 57"/>
            <p:cNvSpPr/>
            <p:nvPr/>
          </p:nvSpPr>
          <p:spPr>
            <a:xfrm>
              <a:off x="576976" y="3720005"/>
              <a:ext cx="424462" cy="40443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Oval 58"/>
            <p:cNvSpPr/>
            <p:nvPr/>
          </p:nvSpPr>
          <p:spPr>
            <a:xfrm>
              <a:off x="567014" y="5084781"/>
              <a:ext cx="424462" cy="40443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TextBox 59"/>
            <p:cNvSpPr txBox="1"/>
            <p:nvPr/>
          </p:nvSpPr>
          <p:spPr>
            <a:xfrm>
              <a:off x="1204365" y="3645416"/>
              <a:ext cx="2486945" cy="4001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T</a:t>
              </a: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 </a:t>
              </a:r>
              <a:r>
                <a:rPr kumimoji="0" lang="en-US" b="0" i="0" u="none" strike="noStrike" kern="0" cap="none" spc="0" normalizeH="0" baseline="0" noProof="0" dirty="0" smtClean="0">
                  <a:ln>
                    <a:noFill/>
                  </a:ln>
                  <a:solidFill>
                    <a:sysClr val="windowText" lastClr="000000"/>
                  </a:solidFill>
                  <a:effectLst/>
                  <a:uLnTx/>
                  <a:uFillTx/>
                  <a:latin typeface="Times New Roman"/>
                  <a:cs typeface="Times New Roman"/>
                </a:rPr>
                <a:t>growth rate (damping)</a:t>
              </a:r>
              <a:endPar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endParaRPr>
            </a:p>
          </p:txBody>
        </p:sp>
        <p:sp>
          <p:nvSpPr>
            <p:cNvPr id="61" name="TextBox 60"/>
            <p:cNvSpPr txBox="1"/>
            <p:nvPr/>
          </p:nvSpPr>
          <p:spPr>
            <a:xfrm>
              <a:off x="1224288" y="5032394"/>
              <a:ext cx="2472543" cy="400110"/>
            </a:xfrm>
            <a:prstGeom prst="rect">
              <a:avLst/>
            </a:prstGeom>
            <a:solidFill>
              <a:sysClr val="window" lastClr="FFFFFF"/>
            </a:solidFill>
          </p:spPr>
          <p:txBody>
            <a:bodyPr wrap="none" rtlCol="0">
              <a:spAutoFit/>
            </a:bodyPr>
            <a:lstStyle/>
            <a:p>
              <a:pPr defTabSz="914400">
                <a:defRPr/>
              </a:pP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h</a:t>
              </a: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 </a:t>
              </a:r>
              <a:r>
                <a:rPr lang="en-US" kern="0" dirty="0">
                  <a:solidFill>
                    <a:sysClr val="windowText" lastClr="000000"/>
                  </a:solidFill>
                  <a:latin typeface="Times New Roman"/>
                  <a:cs typeface="Times New Roman"/>
                </a:rPr>
                <a:t>growth rate (damping</a:t>
              </a:r>
              <a:r>
                <a:rPr lang="en-US" kern="0" dirty="0" smtClean="0">
                  <a:solidFill>
                    <a:sysClr val="windowText" lastClr="000000"/>
                  </a:solidFill>
                  <a:latin typeface="Times New Roman"/>
                  <a:cs typeface="Times New Roman"/>
                </a:rPr>
                <a:t>)</a:t>
              </a:r>
              <a:endParaRPr lang="en-US" sz="2400" kern="0" dirty="0">
                <a:solidFill>
                  <a:sysClr val="windowText" lastClr="000000"/>
                </a:solidFill>
                <a:latin typeface="Times New Roman"/>
                <a:cs typeface="Times New Roman"/>
              </a:endParaRPr>
            </a:p>
          </p:txBody>
        </p:sp>
      </p:grpSp>
      <p:grpSp>
        <p:nvGrpSpPr>
          <p:cNvPr id="6" name="Group 5"/>
          <p:cNvGrpSpPr/>
          <p:nvPr/>
        </p:nvGrpSpPr>
        <p:grpSpPr>
          <a:xfrm>
            <a:off x="557053" y="1012705"/>
            <a:ext cx="4933491" cy="4012229"/>
            <a:chOff x="557053" y="1012705"/>
            <a:chExt cx="4933491" cy="4012229"/>
          </a:xfrm>
        </p:grpSpPr>
        <p:sp>
          <p:nvSpPr>
            <p:cNvPr id="51" name="Oval 50"/>
            <p:cNvSpPr/>
            <p:nvPr/>
          </p:nvSpPr>
          <p:spPr>
            <a:xfrm>
              <a:off x="4834533" y="1012705"/>
              <a:ext cx="656011" cy="523055"/>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2" name="Oval 51"/>
            <p:cNvSpPr/>
            <p:nvPr/>
          </p:nvSpPr>
          <p:spPr>
            <a:xfrm>
              <a:off x="3340748" y="1835532"/>
              <a:ext cx="706195" cy="523055"/>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3" name="Oval 52"/>
            <p:cNvSpPr/>
            <p:nvPr/>
          </p:nvSpPr>
          <p:spPr>
            <a:xfrm>
              <a:off x="559907" y="4632404"/>
              <a:ext cx="441532" cy="392530"/>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4" name="Oval 53"/>
            <p:cNvSpPr/>
            <p:nvPr/>
          </p:nvSpPr>
          <p:spPr>
            <a:xfrm>
              <a:off x="557053" y="4193257"/>
              <a:ext cx="441532" cy="392530"/>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2" name="TextBox 61"/>
            <p:cNvSpPr txBox="1"/>
            <p:nvPr/>
          </p:nvSpPr>
          <p:spPr>
            <a:xfrm>
              <a:off x="1222077" y="4109345"/>
              <a:ext cx="1744964" cy="4001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coupling </a:t>
              </a: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T </a:t>
              </a: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to</a:t>
              </a: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 h</a:t>
              </a:r>
              <a:endPar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endParaRPr>
            </a:p>
          </p:txBody>
        </p:sp>
        <p:sp>
          <p:nvSpPr>
            <p:cNvPr id="63" name="TextBox 62"/>
            <p:cNvSpPr txBox="1"/>
            <p:nvPr/>
          </p:nvSpPr>
          <p:spPr>
            <a:xfrm>
              <a:off x="1226453" y="4560970"/>
              <a:ext cx="1762021" cy="4001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coupling </a:t>
              </a: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h </a:t>
              </a: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to</a:t>
              </a: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 T</a:t>
              </a:r>
              <a:endPar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endParaRPr>
            </a:p>
          </p:txBody>
        </p:sp>
      </p:grpSp>
      <p:sp>
        <p:nvSpPr>
          <p:cNvPr id="49" name="Rounded Rectangle 48"/>
          <p:cNvSpPr/>
          <p:nvPr/>
        </p:nvSpPr>
        <p:spPr>
          <a:xfrm>
            <a:off x="177469" y="3551782"/>
            <a:ext cx="3614246" cy="2974273"/>
          </a:xfrm>
          <a:prstGeom prst="roundRect">
            <a:avLst/>
          </a:prstGeom>
          <a:noFill/>
          <a:ln w="28575" cap="flat" cmpd="sng" algn="ctr">
            <a:solidFill>
              <a:srgbClr val="FF6600"/>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7" name="Group 6"/>
          <p:cNvGrpSpPr/>
          <p:nvPr/>
        </p:nvGrpSpPr>
        <p:grpSpPr>
          <a:xfrm>
            <a:off x="557053" y="997940"/>
            <a:ext cx="6193931" cy="5364347"/>
            <a:chOff x="557053" y="997940"/>
            <a:chExt cx="6193931" cy="5364347"/>
          </a:xfrm>
        </p:grpSpPr>
        <p:sp>
          <p:nvSpPr>
            <p:cNvPr id="64" name="TextBox 63"/>
            <p:cNvSpPr txBox="1"/>
            <p:nvPr/>
          </p:nvSpPr>
          <p:spPr>
            <a:xfrm>
              <a:off x="1206528" y="5475345"/>
              <a:ext cx="1804901" cy="4001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noise forcing </a:t>
              </a: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T</a:t>
              </a:r>
            </a:p>
          </p:txBody>
        </p:sp>
        <p:sp>
          <p:nvSpPr>
            <p:cNvPr id="65" name="TextBox 64"/>
            <p:cNvSpPr txBox="1"/>
            <p:nvPr/>
          </p:nvSpPr>
          <p:spPr>
            <a:xfrm>
              <a:off x="1202154" y="5904458"/>
              <a:ext cx="1790499" cy="4001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noise forcing </a:t>
              </a: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h</a:t>
              </a:r>
            </a:p>
          </p:txBody>
        </p:sp>
        <p:sp>
          <p:nvSpPr>
            <p:cNvPr id="67" name="Oval 66"/>
            <p:cNvSpPr/>
            <p:nvPr/>
          </p:nvSpPr>
          <p:spPr>
            <a:xfrm>
              <a:off x="557053" y="5957857"/>
              <a:ext cx="424462" cy="404430"/>
            </a:xfrm>
            <a:prstGeom prst="ellipse">
              <a:avLst/>
            </a:prstGeom>
            <a:solidFill>
              <a:srgbClr val="18BB0D">
                <a:alpha val="37000"/>
              </a:srgbClr>
            </a:solidFill>
            <a:ln w="38100" cap="flat" cmpd="sng" algn="ctr">
              <a:solidFill>
                <a:srgbClr val="18BB0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8" name="Oval 67"/>
            <p:cNvSpPr/>
            <p:nvPr/>
          </p:nvSpPr>
          <p:spPr>
            <a:xfrm>
              <a:off x="557053" y="5523150"/>
              <a:ext cx="424462" cy="404430"/>
            </a:xfrm>
            <a:prstGeom prst="ellipse">
              <a:avLst/>
            </a:prstGeom>
            <a:solidFill>
              <a:srgbClr val="18BB0D">
                <a:alpha val="37000"/>
              </a:srgbClr>
            </a:solidFill>
            <a:ln w="38100" cap="flat" cmpd="sng" algn="ctr">
              <a:solidFill>
                <a:srgbClr val="18BB0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Oval 68"/>
            <p:cNvSpPr/>
            <p:nvPr/>
          </p:nvSpPr>
          <p:spPr>
            <a:xfrm>
              <a:off x="6091543" y="997940"/>
              <a:ext cx="659441" cy="537820"/>
            </a:xfrm>
            <a:prstGeom prst="ellipse">
              <a:avLst/>
            </a:prstGeom>
            <a:solidFill>
              <a:srgbClr val="18BB0D">
                <a:alpha val="37000"/>
              </a:srgbClr>
            </a:solidFill>
            <a:ln w="38100" cap="flat" cmpd="sng" algn="ctr">
              <a:solidFill>
                <a:srgbClr val="18BB0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0" name="Oval 69"/>
            <p:cNvSpPr/>
            <p:nvPr/>
          </p:nvSpPr>
          <p:spPr>
            <a:xfrm>
              <a:off x="6080203" y="1812852"/>
              <a:ext cx="659441" cy="537820"/>
            </a:xfrm>
            <a:prstGeom prst="ellipse">
              <a:avLst/>
            </a:prstGeom>
            <a:solidFill>
              <a:srgbClr val="18BB0D">
                <a:alpha val="37000"/>
              </a:srgbClr>
            </a:solidFill>
            <a:ln w="38100" cap="flat" cmpd="sng" algn="ctr">
              <a:solidFill>
                <a:srgbClr val="18BB0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71" name="Rounded Rectangle 70"/>
          <p:cNvSpPr/>
          <p:nvPr/>
        </p:nvSpPr>
        <p:spPr>
          <a:xfrm>
            <a:off x="1986029" y="682704"/>
            <a:ext cx="5055886" cy="1936887"/>
          </a:xfrm>
          <a:prstGeom prst="roundRect">
            <a:avLst/>
          </a:prstGeom>
          <a:noFill/>
          <a:ln w="28575" cap="flat" cmpd="sng" algn="ctr">
            <a:solidFill>
              <a:srgbClr val="FF6600"/>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72" name="Group 71"/>
          <p:cNvGrpSpPr/>
          <p:nvPr/>
        </p:nvGrpSpPr>
        <p:grpSpPr>
          <a:xfrm>
            <a:off x="5047299" y="4018163"/>
            <a:ext cx="3331324" cy="2291936"/>
            <a:chOff x="4798385" y="3076509"/>
            <a:chExt cx="3555701" cy="3233591"/>
          </a:xfrm>
        </p:grpSpPr>
        <p:sp>
          <p:nvSpPr>
            <p:cNvPr id="73" name="Oval 72"/>
            <p:cNvSpPr/>
            <p:nvPr/>
          </p:nvSpPr>
          <p:spPr>
            <a:xfrm>
              <a:off x="7662368" y="3076509"/>
              <a:ext cx="691718" cy="541342"/>
            </a:xfrm>
            <a:prstGeom prst="ellipse">
              <a:avLst/>
            </a:prstGeom>
            <a:solidFill>
              <a:srgbClr val="000090">
                <a:alpha val="37000"/>
              </a:srgbClr>
            </a:solidFill>
            <a:ln w="38100" cap="flat" cmpd="sng" algn="ctr">
              <a:solidFill>
                <a:srgbClr val="00009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4" name="Oval 73"/>
            <p:cNvSpPr/>
            <p:nvPr/>
          </p:nvSpPr>
          <p:spPr>
            <a:xfrm>
              <a:off x="4798385" y="5768757"/>
              <a:ext cx="691718" cy="541343"/>
            </a:xfrm>
            <a:prstGeom prst="ellipse">
              <a:avLst/>
            </a:prstGeom>
            <a:solidFill>
              <a:srgbClr val="000090">
                <a:alpha val="37000"/>
              </a:srgbClr>
            </a:solidFill>
            <a:ln w="38100" cap="flat" cmpd="sng" algn="ctr">
              <a:solidFill>
                <a:srgbClr val="00009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8" name="Group 7"/>
          <p:cNvGrpSpPr/>
          <p:nvPr/>
        </p:nvGrpSpPr>
        <p:grpSpPr>
          <a:xfrm>
            <a:off x="5029629" y="4002658"/>
            <a:ext cx="2351263" cy="1854890"/>
            <a:chOff x="5029629" y="4002658"/>
            <a:chExt cx="2351263" cy="1854890"/>
          </a:xfrm>
        </p:grpSpPr>
        <p:sp>
          <p:nvSpPr>
            <p:cNvPr id="76" name="Oval 75"/>
            <p:cNvSpPr/>
            <p:nvPr/>
          </p:nvSpPr>
          <p:spPr>
            <a:xfrm>
              <a:off x="6846692" y="4002658"/>
              <a:ext cx="534200" cy="383698"/>
            </a:xfrm>
            <a:prstGeom prst="ellipse">
              <a:avLst/>
            </a:prstGeom>
            <a:solidFill>
              <a:srgbClr val="31FFFF">
                <a:alpha val="37000"/>
              </a:srgbClr>
            </a:solidFill>
            <a:ln w="38100" cap="flat" cmpd="sng" algn="ctr">
              <a:solidFill>
                <a:srgbClr val="31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7" name="Oval 76"/>
            <p:cNvSpPr/>
            <p:nvPr/>
          </p:nvSpPr>
          <p:spPr>
            <a:xfrm>
              <a:off x="5825065" y="4002899"/>
              <a:ext cx="534200" cy="383698"/>
            </a:xfrm>
            <a:prstGeom prst="ellipse">
              <a:avLst/>
            </a:prstGeom>
            <a:solidFill>
              <a:srgbClr val="31FFFF">
                <a:alpha val="37000"/>
              </a:srgbClr>
            </a:solidFill>
            <a:ln w="38100" cap="flat" cmpd="sng" algn="ctr">
              <a:solidFill>
                <a:srgbClr val="31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8" name="Oval 77"/>
            <p:cNvSpPr/>
            <p:nvPr/>
          </p:nvSpPr>
          <p:spPr>
            <a:xfrm>
              <a:off x="5029629" y="5053614"/>
              <a:ext cx="648068" cy="383698"/>
            </a:xfrm>
            <a:prstGeom prst="ellipse">
              <a:avLst/>
            </a:prstGeom>
            <a:solidFill>
              <a:srgbClr val="31FFFF">
                <a:alpha val="37000"/>
              </a:srgbClr>
            </a:solidFill>
            <a:ln w="38100" cap="flat" cmpd="sng" algn="ctr">
              <a:solidFill>
                <a:srgbClr val="31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9" name="Oval 78"/>
            <p:cNvSpPr/>
            <p:nvPr/>
          </p:nvSpPr>
          <p:spPr>
            <a:xfrm>
              <a:off x="5032502" y="5473850"/>
              <a:ext cx="648068" cy="383698"/>
            </a:xfrm>
            <a:prstGeom prst="ellipse">
              <a:avLst/>
            </a:prstGeom>
            <a:solidFill>
              <a:srgbClr val="31FFFF">
                <a:alpha val="37000"/>
              </a:srgbClr>
            </a:solidFill>
            <a:ln w="38100" cap="flat" cmpd="sng" algn="ctr">
              <a:solidFill>
                <a:srgbClr val="31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80" name="Group 79"/>
          <p:cNvGrpSpPr/>
          <p:nvPr/>
        </p:nvGrpSpPr>
        <p:grpSpPr>
          <a:xfrm>
            <a:off x="4057955" y="3581888"/>
            <a:ext cx="4331676" cy="842605"/>
            <a:chOff x="4119428" y="2930411"/>
            <a:chExt cx="4623432" cy="1188794"/>
          </a:xfrm>
        </p:grpSpPr>
        <p:graphicFrame>
          <p:nvGraphicFramePr>
            <p:cNvPr id="81" name="Object 4"/>
            <p:cNvGraphicFramePr>
              <a:graphicFrameLocks noChangeAspect="1"/>
            </p:cNvGraphicFramePr>
            <p:nvPr>
              <p:extLst>
                <p:ext uri="{D42A27DB-BD31-4B8C-83A1-F6EECF244321}">
                  <p14:modId xmlns:p14="http://schemas.microsoft.com/office/powerpoint/2010/main" val="451417396"/>
                </p:ext>
              </p:extLst>
            </p:nvPr>
          </p:nvGraphicFramePr>
          <p:xfrm>
            <a:off x="4812742" y="2930411"/>
            <a:ext cx="3930118" cy="1188794"/>
          </p:xfrm>
          <a:graphic>
            <a:graphicData uri="http://schemas.openxmlformats.org/presentationml/2006/ole">
              <mc:AlternateContent xmlns:mc="http://schemas.openxmlformats.org/markup-compatibility/2006">
                <mc:Choice xmlns:v="urn:schemas-microsoft-com:vml" Requires="v">
                  <p:oleObj spid="_x0000_s5209" name="Equation" r:id="rId7" imgW="1549400" imgH="469900" progId="Equation.3">
                    <p:embed/>
                  </p:oleObj>
                </mc:Choice>
                <mc:Fallback>
                  <p:oleObj name="Equation" r:id="rId7" imgW="1549400" imgH="469900" progId="Equation.3">
                    <p:embed/>
                    <p:pic>
                      <p:nvPicPr>
                        <p:cNvPr id="0" name=""/>
                        <p:cNvPicPr>
                          <a:picLocks noChangeAspect="1" noChangeArrowheads="1"/>
                        </p:cNvPicPr>
                        <p:nvPr/>
                      </p:nvPicPr>
                      <p:blipFill>
                        <a:blip r:embed="rId8"/>
                        <a:srcRect/>
                        <a:stretch>
                          <a:fillRect/>
                        </a:stretch>
                      </p:blipFill>
                      <p:spPr bwMode="auto">
                        <a:xfrm>
                          <a:off x="4812742" y="2930411"/>
                          <a:ext cx="3930118" cy="1188794"/>
                        </a:xfrm>
                        <a:prstGeom prst="rect">
                          <a:avLst/>
                        </a:prstGeom>
                        <a:noFill/>
                        <a:extLst/>
                      </p:spPr>
                    </p:pic>
                  </p:oleObj>
                </mc:Fallback>
              </mc:AlternateContent>
            </a:graphicData>
          </a:graphic>
        </p:graphicFrame>
        <p:sp>
          <p:nvSpPr>
            <p:cNvPr id="82" name="Notched Right Arrow 81"/>
            <p:cNvSpPr/>
            <p:nvPr/>
          </p:nvSpPr>
          <p:spPr>
            <a:xfrm>
              <a:off x="4119428" y="3096361"/>
              <a:ext cx="587105" cy="260345"/>
            </a:xfrm>
            <a:prstGeom prst="notched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Text" lastClr="000000"/>
                </a:solidFill>
                <a:effectLst/>
                <a:uLnTx/>
                <a:uFillTx/>
                <a:latin typeface="Calibri"/>
                <a:ea typeface="+mn-ea"/>
                <a:cs typeface="+mn-cs"/>
              </a:endParaRPr>
            </a:p>
          </p:txBody>
        </p:sp>
      </p:grpSp>
      <p:grpSp>
        <p:nvGrpSpPr>
          <p:cNvPr id="9" name="Group 8"/>
          <p:cNvGrpSpPr/>
          <p:nvPr/>
        </p:nvGrpSpPr>
        <p:grpSpPr>
          <a:xfrm>
            <a:off x="4706532" y="4943077"/>
            <a:ext cx="4217605" cy="1542611"/>
            <a:chOff x="4706532" y="4943077"/>
            <a:chExt cx="4217605" cy="1542611"/>
          </a:xfrm>
        </p:grpSpPr>
        <p:grpSp>
          <p:nvGrpSpPr>
            <p:cNvPr id="84" name="Group 83"/>
            <p:cNvGrpSpPr/>
            <p:nvPr/>
          </p:nvGrpSpPr>
          <p:grpSpPr>
            <a:xfrm>
              <a:off x="5047299" y="5005414"/>
              <a:ext cx="3110733" cy="1276021"/>
              <a:chOff x="4819544" y="4487612"/>
              <a:chExt cx="3320253" cy="1800282"/>
            </a:xfrm>
          </p:grpSpPr>
          <p:graphicFrame>
            <p:nvGraphicFramePr>
              <p:cNvPr id="86" name="Object 4"/>
              <p:cNvGraphicFramePr>
                <a:graphicFrameLocks noChangeAspect="1"/>
              </p:cNvGraphicFramePr>
              <p:nvPr>
                <p:extLst>
                  <p:ext uri="{D42A27DB-BD31-4B8C-83A1-F6EECF244321}">
                    <p14:modId xmlns:p14="http://schemas.microsoft.com/office/powerpoint/2010/main" val="545145026"/>
                  </p:ext>
                </p:extLst>
              </p:nvPr>
            </p:nvGraphicFramePr>
            <p:xfrm>
              <a:off x="4819544" y="4508000"/>
              <a:ext cx="1000125" cy="1768475"/>
            </p:xfrm>
            <a:graphic>
              <a:graphicData uri="http://schemas.openxmlformats.org/presentationml/2006/ole">
                <mc:AlternateContent xmlns:mc="http://schemas.openxmlformats.org/markup-compatibility/2006">
                  <mc:Choice xmlns:v="urn:schemas-microsoft-com:vml" Requires="v">
                    <p:oleObj spid="_x0000_s5210" name="Equation" r:id="rId9" imgW="393700" imgH="698500" progId="Equation.3">
                      <p:embed/>
                    </p:oleObj>
                  </mc:Choice>
                  <mc:Fallback>
                    <p:oleObj name="Equation" r:id="rId9" imgW="393700" imgH="698500" progId="Equation.3">
                      <p:embed/>
                      <p:pic>
                        <p:nvPicPr>
                          <p:cNvPr id="0" name=""/>
                          <p:cNvPicPr>
                            <a:picLocks noChangeAspect="1" noChangeArrowheads="1"/>
                          </p:cNvPicPr>
                          <p:nvPr/>
                        </p:nvPicPr>
                        <p:blipFill>
                          <a:blip r:embed="rId10"/>
                          <a:srcRect/>
                          <a:stretch>
                            <a:fillRect/>
                          </a:stretch>
                        </p:blipFill>
                        <p:spPr bwMode="auto">
                          <a:xfrm>
                            <a:off x="4819544" y="4508000"/>
                            <a:ext cx="1000125" cy="1768475"/>
                          </a:xfrm>
                          <a:prstGeom prst="rect">
                            <a:avLst/>
                          </a:prstGeom>
                          <a:noFill/>
                          <a:extLst/>
                        </p:spPr>
                      </p:pic>
                    </p:oleObj>
                  </mc:Fallback>
                </mc:AlternateContent>
              </a:graphicData>
            </a:graphic>
          </p:graphicFrame>
          <p:sp>
            <p:nvSpPr>
              <p:cNvPr id="87" name="TextBox 86"/>
              <p:cNvSpPr txBox="1"/>
              <p:nvPr/>
            </p:nvSpPr>
            <p:spPr>
              <a:xfrm>
                <a:off x="5854995" y="5723397"/>
                <a:ext cx="2284802" cy="564497"/>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ysClr val="windowText" lastClr="000000"/>
                    </a:solidFill>
                    <a:effectLst/>
                    <a:uLnTx/>
                    <a:uFillTx/>
                    <a:latin typeface="Times New Roman"/>
                    <a:cs typeface="Times New Roman"/>
                  </a:rPr>
                  <a:t>T</a:t>
                </a: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 damping (ocean)</a:t>
                </a:r>
              </a:p>
            </p:txBody>
          </p:sp>
          <p:sp>
            <p:nvSpPr>
              <p:cNvPr id="88" name="TextBox 87"/>
              <p:cNvSpPr txBox="1"/>
              <p:nvPr/>
            </p:nvSpPr>
            <p:spPr>
              <a:xfrm>
                <a:off x="5841234" y="4487612"/>
                <a:ext cx="1784886" cy="564498"/>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wind response</a:t>
                </a:r>
              </a:p>
            </p:txBody>
          </p:sp>
          <p:sp>
            <p:nvSpPr>
              <p:cNvPr id="89" name="TextBox 88"/>
              <p:cNvSpPr txBox="1"/>
              <p:nvPr/>
            </p:nvSpPr>
            <p:spPr>
              <a:xfrm>
                <a:off x="5819669" y="5064764"/>
                <a:ext cx="2086016" cy="564498"/>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Times New Roman"/>
                    <a:cs typeface="Times New Roman"/>
                  </a:rPr>
                  <a:t>net heat response</a:t>
                </a:r>
              </a:p>
            </p:txBody>
          </p:sp>
        </p:grpSp>
        <p:sp>
          <p:nvSpPr>
            <p:cNvPr id="85" name="Rounded Rectangle 84"/>
            <p:cNvSpPr/>
            <p:nvPr/>
          </p:nvSpPr>
          <p:spPr>
            <a:xfrm>
              <a:off x="4706532" y="4943077"/>
              <a:ext cx="4217605" cy="1542611"/>
            </a:xfrm>
            <a:prstGeom prst="roundRect">
              <a:avLst/>
            </a:prstGeom>
            <a:noFill/>
            <a:ln w="28575" cap="flat" cmpd="sng" algn="ctr">
              <a:solidFill>
                <a:srgbClr val="FF6600"/>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648438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Calibri"/>
                <a:ea typeface="+mn-ea"/>
                <a:cs typeface="+mn-cs"/>
              </a:rPr>
              <a:t>Recharge Oscillator model</a:t>
            </a:r>
          </a:p>
        </p:txBody>
      </p:sp>
      <p:graphicFrame>
        <p:nvGraphicFramePr>
          <p:cNvPr id="47" name="Object 46"/>
          <p:cNvGraphicFramePr>
            <a:graphicFrameLocks noChangeAspect="1"/>
          </p:cNvGraphicFramePr>
          <p:nvPr>
            <p:extLst>
              <p:ext uri="{D42A27DB-BD31-4B8C-83A1-F6EECF244321}">
                <p14:modId xmlns:p14="http://schemas.microsoft.com/office/powerpoint/2010/main" val="2163184172"/>
              </p:ext>
            </p:extLst>
          </p:nvPr>
        </p:nvGraphicFramePr>
        <p:xfrm>
          <a:off x="2160792" y="848801"/>
          <a:ext cx="3649662" cy="1628775"/>
        </p:xfrm>
        <a:graphic>
          <a:graphicData uri="http://schemas.openxmlformats.org/presentationml/2006/ole">
            <mc:AlternateContent xmlns:mc="http://schemas.openxmlformats.org/markup-compatibility/2006">
              <mc:Choice xmlns:v="urn:schemas-microsoft-com:vml" Requires="v">
                <p:oleObj spid="_x0000_s8200" name="Equation" r:id="rId3" imgW="1016000" imgH="800100" progId="Equation.3">
                  <p:embed/>
                </p:oleObj>
              </mc:Choice>
              <mc:Fallback>
                <p:oleObj name="Equation" r:id="rId3" imgW="1016000" imgH="800100" progId="Equation.3">
                  <p:embed/>
                  <p:pic>
                    <p:nvPicPr>
                      <p:cNvPr id="0" name=""/>
                      <p:cNvPicPr>
                        <a:picLocks noChangeAspect="1" noChangeArrowheads="1"/>
                      </p:cNvPicPr>
                      <p:nvPr/>
                    </p:nvPicPr>
                    <p:blipFill>
                      <a:blip r:embed="rId4"/>
                      <a:srcRect/>
                      <a:stretch>
                        <a:fillRect/>
                      </a:stretch>
                    </p:blipFill>
                    <p:spPr bwMode="auto">
                      <a:xfrm>
                        <a:off x="2160792" y="848801"/>
                        <a:ext cx="3649662" cy="1628775"/>
                      </a:xfrm>
                      <a:prstGeom prst="rect">
                        <a:avLst/>
                      </a:prstGeom>
                      <a:noFill/>
                      <a:extLst/>
                    </p:spPr>
                  </p:pic>
                </p:oleObj>
              </mc:Fallback>
            </mc:AlternateContent>
          </a:graphicData>
        </a:graphic>
      </p:graphicFrame>
      <p:sp>
        <p:nvSpPr>
          <p:cNvPr id="58" name="Oval 57"/>
          <p:cNvSpPr/>
          <p:nvPr/>
        </p:nvSpPr>
        <p:spPr>
          <a:xfrm>
            <a:off x="576976" y="3720005"/>
            <a:ext cx="424462" cy="40443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Oval 58"/>
          <p:cNvSpPr/>
          <p:nvPr/>
        </p:nvSpPr>
        <p:spPr>
          <a:xfrm>
            <a:off x="567014" y="5084781"/>
            <a:ext cx="424462" cy="40443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3" name="Oval 52"/>
          <p:cNvSpPr/>
          <p:nvPr/>
        </p:nvSpPr>
        <p:spPr>
          <a:xfrm>
            <a:off x="559907" y="4632404"/>
            <a:ext cx="441532" cy="392530"/>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4" name="Oval 53"/>
          <p:cNvSpPr/>
          <p:nvPr/>
        </p:nvSpPr>
        <p:spPr>
          <a:xfrm>
            <a:off x="557053" y="4193257"/>
            <a:ext cx="441532" cy="392530"/>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9" name="Rounded Rectangle 48"/>
          <p:cNvSpPr/>
          <p:nvPr/>
        </p:nvSpPr>
        <p:spPr>
          <a:xfrm>
            <a:off x="177469" y="3551782"/>
            <a:ext cx="3614246" cy="2974273"/>
          </a:xfrm>
          <a:prstGeom prst="roundRect">
            <a:avLst/>
          </a:prstGeom>
          <a:noFill/>
          <a:ln w="28575" cap="flat" cmpd="sng" algn="ctr">
            <a:solidFill>
              <a:srgbClr val="FF6600"/>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1" name="Rounded Rectangle 70"/>
          <p:cNvSpPr/>
          <p:nvPr/>
        </p:nvSpPr>
        <p:spPr>
          <a:xfrm>
            <a:off x="1986029" y="682704"/>
            <a:ext cx="5055886" cy="1936887"/>
          </a:xfrm>
          <a:prstGeom prst="roundRect">
            <a:avLst/>
          </a:prstGeom>
          <a:noFill/>
          <a:ln w="28575" cap="flat" cmpd="sng" algn="ctr">
            <a:solidFill>
              <a:srgbClr val="FF6600"/>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aphicFrame>
        <p:nvGraphicFramePr>
          <p:cNvPr id="50" name="Object 3"/>
          <p:cNvGraphicFramePr>
            <a:graphicFrameLocks noChangeAspect="1"/>
          </p:cNvGraphicFramePr>
          <p:nvPr>
            <p:extLst>
              <p:ext uri="{D42A27DB-BD31-4B8C-83A1-F6EECF244321}">
                <p14:modId xmlns:p14="http://schemas.microsoft.com/office/powerpoint/2010/main" val="2386346300"/>
              </p:ext>
            </p:extLst>
          </p:nvPr>
        </p:nvGraphicFramePr>
        <p:xfrm>
          <a:off x="584408" y="3645664"/>
          <a:ext cx="2209800" cy="1807731"/>
        </p:xfrm>
        <a:graphic>
          <a:graphicData uri="http://schemas.openxmlformats.org/presentationml/2006/ole">
            <mc:AlternateContent xmlns:mc="http://schemas.openxmlformats.org/markup-compatibility/2006">
              <mc:Choice xmlns:v="urn:schemas-microsoft-com:vml" Requires="v">
                <p:oleObj spid="_x0000_s8201" name="Equation" r:id="rId5" imgW="1054100" imgH="914400" progId="Equation.3">
                  <p:embed/>
                </p:oleObj>
              </mc:Choice>
              <mc:Fallback>
                <p:oleObj name="Equation" r:id="rId5" imgW="1054100" imgH="914400" progId="Equation.3">
                  <p:embed/>
                  <p:pic>
                    <p:nvPicPr>
                      <p:cNvPr id="0" name=""/>
                      <p:cNvPicPr>
                        <a:picLocks noChangeAspect="1" noChangeArrowheads="1"/>
                      </p:cNvPicPr>
                      <p:nvPr/>
                    </p:nvPicPr>
                    <p:blipFill>
                      <a:blip r:embed="rId6"/>
                      <a:srcRect/>
                      <a:stretch>
                        <a:fillRect/>
                      </a:stretch>
                    </p:blipFill>
                    <p:spPr bwMode="auto">
                      <a:xfrm>
                        <a:off x="584408" y="3645664"/>
                        <a:ext cx="2209800" cy="1807731"/>
                      </a:xfrm>
                      <a:prstGeom prst="rect">
                        <a:avLst/>
                      </a:prstGeom>
                      <a:noFill/>
                      <a:extLst/>
                    </p:spPr>
                  </p:pic>
                </p:oleObj>
              </mc:Fallback>
            </mc:AlternateContent>
          </a:graphicData>
        </a:graphic>
      </p:graphicFrame>
      <p:sp>
        <p:nvSpPr>
          <p:cNvPr id="95" name="Oval 94"/>
          <p:cNvSpPr/>
          <p:nvPr/>
        </p:nvSpPr>
        <p:spPr>
          <a:xfrm>
            <a:off x="4834533" y="1012705"/>
            <a:ext cx="656011" cy="523055"/>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6" name="Oval 95"/>
          <p:cNvSpPr/>
          <p:nvPr/>
        </p:nvSpPr>
        <p:spPr>
          <a:xfrm>
            <a:off x="3340748" y="1835532"/>
            <a:ext cx="706195" cy="523055"/>
          </a:xfrm>
          <a:prstGeom prst="ellipse">
            <a:avLst/>
          </a:prstGeom>
          <a:solidFill>
            <a:srgbClr val="0000FF">
              <a:alpha val="37000"/>
            </a:srgbClr>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7" name="Oval 96"/>
          <p:cNvSpPr/>
          <p:nvPr/>
        </p:nvSpPr>
        <p:spPr>
          <a:xfrm>
            <a:off x="3390553" y="997940"/>
            <a:ext cx="706195" cy="53782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8" name="Oval 97"/>
          <p:cNvSpPr/>
          <p:nvPr/>
        </p:nvSpPr>
        <p:spPr>
          <a:xfrm>
            <a:off x="4782771" y="1839692"/>
            <a:ext cx="706195" cy="537820"/>
          </a:xfrm>
          <a:prstGeom prst="ellipse">
            <a:avLst/>
          </a:prstGeom>
          <a:solidFill>
            <a:srgbClr val="C0504D">
              <a:lumMod val="75000"/>
              <a:alpha val="37000"/>
            </a:srgbClr>
          </a:solidFill>
          <a:ln w="38100" cap="flat" cmpd="sng" algn="ctr">
            <a:solidFill>
              <a:srgbClr val="8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 name="Group 3"/>
          <p:cNvGrpSpPr/>
          <p:nvPr/>
        </p:nvGrpSpPr>
        <p:grpSpPr>
          <a:xfrm>
            <a:off x="2245996" y="851064"/>
            <a:ext cx="3630593" cy="1640864"/>
            <a:chOff x="4847346" y="4585787"/>
            <a:chExt cx="3630593" cy="1640864"/>
          </a:xfrm>
        </p:grpSpPr>
        <p:sp>
          <p:nvSpPr>
            <p:cNvPr id="94" name="Rectangle 93"/>
            <p:cNvSpPr/>
            <p:nvPr/>
          </p:nvSpPr>
          <p:spPr>
            <a:xfrm>
              <a:off x="4847346" y="4628843"/>
              <a:ext cx="3630593" cy="15510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3" name="Object 92"/>
            <p:cNvGraphicFramePr>
              <a:graphicFrameLocks noChangeAspect="1"/>
            </p:cNvGraphicFramePr>
            <p:nvPr>
              <p:extLst>
                <p:ext uri="{D42A27DB-BD31-4B8C-83A1-F6EECF244321}">
                  <p14:modId xmlns:p14="http://schemas.microsoft.com/office/powerpoint/2010/main" val="3379017274"/>
                </p:ext>
              </p:extLst>
            </p:nvPr>
          </p:nvGraphicFramePr>
          <p:xfrm>
            <a:off x="4887227" y="4585787"/>
            <a:ext cx="3526137" cy="1640864"/>
          </p:xfrm>
          <a:graphic>
            <a:graphicData uri="http://schemas.openxmlformats.org/presentationml/2006/ole">
              <mc:AlternateContent xmlns:mc="http://schemas.openxmlformats.org/markup-compatibility/2006">
                <mc:Choice xmlns:v="urn:schemas-microsoft-com:vml" Requires="v">
                  <p:oleObj spid="_x0000_s8202" name="Equation" r:id="rId7" imgW="1244600" imgH="800100" progId="Equation.3">
                    <p:embed/>
                  </p:oleObj>
                </mc:Choice>
                <mc:Fallback>
                  <p:oleObj name="Equation" r:id="rId7" imgW="1244600" imgH="800100" progId="Equation.3">
                    <p:embed/>
                    <p:pic>
                      <p:nvPicPr>
                        <p:cNvPr id="0" name=""/>
                        <p:cNvPicPr>
                          <a:picLocks noChangeAspect="1" noChangeArrowheads="1"/>
                        </p:cNvPicPr>
                        <p:nvPr/>
                      </p:nvPicPr>
                      <p:blipFill>
                        <a:blip r:embed="rId8"/>
                        <a:srcRect/>
                        <a:stretch>
                          <a:fillRect/>
                        </a:stretch>
                      </p:blipFill>
                      <p:spPr bwMode="auto">
                        <a:xfrm>
                          <a:off x="4887227" y="4585787"/>
                          <a:ext cx="3526137" cy="1640864"/>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611843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nso.reosc.idealized.tseries.part.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789" y="2430118"/>
            <a:ext cx="5044456" cy="4114126"/>
          </a:xfrm>
          <a:prstGeom prst="rect">
            <a:avLst/>
          </a:prstGeom>
        </p:spPr>
      </p:pic>
      <p:pic>
        <p:nvPicPr>
          <p:cNvPr id="21" name="Picture 20" descr="enso.reosc.idealized.tseries.part.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789" y="2430118"/>
            <a:ext cx="5044456" cy="4114126"/>
          </a:xfrm>
          <a:prstGeom prst="rect">
            <a:avLst/>
          </a:prstGeom>
        </p:spPr>
      </p:pic>
      <p:pic>
        <p:nvPicPr>
          <p:cNvPr id="22" name="Picture 21" descr="enso.reosc.idealized.tseries.part.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789" y="2430118"/>
            <a:ext cx="5044456" cy="4114126"/>
          </a:xfrm>
          <a:prstGeom prst="rect">
            <a:avLst/>
          </a:prstGeom>
        </p:spPr>
      </p:pic>
      <p:pic>
        <p:nvPicPr>
          <p:cNvPr id="23" name="Picture 22" descr="enso.reosc.idealized.tseries.part.3.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789" y="2430118"/>
            <a:ext cx="5044456" cy="4114126"/>
          </a:xfrm>
          <a:prstGeom prst="rect">
            <a:avLst/>
          </a:prstGeom>
        </p:spPr>
      </p:pic>
      <p:pic>
        <p:nvPicPr>
          <p:cNvPr id="24" name="Picture 23" descr="enso.reosc.idealized.tseries.part.4.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4789" y="2430118"/>
            <a:ext cx="5044456" cy="4114126"/>
          </a:xfrm>
          <a:prstGeom prst="rect">
            <a:avLst/>
          </a:prstGeom>
        </p:spPr>
      </p:pic>
      <p:pic>
        <p:nvPicPr>
          <p:cNvPr id="25" name="Picture 24" descr="enso.reosc.idealized.tseries.part.8.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4789" y="2430118"/>
            <a:ext cx="5044456" cy="4114126"/>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389057318"/>
              </p:ext>
            </p:extLst>
          </p:nvPr>
        </p:nvGraphicFramePr>
        <p:xfrm>
          <a:off x="2477826" y="807145"/>
          <a:ext cx="3955875" cy="1566863"/>
        </p:xfrm>
        <a:graphic>
          <a:graphicData uri="http://schemas.openxmlformats.org/presentationml/2006/ole">
            <mc:AlternateContent xmlns:mc="http://schemas.openxmlformats.org/markup-compatibility/2006">
              <mc:Choice xmlns:v="urn:schemas-microsoft-com:vml" Requires="v">
                <p:oleObj spid="_x0000_s7191" name="Equation" r:id="rId9" imgW="1244600" imgH="800100" progId="Equation.3">
                  <p:embed/>
                </p:oleObj>
              </mc:Choice>
              <mc:Fallback>
                <p:oleObj name="Equation" r:id="rId9" imgW="1244600" imgH="800100" progId="Equation.3">
                  <p:embed/>
                  <p:pic>
                    <p:nvPicPr>
                      <p:cNvPr id="0" name=""/>
                      <p:cNvPicPr>
                        <a:picLocks noChangeAspect="1" noChangeArrowheads="1"/>
                      </p:cNvPicPr>
                      <p:nvPr/>
                    </p:nvPicPr>
                    <p:blipFill>
                      <a:blip r:embed="rId10"/>
                      <a:srcRect/>
                      <a:stretch>
                        <a:fillRect/>
                      </a:stretch>
                    </p:blipFill>
                    <p:spPr bwMode="auto">
                      <a:xfrm>
                        <a:off x="2477826" y="807145"/>
                        <a:ext cx="3955875" cy="1566863"/>
                      </a:xfrm>
                      <a:prstGeom prst="rect">
                        <a:avLst/>
                      </a:prstGeom>
                      <a:noFill/>
                      <a:extLst/>
                    </p:spPr>
                  </p:pic>
                </p:oleObj>
              </mc:Fallback>
            </mc:AlternateContent>
          </a:graphicData>
        </a:graphic>
      </p:graphicFrame>
      <p:sp>
        <p:nvSpPr>
          <p:cNvPr id="10" name="Rounded Rectangle 9"/>
          <p:cNvSpPr/>
          <p:nvPr/>
        </p:nvSpPr>
        <p:spPr>
          <a:xfrm>
            <a:off x="2365762" y="744965"/>
            <a:ext cx="4183673" cy="1666399"/>
          </a:xfrm>
          <a:prstGeom prst="roundRect">
            <a:avLst/>
          </a:prstGeom>
          <a:noFill/>
          <a:ln w="28575" cap="flat" cmpd="sng" algn="ctr">
            <a:solidFill>
              <a:srgbClr val="FF6600"/>
            </a:solid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TextBox 10"/>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Calibri"/>
                <a:ea typeface="+mn-ea"/>
                <a:cs typeface="+mn-cs"/>
              </a:rPr>
              <a:t>Recharge Oscillator model</a:t>
            </a:r>
          </a:p>
        </p:txBody>
      </p:sp>
      <p:sp>
        <p:nvSpPr>
          <p:cNvPr id="4" name="Rectangle 3"/>
          <p:cNvSpPr/>
          <p:nvPr/>
        </p:nvSpPr>
        <p:spPr>
          <a:xfrm>
            <a:off x="2477826" y="2455022"/>
            <a:ext cx="4196125" cy="4089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573550" y="1001099"/>
            <a:ext cx="1481720" cy="12029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564983" y="2976053"/>
            <a:ext cx="373545" cy="1394639"/>
            <a:chOff x="2564983" y="2976053"/>
            <a:chExt cx="373545" cy="1394639"/>
          </a:xfrm>
        </p:grpSpPr>
        <p:cxnSp>
          <p:nvCxnSpPr>
            <p:cNvPr id="6" name="Straight Arrow Connector 5"/>
            <p:cNvCxnSpPr/>
            <p:nvPr/>
          </p:nvCxnSpPr>
          <p:spPr>
            <a:xfrm>
              <a:off x="2564983" y="2976053"/>
              <a:ext cx="361094" cy="485633"/>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577434" y="4022032"/>
              <a:ext cx="361094" cy="34866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0516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3"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93700" y="1985911"/>
            <a:ext cx="8360023" cy="3085408"/>
          </a:xfrm>
          <a:prstGeom prst="rect">
            <a:avLst/>
          </a:prstGeom>
        </p:spPr>
      </p:pic>
      <p:sp>
        <p:nvSpPr>
          <p:cNvPr id="5" name="TextBox 4"/>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Recharge Oscillator model of ENSO</a:t>
            </a:r>
          </a:p>
        </p:txBody>
      </p:sp>
    </p:spTree>
    <p:extLst>
      <p:ext uri="{BB962C8B-B14F-4D97-AF65-F5344CB8AC3E}">
        <p14:creationId xmlns:p14="http://schemas.microsoft.com/office/powerpoint/2010/main" val="18387653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solidFill>
                  <a:srgbClr val="595959"/>
                </a:solidFill>
              </a:rPr>
              <a:t>El </a:t>
            </a:r>
            <a:r>
              <a:rPr lang="en-GB" dirty="0" smtClean="0">
                <a:solidFill>
                  <a:srgbClr val="595959"/>
                </a:solidFill>
              </a:rPr>
              <a:t>Niño variability</a:t>
            </a:r>
            <a:endParaRPr lang="en-US" dirty="0">
              <a:solidFill>
                <a:srgbClr val="000000"/>
              </a:solidFill>
            </a:endParaRPr>
          </a:p>
        </p:txBody>
      </p:sp>
      <p:sp>
        <p:nvSpPr>
          <p:cNvPr id="11" name="TextBox 10"/>
          <p:cNvSpPr txBox="1"/>
          <p:nvPr/>
        </p:nvSpPr>
        <p:spPr>
          <a:xfrm>
            <a:off x="554649" y="1153721"/>
            <a:ext cx="7964978" cy="5632312"/>
          </a:xfrm>
          <a:prstGeom prst="rect">
            <a:avLst/>
          </a:prstGeom>
          <a:noFill/>
        </p:spPr>
        <p:txBody>
          <a:bodyPr wrap="square" rtlCol="0">
            <a:spAutoFit/>
          </a:bodyPr>
          <a:lstStyle/>
          <a:p>
            <a:pPr algn="just">
              <a:spcAft>
                <a:spcPts val="1800"/>
              </a:spcAft>
              <a:buFont typeface="Wingdings" charset="2"/>
              <a:buChar char="²"/>
            </a:pPr>
            <a:r>
              <a:rPr lang="en-US" dirty="0" smtClean="0">
                <a:solidFill>
                  <a:srgbClr val="000000"/>
                </a:solidFill>
              </a:rPr>
              <a:t> The global SST standard deviation already shows quite clearly that the equatorial region of the Pacific has a unique and globally dominating amount of variability.</a:t>
            </a:r>
          </a:p>
          <a:p>
            <a:pPr algn="just">
              <a:spcAft>
                <a:spcPts val="1800"/>
              </a:spcAft>
              <a:buFont typeface="Wingdings" charset="2"/>
              <a:buChar char="²"/>
            </a:pPr>
            <a:r>
              <a:rPr lang="en-US" dirty="0" smtClean="0">
                <a:solidFill>
                  <a:srgbClr val="000000"/>
                </a:solidFill>
              </a:rPr>
              <a:t>If we look at global SST anomalies during ENSO events we quite clearly see how dominating the ENSO pattern of variability is compared to SST variability in the rest of the world.</a:t>
            </a:r>
          </a:p>
          <a:p>
            <a:pPr algn="just">
              <a:spcAft>
                <a:spcPts val="1800"/>
              </a:spcAft>
              <a:buFont typeface="Wingdings" charset="2"/>
              <a:buChar char="²"/>
            </a:pPr>
            <a:r>
              <a:rPr lang="en-US" dirty="0" smtClean="0">
                <a:solidFill>
                  <a:srgbClr val="000000"/>
                </a:solidFill>
              </a:rPr>
              <a:t> The ENSO event are marked by a very well defined SST pattern in the tropical Pacific.</a:t>
            </a:r>
          </a:p>
          <a:p>
            <a:pPr algn="just">
              <a:spcAft>
                <a:spcPts val="1800"/>
              </a:spcAft>
              <a:buFont typeface="Wingdings" charset="2"/>
              <a:buChar char="²"/>
            </a:pPr>
            <a:r>
              <a:rPr lang="en-US" dirty="0" smtClean="0">
                <a:solidFill>
                  <a:srgbClr val="000000"/>
                </a:solidFill>
              </a:rPr>
              <a:t> The warming events are called </a:t>
            </a:r>
            <a:r>
              <a:rPr lang="en-US" b="1" i="1" dirty="0" smtClean="0">
                <a:solidFill>
                  <a:srgbClr val="000000"/>
                </a:solidFill>
              </a:rPr>
              <a:t>El Nino</a:t>
            </a:r>
            <a:r>
              <a:rPr lang="en-US" dirty="0" smtClean="0">
                <a:solidFill>
                  <a:srgbClr val="000000"/>
                </a:solidFill>
              </a:rPr>
              <a:t> and tend to peak around Nov. to Jan.. They last less than a year. Strong event can warm by 4</a:t>
            </a:r>
            <a:r>
              <a:rPr lang="en-US" baseline="30000" dirty="0" smtClean="0">
                <a:solidFill>
                  <a:srgbClr val="000000"/>
                </a:solidFill>
              </a:rPr>
              <a:t>o</a:t>
            </a:r>
            <a:r>
              <a:rPr lang="en-US" dirty="0" smtClean="0">
                <a:solidFill>
                  <a:srgbClr val="000000"/>
                </a:solidFill>
              </a:rPr>
              <a:t>C over most of the east equatorial Pacific. </a:t>
            </a:r>
          </a:p>
          <a:p>
            <a:pPr algn="just">
              <a:spcAft>
                <a:spcPts val="1800"/>
              </a:spcAft>
              <a:buFont typeface="Wingdings" charset="2"/>
              <a:buChar char="²"/>
            </a:pPr>
            <a:r>
              <a:rPr lang="en-US" dirty="0" smtClean="0">
                <a:solidFill>
                  <a:srgbClr val="000000"/>
                </a:solidFill>
              </a:rPr>
              <a:t>The cold events are cold </a:t>
            </a:r>
            <a:r>
              <a:rPr lang="en-US" b="1" i="1" dirty="0" smtClean="0">
                <a:solidFill>
                  <a:srgbClr val="000000"/>
                </a:solidFill>
              </a:rPr>
              <a:t>La Nina </a:t>
            </a:r>
            <a:r>
              <a:rPr lang="en-US" dirty="0" smtClean="0">
                <a:solidFill>
                  <a:srgbClr val="000000"/>
                </a:solidFill>
              </a:rPr>
              <a:t>(the girl as in contrast to El Nino). They last long and are usually not as strong as the positive events. They are basically an intensification of the mean state.</a:t>
            </a:r>
          </a:p>
          <a:p>
            <a:pPr algn="just">
              <a:spcAft>
                <a:spcPts val="1800"/>
              </a:spcAft>
              <a:buFont typeface="Wingdings" charset="2"/>
              <a:buChar char="²"/>
            </a:pPr>
            <a:endParaRPr lang="en-US" dirty="0" smtClean="0">
              <a:solidFill>
                <a:srgbClr val="000000"/>
              </a:solidFill>
            </a:endParaRPr>
          </a:p>
          <a:p>
            <a:pPr algn="just">
              <a:spcAft>
                <a:spcPts val="1800"/>
              </a:spcAft>
              <a:buFont typeface="Wingdings" charset="2"/>
              <a:buChar char="²"/>
            </a:pPr>
            <a:endParaRPr lang="en-US" dirty="0" smtClean="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0931" y="1119407"/>
            <a:ext cx="193236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AU" dirty="0" smtClean="0">
                <a:solidFill>
                  <a:srgbClr val="595959"/>
                </a:solidFill>
              </a:rPr>
              <a:t>Current conditions</a:t>
            </a:r>
            <a:endParaRPr lang="en-US" dirty="0"/>
          </a:p>
        </p:txBody>
      </p:sp>
      <p:sp>
        <p:nvSpPr>
          <p:cNvPr id="12" name="TextBox 11"/>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Nino Forecast</a:t>
            </a:r>
          </a:p>
        </p:txBody>
      </p:sp>
      <p:pic>
        <p:nvPicPr>
          <p:cNvPr id="2" name="Picture 1" descr="20160607.sub_surface_ano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046" y="1588355"/>
            <a:ext cx="4305965" cy="5160688"/>
          </a:xfrm>
          <a:prstGeom prst="rect">
            <a:avLst/>
          </a:prstGeom>
        </p:spPr>
      </p:pic>
      <p:pic>
        <p:nvPicPr>
          <p:cNvPr id="3" name="Picture 2" descr="20160607.ssta_pacific_weekl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43" y="1805556"/>
            <a:ext cx="4658726" cy="3204519"/>
          </a:xfrm>
          <a:prstGeom prst="rect">
            <a:avLst/>
          </a:prstGeom>
        </p:spPr>
      </p:pic>
    </p:spTree>
    <p:extLst>
      <p:ext uri="{BB962C8B-B14F-4D97-AF65-F5344CB8AC3E}">
        <p14:creationId xmlns:p14="http://schemas.microsoft.com/office/powerpoint/2010/main" val="2757618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Nino Forecast</a:t>
            </a:r>
          </a:p>
        </p:txBody>
      </p:sp>
      <p:pic>
        <p:nvPicPr>
          <p:cNvPr id="2" name="Picture 1" descr="20160607.poama_nino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486" y="1670319"/>
            <a:ext cx="7047885" cy="4032747"/>
          </a:xfrm>
          <a:prstGeom prst="rect">
            <a:avLst/>
          </a:prstGeom>
        </p:spPr>
      </p:pic>
    </p:spTree>
    <p:extLst>
      <p:ext uri="{BB962C8B-B14F-4D97-AF65-F5344CB8AC3E}">
        <p14:creationId xmlns:p14="http://schemas.microsoft.com/office/powerpoint/2010/main" val="49721138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Nino Forecast</a:t>
            </a:r>
          </a:p>
        </p:txBody>
      </p:sp>
      <p:pic>
        <p:nvPicPr>
          <p:cNvPr id="2" name="Picture 1" descr="figure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480" y="927746"/>
            <a:ext cx="6529205" cy="5544239"/>
          </a:xfrm>
          <a:prstGeom prst="rect">
            <a:avLst/>
          </a:prstGeom>
        </p:spPr>
      </p:pic>
    </p:spTree>
    <p:extLst>
      <p:ext uri="{BB962C8B-B14F-4D97-AF65-F5344CB8AC3E}">
        <p14:creationId xmlns:p14="http://schemas.microsoft.com/office/powerpoint/2010/main" val="1787705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54" y="191046"/>
            <a:ext cx="6725142" cy="57801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smtClean="0">
                <a:solidFill>
                  <a:srgbClr val="595959"/>
                </a:solidFill>
              </a:rPr>
              <a:t>El </a:t>
            </a:r>
            <a:r>
              <a:rPr lang="en-GB" dirty="0" smtClean="0">
                <a:solidFill>
                  <a:srgbClr val="595959"/>
                </a:solidFill>
              </a:rPr>
              <a:t>Niño variability</a:t>
            </a:r>
            <a:endParaRPr lang="en-US" dirty="0">
              <a:solidFill>
                <a:srgbClr val="000000"/>
              </a:solidFill>
            </a:endParaRPr>
          </a:p>
        </p:txBody>
      </p:sp>
      <p:sp>
        <p:nvSpPr>
          <p:cNvPr id="11" name="TextBox 10"/>
          <p:cNvSpPr txBox="1"/>
          <p:nvPr/>
        </p:nvSpPr>
        <p:spPr>
          <a:xfrm>
            <a:off x="554649" y="1286523"/>
            <a:ext cx="7964978" cy="3908763"/>
          </a:xfrm>
          <a:prstGeom prst="rect">
            <a:avLst/>
          </a:prstGeom>
          <a:noFill/>
        </p:spPr>
        <p:txBody>
          <a:bodyPr wrap="square" rtlCol="0">
            <a:spAutoFit/>
          </a:bodyPr>
          <a:lstStyle/>
          <a:p>
            <a:pPr algn="just">
              <a:spcAft>
                <a:spcPts val="1200"/>
              </a:spcAft>
              <a:buFont typeface="Wingdings" charset="2"/>
              <a:buChar char="²"/>
            </a:pPr>
            <a:r>
              <a:rPr lang="en-US" dirty="0" smtClean="0">
                <a:solidFill>
                  <a:srgbClr val="000000"/>
                </a:solidFill>
              </a:rPr>
              <a:t> The pattern of La Nina is slightly different from that of the El Nino events. The latter are narrower and have stronger amplitudes near the South American coast.</a:t>
            </a:r>
          </a:p>
          <a:p>
            <a:pPr algn="just">
              <a:spcAft>
                <a:spcPts val="1200"/>
              </a:spcAft>
              <a:buFont typeface="Wingdings" charset="2"/>
              <a:buChar char="²"/>
            </a:pPr>
            <a:r>
              <a:rPr lang="en-US" dirty="0" smtClean="0">
                <a:solidFill>
                  <a:srgbClr val="000000"/>
                </a:solidFill>
              </a:rPr>
              <a:t> ENSO is a quasi periodic/chaotic oscillation with a period of about 4 years (between 2-7years). So warm and cold events follow each other.</a:t>
            </a:r>
          </a:p>
          <a:p>
            <a:pPr algn="just">
              <a:spcAft>
                <a:spcPts val="1200"/>
              </a:spcAft>
              <a:buFont typeface="Wingdings" charset="2"/>
              <a:buChar char="²"/>
            </a:pPr>
            <a:r>
              <a:rPr lang="en-US" dirty="0" smtClean="0">
                <a:solidFill>
                  <a:srgbClr val="000000"/>
                </a:solidFill>
              </a:rPr>
              <a:t> Strong (&gt;2</a:t>
            </a:r>
            <a:r>
              <a:rPr lang="en-US" baseline="30000" dirty="0" smtClean="0">
                <a:solidFill>
                  <a:srgbClr val="000000"/>
                </a:solidFill>
              </a:rPr>
              <a:t>o</a:t>
            </a:r>
            <a:r>
              <a:rPr lang="en-US" dirty="0" smtClean="0">
                <a:solidFill>
                  <a:srgbClr val="000000"/>
                </a:solidFill>
              </a:rPr>
              <a:t>C) El Nino events a rare and return every 10 to 20yrs.  </a:t>
            </a:r>
          </a:p>
          <a:p>
            <a:pPr algn="just">
              <a:spcAft>
                <a:spcPts val="1200"/>
              </a:spcAft>
              <a:buFont typeface="Wingdings" charset="2"/>
              <a:buChar char="²"/>
            </a:pPr>
            <a:r>
              <a:rPr lang="en-US" dirty="0" smtClean="0">
                <a:solidFill>
                  <a:srgbClr val="000000"/>
                </a:solidFill>
              </a:rPr>
              <a:t> Strong ENSO El Nino events have a significant global warming effect, that can be seen in the global mean surface temperatures.</a:t>
            </a:r>
          </a:p>
          <a:p>
            <a:pPr algn="just">
              <a:spcAft>
                <a:spcPts val="1200"/>
              </a:spcAft>
              <a:buFont typeface="Wingdings" charset="2"/>
              <a:buChar char="²"/>
            </a:pPr>
            <a:r>
              <a:rPr lang="en-US" dirty="0" smtClean="0">
                <a:solidFill>
                  <a:srgbClr val="000000"/>
                </a:solidFill>
              </a:rPr>
              <a:t> In response to the ENSO event SST anomalies in the tropical Indian, North Pacific and the tropical Atlantic are forced. They tend to lag the time evolution of the ENSO event behind, as they need some time to respond to the ENSO forcing.</a:t>
            </a:r>
          </a:p>
          <a:p>
            <a:pPr algn="just">
              <a:spcAft>
                <a:spcPts val="1200"/>
              </a:spcAft>
              <a:buFont typeface="Wingdings" charset="2"/>
              <a:buChar char="²"/>
            </a:pPr>
            <a:endParaRPr lang="en-US" dirty="0" smtClean="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393700" y="1190529"/>
            <a:ext cx="8075333" cy="4612104"/>
            <a:chOff x="1143001" y="1252717"/>
            <a:chExt cx="6858000" cy="3718825"/>
          </a:xfrm>
        </p:grpSpPr>
        <p:pic>
          <p:nvPicPr>
            <p:cNvPr id="31" name="Picture 30" descr="hadisst.global.stdv.eps"/>
            <p:cNvPicPr>
              <a:picLocks noChangeAspect="1"/>
            </p:cNvPicPr>
            <p:nvPr/>
          </p:nvPicPr>
          <p:blipFill>
            <a:blip r:embed="rId2"/>
            <a:srcRect l="6892" r="21484"/>
            <a:stretch>
              <a:fillRect/>
            </a:stretch>
          </p:blipFill>
          <p:spPr>
            <a:xfrm rot="5400000">
              <a:off x="2798898" y="-230560"/>
              <a:ext cx="3546205" cy="6858000"/>
            </a:xfrm>
            <a:prstGeom prst="rect">
              <a:avLst/>
            </a:prstGeom>
          </p:spPr>
        </p:pic>
        <p:sp>
          <p:nvSpPr>
            <p:cNvPr id="32" name="Freeform 23"/>
            <p:cNvSpPr>
              <a:spLocks/>
            </p:cNvSpPr>
            <p:nvPr/>
          </p:nvSpPr>
          <p:spPr bwMode="auto">
            <a:xfrm>
              <a:off x="1447802" y="1252717"/>
              <a:ext cx="6553199" cy="3718399"/>
            </a:xfrm>
            <a:custGeom>
              <a:avLst/>
              <a:gdLst>
                <a:gd name="T0" fmla="*/ 1924 w 3768"/>
                <a:gd name="T1" fmla="*/ 144 h 2712"/>
                <a:gd name="T2" fmla="*/ 2145 w 3768"/>
                <a:gd name="T3" fmla="*/ 158 h 2712"/>
                <a:gd name="T4" fmla="*/ 2380 w 3768"/>
                <a:gd name="T5" fmla="*/ 192 h 2712"/>
                <a:gd name="T6" fmla="*/ 2596 w 3768"/>
                <a:gd name="T7" fmla="*/ 235 h 2712"/>
                <a:gd name="T8" fmla="*/ 2736 w 3768"/>
                <a:gd name="T9" fmla="*/ 283 h 2712"/>
                <a:gd name="T10" fmla="*/ 2942 w 3768"/>
                <a:gd name="T11" fmla="*/ 364 h 2712"/>
                <a:gd name="T12" fmla="*/ 3086 w 3768"/>
                <a:gd name="T13" fmla="*/ 441 h 2712"/>
                <a:gd name="T14" fmla="*/ 3254 w 3768"/>
                <a:gd name="T15" fmla="*/ 566 h 2712"/>
                <a:gd name="T16" fmla="*/ 3360 w 3768"/>
                <a:gd name="T17" fmla="*/ 648 h 2712"/>
                <a:gd name="T18" fmla="*/ 3460 w 3768"/>
                <a:gd name="T19" fmla="*/ 768 h 2712"/>
                <a:gd name="T20" fmla="*/ 3566 w 3768"/>
                <a:gd name="T21" fmla="*/ 936 h 2712"/>
                <a:gd name="T22" fmla="*/ 3638 w 3768"/>
                <a:gd name="T23" fmla="*/ 1089 h 2712"/>
                <a:gd name="T24" fmla="*/ 3672 w 3768"/>
                <a:gd name="T25" fmla="*/ 1224 h 2712"/>
                <a:gd name="T26" fmla="*/ 3676 w 3768"/>
                <a:gd name="T27" fmla="*/ 1353 h 2712"/>
                <a:gd name="T28" fmla="*/ 3672 w 3768"/>
                <a:gd name="T29" fmla="*/ 1507 h 2712"/>
                <a:gd name="T30" fmla="*/ 3633 w 3768"/>
                <a:gd name="T31" fmla="*/ 1641 h 2712"/>
                <a:gd name="T32" fmla="*/ 3566 w 3768"/>
                <a:gd name="T33" fmla="*/ 1790 h 2712"/>
                <a:gd name="T34" fmla="*/ 3422 w 3768"/>
                <a:gd name="T35" fmla="*/ 1996 h 2712"/>
                <a:gd name="T36" fmla="*/ 3283 w 3768"/>
                <a:gd name="T37" fmla="*/ 2131 h 2712"/>
                <a:gd name="T38" fmla="*/ 3144 w 3768"/>
                <a:gd name="T39" fmla="*/ 2236 h 2712"/>
                <a:gd name="T40" fmla="*/ 2923 w 3768"/>
                <a:gd name="T41" fmla="*/ 2361 h 2712"/>
                <a:gd name="T42" fmla="*/ 2688 w 3768"/>
                <a:gd name="T43" fmla="*/ 2457 h 2712"/>
                <a:gd name="T44" fmla="*/ 2472 w 3768"/>
                <a:gd name="T45" fmla="*/ 2510 h 2712"/>
                <a:gd name="T46" fmla="*/ 2150 w 3768"/>
                <a:gd name="T47" fmla="*/ 2563 h 2712"/>
                <a:gd name="T48" fmla="*/ 1929 w 3768"/>
                <a:gd name="T49" fmla="*/ 2572 h 2712"/>
                <a:gd name="T50" fmla="*/ 1632 w 3768"/>
                <a:gd name="T51" fmla="*/ 2553 h 2712"/>
                <a:gd name="T52" fmla="*/ 1372 w 3768"/>
                <a:gd name="T53" fmla="*/ 2500 h 2712"/>
                <a:gd name="T54" fmla="*/ 1123 w 3768"/>
                <a:gd name="T55" fmla="*/ 2448 h 2712"/>
                <a:gd name="T56" fmla="*/ 811 w 3768"/>
                <a:gd name="T57" fmla="*/ 2328 h 2712"/>
                <a:gd name="T58" fmla="*/ 657 w 3768"/>
                <a:gd name="T59" fmla="*/ 2236 h 2712"/>
                <a:gd name="T60" fmla="*/ 350 w 3768"/>
                <a:gd name="T61" fmla="*/ 1992 h 2712"/>
                <a:gd name="T62" fmla="*/ 225 w 3768"/>
                <a:gd name="T63" fmla="*/ 1828 h 2712"/>
                <a:gd name="T64" fmla="*/ 115 w 3768"/>
                <a:gd name="T65" fmla="*/ 1579 h 2712"/>
                <a:gd name="T66" fmla="*/ 86 w 3768"/>
                <a:gd name="T67" fmla="*/ 1411 h 2712"/>
                <a:gd name="T68" fmla="*/ 96 w 3768"/>
                <a:gd name="T69" fmla="*/ 1214 h 2712"/>
                <a:gd name="T70" fmla="*/ 144 w 3768"/>
                <a:gd name="T71" fmla="*/ 1036 h 2712"/>
                <a:gd name="T72" fmla="*/ 225 w 3768"/>
                <a:gd name="T73" fmla="*/ 888 h 2712"/>
                <a:gd name="T74" fmla="*/ 307 w 3768"/>
                <a:gd name="T75" fmla="*/ 777 h 2712"/>
                <a:gd name="T76" fmla="*/ 393 w 3768"/>
                <a:gd name="T77" fmla="*/ 691 h 2712"/>
                <a:gd name="T78" fmla="*/ 508 w 3768"/>
                <a:gd name="T79" fmla="*/ 590 h 2712"/>
                <a:gd name="T80" fmla="*/ 638 w 3768"/>
                <a:gd name="T81" fmla="*/ 494 h 2712"/>
                <a:gd name="T82" fmla="*/ 820 w 3768"/>
                <a:gd name="T83" fmla="*/ 393 h 2712"/>
                <a:gd name="T84" fmla="*/ 1032 w 3768"/>
                <a:gd name="T85" fmla="*/ 302 h 2712"/>
                <a:gd name="T86" fmla="*/ 1204 w 3768"/>
                <a:gd name="T87" fmla="*/ 249 h 2712"/>
                <a:gd name="T88" fmla="*/ 1416 w 3768"/>
                <a:gd name="T89" fmla="*/ 192 h 2712"/>
                <a:gd name="T90" fmla="*/ 1425 w 3768"/>
                <a:gd name="T91" fmla="*/ 0 h 2712"/>
                <a:gd name="T92" fmla="*/ 0 w 3768"/>
                <a:gd name="T93" fmla="*/ 0 h 2712"/>
                <a:gd name="T94" fmla="*/ 24 w 3768"/>
                <a:gd name="T95" fmla="*/ 2712 h 2712"/>
                <a:gd name="T96" fmla="*/ 3768 w 3768"/>
                <a:gd name="T97" fmla="*/ 2712 h 2712"/>
                <a:gd name="T98" fmla="*/ 3753 w 3768"/>
                <a:gd name="T99" fmla="*/ 0 h 2712"/>
                <a:gd name="T100" fmla="*/ 1905 w 3768"/>
                <a:gd name="T101" fmla="*/ 0 h 2712"/>
                <a:gd name="T102" fmla="*/ 1924 w 3768"/>
                <a:gd name="T103" fmla="*/ 144 h 27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68"/>
                <a:gd name="T157" fmla="*/ 0 h 2712"/>
                <a:gd name="T158" fmla="*/ 3768 w 3768"/>
                <a:gd name="T159" fmla="*/ 2712 h 27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68" h="2712">
                  <a:moveTo>
                    <a:pt x="1924" y="144"/>
                  </a:moveTo>
                  <a:lnTo>
                    <a:pt x="2145" y="158"/>
                  </a:lnTo>
                  <a:lnTo>
                    <a:pt x="2380" y="192"/>
                  </a:lnTo>
                  <a:lnTo>
                    <a:pt x="2596" y="235"/>
                  </a:lnTo>
                  <a:lnTo>
                    <a:pt x="2736" y="283"/>
                  </a:lnTo>
                  <a:lnTo>
                    <a:pt x="2942" y="364"/>
                  </a:lnTo>
                  <a:lnTo>
                    <a:pt x="3086" y="441"/>
                  </a:lnTo>
                  <a:lnTo>
                    <a:pt x="3254" y="566"/>
                  </a:lnTo>
                  <a:lnTo>
                    <a:pt x="3360" y="648"/>
                  </a:lnTo>
                  <a:lnTo>
                    <a:pt x="3460" y="768"/>
                  </a:lnTo>
                  <a:lnTo>
                    <a:pt x="3566" y="936"/>
                  </a:lnTo>
                  <a:lnTo>
                    <a:pt x="3638" y="1089"/>
                  </a:lnTo>
                  <a:lnTo>
                    <a:pt x="3672" y="1224"/>
                  </a:lnTo>
                  <a:lnTo>
                    <a:pt x="3676" y="1353"/>
                  </a:lnTo>
                  <a:lnTo>
                    <a:pt x="3672" y="1507"/>
                  </a:lnTo>
                  <a:lnTo>
                    <a:pt x="3633" y="1641"/>
                  </a:lnTo>
                  <a:lnTo>
                    <a:pt x="3566" y="1790"/>
                  </a:lnTo>
                  <a:lnTo>
                    <a:pt x="3422" y="1996"/>
                  </a:lnTo>
                  <a:lnTo>
                    <a:pt x="3283" y="2131"/>
                  </a:lnTo>
                  <a:lnTo>
                    <a:pt x="3144" y="2236"/>
                  </a:lnTo>
                  <a:lnTo>
                    <a:pt x="2923" y="2361"/>
                  </a:lnTo>
                  <a:lnTo>
                    <a:pt x="2688" y="2457"/>
                  </a:lnTo>
                  <a:lnTo>
                    <a:pt x="2472" y="2510"/>
                  </a:lnTo>
                  <a:lnTo>
                    <a:pt x="2150" y="2563"/>
                  </a:lnTo>
                  <a:lnTo>
                    <a:pt x="1929" y="2572"/>
                  </a:lnTo>
                  <a:lnTo>
                    <a:pt x="1632" y="2553"/>
                  </a:lnTo>
                  <a:lnTo>
                    <a:pt x="1372" y="2500"/>
                  </a:lnTo>
                  <a:lnTo>
                    <a:pt x="1123" y="2448"/>
                  </a:lnTo>
                  <a:lnTo>
                    <a:pt x="811" y="2328"/>
                  </a:lnTo>
                  <a:lnTo>
                    <a:pt x="657" y="2236"/>
                  </a:lnTo>
                  <a:lnTo>
                    <a:pt x="350" y="1992"/>
                  </a:lnTo>
                  <a:lnTo>
                    <a:pt x="225" y="1828"/>
                  </a:lnTo>
                  <a:lnTo>
                    <a:pt x="115" y="1579"/>
                  </a:lnTo>
                  <a:lnTo>
                    <a:pt x="86" y="1411"/>
                  </a:lnTo>
                  <a:lnTo>
                    <a:pt x="96" y="1214"/>
                  </a:lnTo>
                  <a:lnTo>
                    <a:pt x="144" y="1036"/>
                  </a:lnTo>
                  <a:lnTo>
                    <a:pt x="225" y="888"/>
                  </a:lnTo>
                  <a:lnTo>
                    <a:pt x="307" y="777"/>
                  </a:lnTo>
                  <a:lnTo>
                    <a:pt x="393" y="691"/>
                  </a:lnTo>
                  <a:lnTo>
                    <a:pt x="508" y="590"/>
                  </a:lnTo>
                  <a:lnTo>
                    <a:pt x="638" y="494"/>
                  </a:lnTo>
                  <a:lnTo>
                    <a:pt x="820" y="393"/>
                  </a:lnTo>
                  <a:lnTo>
                    <a:pt x="1032" y="302"/>
                  </a:lnTo>
                  <a:lnTo>
                    <a:pt x="1204" y="249"/>
                  </a:lnTo>
                  <a:lnTo>
                    <a:pt x="1416" y="192"/>
                  </a:lnTo>
                  <a:lnTo>
                    <a:pt x="1425" y="0"/>
                  </a:lnTo>
                  <a:lnTo>
                    <a:pt x="0" y="0"/>
                  </a:lnTo>
                  <a:lnTo>
                    <a:pt x="24" y="2712"/>
                  </a:lnTo>
                  <a:lnTo>
                    <a:pt x="3768" y="2712"/>
                  </a:lnTo>
                  <a:lnTo>
                    <a:pt x="3753" y="0"/>
                  </a:lnTo>
                  <a:lnTo>
                    <a:pt x="1905" y="0"/>
                  </a:lnTo>
                  <a:lnTo>
                    <a:pt x="1924" y="144"/>
                  </a:lnTo>
                  <a:close/>
                </a:path>
              </a:pathLst>
            </a:custGeom>
            <a:solidFill>
              <a:srgbClr val="FFFFFF"/>
            </a:solidFill>
            <a:ln w="9525">
              <a:noFill/>
              <a:round/>
              <a:headEnd/>
              <a:tailEnd/>
            </a:ln>
          </p:spPr>
          <p:txBody>
            <a:bodyPr>
              <a:prstTxWarp prst="textNoShape">
                <a:avLst/>
              </a:prstTxWarp>
            </a:bodyPr>
            <a:lstStyle/>
            <a:p>
              <a:endParaRPr lang="en-US"/>
            </a:p>
          </p:txBody>
        </p:sp>
      </p:grpSp>
      <p:grpSp>
        <p:nvGrpSpPr>
          <p:cNvPr id="3" name="Group 38"/>
          <p:cNvGrpSpPr/>
          <p:nvPr/>
        </p:nvGrpSpPr>
        <p:grpSpPr>
          <a:xfrm>
            <a:off x="1761870" y="5669014"/>
            <a:ext cx="5730483" cy="412153"/>
            <a:chOff x="2017393" y="5140586"/>
            <a:chExt cx="5730483" cy="412153"/>
          </a:xfrm>
        </p:grpSpPr>
        <p:sp>
          <p:nvSpPr>
            <p:cNvPr id="38" name="Rectangle 37"/>
            <p:cNvSpPr/>
            <p:nvPr/>
          </p:nvSpPr>
          <p:spPr>
            <a:xfrm>
              <a:off x="2017393" y="5140586"/>
              <a:ext cx="5730483" cy="41215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3"/>
            <a:stretch>
              <a:fillRect/>
            </a:stretch>
          </p:blipFill>
          <p:spPr>
            <a:xfrm>
              <a:off x="2017393" y="5140586"/>
              <a:ext cx="5349217" cy="412153"/>
            </a:xfrm>
            <a:prstGeom prst="rect">
              <a:avLst/>
            </a:prstGeom>
          </p:spPr>
        </p:pic>
        <p:sp>
          <p:nvSpPr>
            <p:cNvPr id="37" name="TextBox 36"/>
            <p:cNvSpPr txBox="1"/>
            <p:nvPr/>
          </p:nvSpPr>
          <p:spPr>
            <a:xfrm>
              <a:off x="7236830" y="5164865"/>
              <a:ext cx="446156" cy="369332"/>
            </a:xfrm>
            <a:prstGeom prst="rect">
              <a:avLst/>
            </a:prstGeom>
            <a:solidFill>
              <a:schemeClr val="tx1"/>
            </a:solidFill>
            <a:ln>
              <a:noFill/>
            </a:ln>
          </p:spPr>
          <p:txBody>
            <a:bodyPr wrap="square" rtlCol="0">
              <a:spAutoFit/>
            </a:bodyPr>
            <a:lstStyle/>
            <a:p>
              <a:r>
                <a:rPr lang="en-US" dirty="0" smtClean="0">
                  <a:solidFill>
                    <a:schemeClr val="bg1"/>
                  </a:solidFill>
                </a:rPr>
                <a:t>[K]</a:t>
              </a:r>
              <a:endParaRPr lang="en-US" dirty="0">
                <a:solidFill>
                  <a:schemeClr val="bg1"/>
                </a:solidFill>
              </a:endParaRPr>
            </a:p>
          </p:txBody>
        </p:sp>
      </p:grpSp>
      <p:sp>
        <p:nvSpPr>
          <p:cNvPr id="10" name="TextBox 9"/>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SST standard deviation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200150" y="1758950"/>
            <a:ext cx="6667500" cy="3340100"/>
          </a:xfrm>
          <a:prstGeom prst="rect">
            <a:avLst/>
          </a:prstGeom>
        </p:spPr>
      </p:pic>
      <p:pic>
        <p:nvPicPr>
          <p:cNvPr id="16" name="Picture 15"/>
          <p:cNvPicPr>
            <a:picLocks noChangeAspect="1"/>
          </p:cNvPicPr>
          <p:nvPr/>
        </p:nvPicPr>
        <p:blipFill>
          <a:blip r:embed="rId3"/>
          <a:stretch>
            <a:fillRect/>
          </a:stretch>
        </p:blipFill>
        <p:spPr>
          <a:xfrm>
            <a:off x="1181100" y="1758950"/>
            <a:ext cx="6705600" cy="3340100"/>
          </a:xfrm>
          <a:prstGeom prst="rect">
            <a:avLst/>
          </a:prstGeom>
        </p:spPr>
      </p:pic>
      <p:pic>
        <p:nvPicPr>
          <p:cNvPr id="17" name="Picture 16"/>
          <p:cNvPicPr>
            <a:picLocks noChangeAspect="1"/>
          </p:cNvPicPr>
          <p:nvPr/>
        </p:nvPicPr>
        <p:blipFill>
          <a:blip r:embed="rId4"/>
          <a:stretch>
            <a:fillRect/>
          </a:stretch>
        </p:blipFill>
        <p:spPr>
          <a:xfrm>
            <a:off x="1206500" y="1752600"/>
            <a:ext cx="6654800" cy="3352800"/>
          </a:xfrm>
          <a:prstGeom prst="rect">
            <a:avLst/>
          </a:prstGeom>
        </p:spPr>
      </p:pic>
      <p:pic>
        <p:nvPicPr>
          <p:cNvPr id="18" name="Picture 17"/>
          <p:cNvPicPr>
            <a:picLocks noChangeAspect="1"/>
          </p:cNvPicPr>
          <p:nvPr/>
        </p:nvPicPr>
        <p:blipFill>
          <a:blip r:embed="rId5"/>
          <a:stretch>
            <a:fillRect/>
          </a:stretch>
        </p:blipFill>
        <p:spPr>
          <a:xfrm>
            <a:off x="1206500" y="1758950"/>
            <a:ext cx="6629400" cy="3340100"/>
          </a:xfrm>
          <a:prstGeom prst="rect">
            <a:avLst/>
          </a:prstGeom>
        </p:spPr>
      </p:pic>
      <p:pic>
        <p:nvPicPr>
          <p:cNvPr id="19" name="Picture 18"/>
          <p:cNvPicPr>
            <a:picLocks noChangeAspect="1"/>
          </p:cNvPicPr>
          <p:nvPr/>
        </p:nvPicPr>
        <p:blipFill>
          <a:blip r:embed="rId6"/>
          <a:stretch>
            <a:fillRect/>
          </a:stretch>
        </p:blipFill>
        <p:spPr>
          <a:xfrm>
            <a:off x="1193800" y="1733550"/>
            <a:ext cx="6680200" cy="3365500"/>
          </a:xfrm>
          <a:prstGeom prst="rect">
            <a:avLst/>
          </a:prstGeom>
        </p:spPr>
      </p:pic>
      <p:pic>
        <p:nvPicPr>
          <p:cNvPr id="20" name="Picture 19"/>
          <p:cNvPicPr>
            <a:picLocks noChangeAspect="1"/>
          </p:cNvPicPr>
          <p:nvPr/>
        </p:nvPicPr>
        <p:blipFill>
          <a:blip r:embed="rId7"/>
          <a:stretch>
            <a:fillRect/>
          </a:stretch>
        </p:blipFill>
        <p:spPr>
          <a:xfrm>
            <a:off x="1219200" y="1733550"/>
            <a:ext cx="6629400" cy="3365500"/>
          </a:xfrm>
          <a:prstGeom prst="rect">
            <a:avLst/>
          </a:prstGeom>
        </p:spPr>
      </p:pic>
      <p:pic>
        <p:nvPicPr>
          <p:cNvPr id="21" name="Picture 20"/>
          <p:cNvPicPr>
            <a:picLocks noChangeAspect="1"/>
          </p:cNvPicPr>
          <p:nvPr/>
        </p:nvPicPr>
        <p:blipFill>
          <a:blip r:embed="rId8"/>
          <a:stretch>
            <a:fillRect/>
          </a:stretch>
        </p:blipFill>
        <p:spPr>
          <a:xfrm>
            <a:off x="1225550" y="1784350"/>
            <a:ext cx="6616700" cy="3314700"/>
          </a:xfrm>
          <a:prstGeom prst="rect">
            <a:avLst/>
          </a:prstGeom>
        </p:spPr>
      </p:pic>
      <p:pic>
        <p:nvPicPr>
          <p:cNvPr id="22" name="Picture 21"/>
          <p:cNvPicPr>
            <a:picLocks noChangeAspect="1"/>
          </p:cNvPicPr>
          <p:nvPr/>
        </p:nvPicPr>
        <p:blipFill>
          <a:blip r:embed="rId9"/>
          <a:stretch>
            <a:fillRect/>
          </a:stretch>
        </p:blipFill>
        <p:spPr>
          <a:xfrm>
            <a:off x="1162050" y="1752600"/>
            <a:ext cx="6692900" cy="3352800"/>
          </a:xfrm>
          <a:prstGeom prst="rect">
            <a:avLst/>
          </a:prstGeom>
        </p:spPr>
      </p:pic>
      <p:pic>
        <p:nvPicPr>
          <p:cNvPr id="23" name="Picture 22"/>
          <p:cNvPicPr>
            <a:picLocks noChangeAspect="1"/>
          </p:cNvPicPr>
          <p:nvPr/>
        </p:nvPicPr>
        <p:blipFill>
          <a:blip r:embed="rId10"/>
          <a:stretch>
            <a:fillRect/>
          </a:stretch>
        </p:blipFill>
        <p:spPr>
          <a:xfrm>
            <a:off x="1206500" y="1765300"/>
            <a:ext cx="6629400" cy="3327400"/>
          </a:xfrm>
          <a:prstGeom prst="rect">
            <a:avLst/>
          </a:prstGeom>
        </p:spPr>
      </p:pic>
      <p:pic>
        <p:nvPicPr>
          <p:cNvPr id="24" name="Picture 23"/>
          <p:cNvPicPr>
            <a:picLocks noChangeAspect="1"/>
          </p:cNvPicPr>
          <p:nvPr/>
        </p:nvPicPr>
        <p:blipFill>
          <a:blip r:embed="rId11"/>
          <a:stretch>
            <a:fillRect/>
          </a:stretch>
        </p:blipFill>
        <p:spPr>
          <a:xfrm>
            <a:off x="1155700" y="1784350"/>
            <a:ext cx="6680200" cy="3314700"/>
          </a:xfrm>
          <a:prstGeom prst="rect">
            <a:avLst/>
          </a:prstGeom>
        </p:spPr>
      </p:pic>
      <p:pic>
        <p:nvPicPr>
          <p:cNvPr id="25" name="Picture 24"/>
          <p:cNvPicPr>
            <a:picLocks noChangeAspect="1"/>
          </p:cNvPicPr>
          <p:nvPr/>
        </p:nvPicPr>
        <p:blipFill>
          <a:blip r:embed="rId12"/>
          <a:stretch>
            <a:fillRect/>
          </a:stretch>
        </p:blipFill>
        <p:spPr>
          <a:xfrm>
            <a:off x="1174750" y="1803400"/>
            <a:ext cx="6591300" cy="3302000"/>
          </a:xfrm>
          <a:prstGeom prst="rect">
            <a:avLst/>
          </a:prstGeom>
        </p:spPr>
      </p:pic>
      <p:pic>
        <p:nvPicPr>
          <p:cNvPr id="26" name="Picture 25"/>
          <p:cNvPicPr>
            <a:picLocks noChangeAspect="1"/>
          </p:cNvPicPr>
          <p:nvPr/>
        </p:nvPicPr>
        <p:blipFill>
          <a:blip r:embed="rId13"/>
          <a:stretch>
            <a:fillRect/>
          </a:stretch>
        </p:blipFill>
        <p:spPr>
          <a:xfrm>
            <a:off x="1130300" y="1746250"/>
            <a:ext cx="6654800" cy="3365500"/>
          </a:xfrm>
          <a:prstGeom prst="rect">
            <a:avLst/>
          </a:prstGeom>
        </p:spPr>
      </p:pic>
      <p:pic>
        <p:nvPicPr>
          <p:cNvPr id="27" name="Picture 26"/>
          <p:cNvPicPr>
            <a:picLocks noChangeAspect="1"/>
          </p:cNvPicPr>
          <p:nvPr/>
        </p:nvPicPr>
        <p:blipFill>
          <a:blip r:embed="rId14"/>
          <a:stretch>
            <a:fillRect/>
          </a:stretch>
        </p:blipFill>
        <p:spPr>
          <a:xfrm>
            <a:off x="1174750" y="1797050"/>
            <a:ext cx="6616700" cy="3314700"/>
          </a:xfrm>
          <a:prstGeom prst="rect">
            <a:avLst/>
          </a:prstGeom>
        </p:spPr>
      </p:pic>
      <p:pic>
        <p:nvPicPr>
          <p:cNvPr id="28" name="Picture 27"/>
          <p:cNvPicPr>
            <a:picLocks noChangeAspect="1"/>
          </p:cNvPicPr>
          <p:nvPr/>
        </p:nvPicPr>
        <p:blipFill>
          <a:blip r:embed="rId15"/>
          <a:stretch>
            <a:fillRect/>
          </a:stretch>
        </p:blipFill>
        <p:spPr>
          <a:xfrm>
            <a:off x="1149350" y="1816100"/>
            <a:ext cx="6642100" cy="3302000"/>
          </a:xfrm>
          <a:prstGeom prst="rect">
            <a:avLst/>
          </a:prstGeom>
        </p:spPr>
      </p:pic>
      <p:pic>
        <p:nvPicPr>
          <p:cNvPr id="29" name="Picture 28"/>
          <p:cNvPicPr>
            <a:picLocks noChangeAspect="1"/>
          </p:cNvPicPr>
          <p:nvPr/>
        </p:nvPicPr>
        <p:blipFill>
          <a:blip r:embed="rId16"/>
          <a:stretch>
            <a:fillRect/>
          </a:stretch>
        </p:blipFill>
        <p:spPr>
          <a:xfrm>
            <a:off x="1123950" y="1784350"/>
            <a:ext cx="6616700" cy="3340100"/>
          </a:xfrm>
          <a:prstGeom prst="rect">
            <a:avLst/>
          </a:prstGeom>
        </p:spPr>
      </p:pic>
      <p:pic>
        <p:nvPicPr>
          <p:cNvPr id="31" name="Picture 30"/>
          <p:cNvPicPr>
            <a:picLocks noChangeAspect="1"/>
          </p:cNvPicPr>
          <p:nvPr/>
        </p:nvPicPr>
        <p:blipFill>
          <a:blip r:embed="rId17"/>
          <a:stretch>
            <a:fillRect/>
          </a:stretch>
        </p:blipFill>
        <p:spPr>
          <a:xfrm>
            <a:off x="2299036" y="5525337"/>
            <a:ext cx="4496100" cy="405792"/>
          </a:xfrm>
          <a:prstGeom prst="rect">
            <a:avLst/>
          </a:prstGeom>
        </p:spPr>
      </p:pic>
      <p:sp>
        <p:nvSpPr>
          <p:cNvPr id="32" name="TextBox 31"/>
          <p:cNvSpPr txBox="1"/>
          <p:nvPr/>
        </p:nvSpPr>
        <p:spPr>
          <a:xfrm>
            <a:off x="25787" y="18836"/>
            <a:ext cx="9098872" cy="5232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algn="ctr" defTabSz="914400"/>
            <a:r>
              <a:rPr lang="en-US" sz="2800" kern="0" dirty="0">
                <a:solidFill>
                  <a:sysClr val="window" lastClr="FFFFFF"/>
                </a:solidFill>
              </a:rPr>
              <a:t>El Niño event 1997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48630</TotalTime>
  <Words>2957</Words>
  <Application>Microsoft Macintosh PowerPoint</Application>
  <PresentationFormat>On-screen Show (4:3)</PresentationFormat>
  <Paragraphs>278</Paragraphs>
  <Slides>62</Slides>
  <Notes>17</Notes>
  <HiddenSlides>12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Equation</vt:lpstr>
      <vt:lpstr>El Niño / Southern Oscillation</vt:lpstr>
      <vt:lpstr>PowerPoint Presentation</vt:lpstr>
      <vt:lpstr>PowerPoint Presentation</vt:lpstr>
      <vt:lpstr>PowerPoint Presentation</vt:lpstr>
      <vt:lpstr>PowerPoint Presentation</vt:lpstr>
      <vt:lpstr>El Niño variability</vt:lpstr>
      <vt:lpstr>El Niño variability</vt:lpstr>
      <vt:lpstr>PowerPoint Presentation</vt:lpstr>
      <vt:lpstr>PowerPoint Presentation</vt:lpstr>
      <vt:lpstr>PowerPoint Presentation</vt:lpstr>
      <vt:lpstr>PowerPoint Presentation</vt:lpstr>
      <vt:lpstr>PowerPoint Presentation</vt:lpstr>
      <vt:lpstr>PowerPoint Presentation</vt:lpstr>
      <vt:lpstr>El Niño variability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Niño mean state dynamics</vt:lpstr>
      <vt:lpstr>Ocean mean state dynamics</vt:lpstr>
      <vt:lpstr>PowerPoint Presentation</vt:lpstr>
      <vt:lpstr>PowerPoint Presentation</vt:lpstr>
      <vt:lpstr>Atmospheric mean state dynamics</vt:lpstr>
      <vt:lpstr>Atmospheric mean state 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Bjerknes Feedbacks</vt:lpstr>
      <vt:lpstr>Bjerknes Feedbacks</vt:lpstr>
      <vt:lpstr>SST Feedbacks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Dietmar Dommenget</dc:creator>
  <cp:lastModifiedBy>Dietmar Dommenget</cp:lastModifiedBy>
  <cp:revision>120</cp:revision>
  <cp:lastPrinted>2013-10-14T22:11:53Z</cp:lastPrinted>
  <dcterms:created xsi:type="dcterms:W3CDTF">2011-05-16T07:12:02Z</dcterms:created>
  <dcterms:modified xsi:type="dcterms:W3CDTF">2016-06-21T16:55:31Z</dcterms:modified>
</cp:coreProperties>
</file>