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ayyar@datasmelly.com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3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Relationship Id="rId8" Type="http://schemas.openxmlformats.org/officeDocument/2006/relationships/image" Target="../media/image9.tif"/><Relationship Id="rId9" Type="http://schemas.openxmlformats.org/officeDocument/2006/relationships/hyperlink" Target="http://users.monash.edu.au/~nzaidi/index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earning from Extremely Large Quantities of Data:…"/>
          <p:cNvSpPr/>
          <p:nvPr>
            <p:ph type="ctrTitle"/>
          </p:nvPr>
        </p:nvSpPr>
        <p:spPr>
          <a:xfrm>
            <a:off x="3467893" y="1638300"/>
            <a:ext cx="8508207" cy="3302000"/>
          </a:xfrm>
          <a:prstGeom prst="rect">
            <a:avLst/>
          </a:prstGeom>
        </p:spPr>
        <p:txBody>
          <a:bodyPr/>
          <a:lstStyle/>
          <a:p>
            <a:pPr defTabSz="432308">
              <a:defRPr sz="5920"/>
            </a:pPr>
            <a:r>
              <a:t>Learning from Extremely Large Quantities of Data:</a:t>
            </a:r>
          </a:p>
          <a:p>
            <a:pPr defTabSz="432308">
              <a:defRPr sz="5920"/>
            </a:pPr>
            <a:r>
              <a:t>A Detailed Study</a:t>
            </a:r>
          </a:p>
        </p:txBody>
      </p:sp>
      <p:sp>
        <p:nvSpPr>
          <p:cNvPr id="120" name="Presented by: Nayyar Zaidi…"/>
          <p:cNvSpPr/>
          <p:nvPr>
            <p:ph type="subTitle" sz="quarter" idx="1"/>
          </p:nvPr>
        </p:nvSpPr>
        <p:spPr>
          <a:xfrm>
            <a:off x="4256087" y="5029200"/>
            <a:ext cx="7720013" cy="11303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Presented by: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Nayyar Zaidi</a:t>
            </a:r>
          </a:p>
          <a:p>
            <a:pPr>
              <a:defRPr sz="2400">
                <a:solidFill>
                  <a:schemeClr val="accent5"/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nayyar@datasmelly.com</a:t>
            </a:r>
          </a:p>
        </p:txBody>
      </p:sp>
      <p:sp>
        <p:nvSpPr>
          <p:cNvPr id="121" name="Line"/>
          <p:cNvSpPr/>
          <p:nvPr/>
        </p:nvSpPr>
        <p:spPr>
          <a:xfrm flipV="1">
            <a:off x="3229967" y="2120900"/>
            <a:ext cx="1" cy="427596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2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0683" y="2717800"/>
            <a:ext cx="1341358" cy="187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816" y="5115622"/>
            <a:ext cx="2907217" cy="49213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5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6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17" name="Line"/>
          <p:cNvSpPr/>
          <p:nvPr/>
        </p:nvSpPr>
        <p:spPr>
          <a:xfrm>
            <a:off x="7870" y="799328"/>
            <a:ext cx="1298906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1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lTimeLine_07.jpg" descr="mlTimeLine_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1700" y="1062391"/>
            <a:ext cx="6267830" cy="350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ounded Rectangle"/>
          <p:cNvSpPr/>
          <p:nvPr/>
        </p:nvSpPr>
        <p:spPr>
          <a:xfrm>
            <a:off x="5372100" y="1016000"/>
            <a:ext cx="4028017" cy="3693477"/>
          </a:xfrm>
          <a:prstGeom prst="roundRect">
            <a:avLst>
              <a:gd name="adj" fmla="val 1158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2" name="Rounded Rectangle"/>
          <p:cNvSpPr/>
          <p:nvPr/>
        </p:nvSpPr>
        <p:spPr>
          <a:xfrm>
            <a:off x="9385300" y="1028700"/>
            <a:ext cx="609746" cy="3668077"/>
          </a:xfrm>
          <a:prstGeom prst="roundRect">
            <a:avLst>
              <a:gd name="adj" fmla="val 50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3" name="Good Old-Fashioned Machine Learning…"/>
          <p:cNvSpPr/>
          <p:nvPr/>
        </p:nvSpPr>
        <p:spPr>
          <a:xfrm>
            <a:off x="433056" y="1234595"/>
            <a:ext cx="393678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Good Old-Fashioned Machine Learning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Regularization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Non-parameteric Methods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Nearest Neighbour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Tree-based Methods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Power of Ensemble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Random Forest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Boosting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Kernel Theory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Batch Optimization Methods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Bayesian vs. Frequentist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Feature Selection</a:t>
            </a:r>
          </a:p>
        </p:txBody>
      </p:sp>
      <p:sp>
        <p:nvSpPr>
          <p:cNvPr id="224" name="Large Scale Machine Learning…"/>
          <p:cNvSpPr/>
          <p:nvPr/>
        </p:nvSpPr>
        <p:spPr>
          <a:xfrm>
            <a:off x="4682000" y="5143499"/>
            <a:ext cx="3936781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Large Scale Machine Learning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Feature Engineering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Deep Learning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SGD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Minimal Pass Learning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Automatic Regularization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Minimal Tuning</a:t>
            </a:r>
          </a:p>
        </p:txBody>
      </p:sp>
      <p:sp>
        <p:nvSpPr>
          <p:cNvPr id="225" name="Future Machine Learning…"/>
          <p:cNvSpPr/>
          <p:nvPr/>
        </p:nvSpPr>
        <p:spPr>
          <a:xfrm>
            <a:off x="9053476" y="5226628"/>
            <a:ext cx="369682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Future Machine Learning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Single Pass Learning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Automatic Feature Engineering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No Tuning Parameter</a:t>
            </a:r>
          </a:p>
        </p:txBody>
      </p:sp>
      <p:sp>
        <p:nvSpPr>
          <p:cNvPr id="226" name="Rounded Rectangle"/>
          <p:cNvSpPr/>
          <p:nvPr/>
        </p:nvSpPr>
        <p:spPr>
          <a:xfrm>
            <a:off x="10020300" y="1028700"/>
            <a:ext cx="1000073" cy="3668077"/>
          </a:xfrm>
          <a:prstGeom prst="roundRect">
            <a:avLst>
              <a:gd name="adj" fmla="val 42798"/>
            </a:avLst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3"/>
      <p:bldP build="whole" bldLvl="1" animBg="1" rev="0" advAuto="0" spid="226" grpId="5"/>
      <p:bldP build="whole" bldLvl="1" animBg="1" rev="0" advAuto="0" spid="225" grpId="6"/>
      <p:bldP build="whole" bldLvl="1" animBg="1" rev="0" advAuto="0" spid="221" grpId="1"/>
      <p:bldP build="whole" bldLvl="1" animBg="1" rev="0" advAuto="0" spid="223" grpId="2"/>
      <p:bldP build="whole" bldLvl="1" animBg="1" rev="0" advAuto="0" spid="22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9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30" name="Line"/>
          <p:cNvSpPr/>
          <p:nvPr/>
        </p:nvSpPr>
        <p:spPr>
          <a:xfrm>
            <a:off x="7870" y="799328"/>
            <a:ext cx="1298906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3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mlTimeLine_07.jpg" descr="mlTimeLine_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1700" y="1062391"/>
            <a:ext cx="6267830" cy="350532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Rounded Rectangle"/>
          <p:cNvSpPr/>
          <p:nvPr/>
        </p:nvSpPr>
        <p:spPr>
          <a:xfrm>
            <a:off x="5372100" y="1016000"/>
            <a:ext cx="4028017" cy="3693477"/>
          </a:xfrm>
          <a:prstGeom prst="roundRect">
            <a:avLst>
              <a:gd name="adj" fmla="val 1158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5" name="Rounded Rectangle"/>
          <p:cNvSpPr/>
          <p:nvPr/>
        </p:nvSpPr>
        <p:spPr>
          <a:xfrm>
            <a:off x="9385300" y="1028700"/>
            <a:ext cx="609746" cy="3668077"/>
          </a:xfrm>
          <a:prstGeom prst="roundRect">
            <a:avLst>
              <a:gd name="adj" fmla="val 50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6" name="Good Old-Fashioned Machine Learning (GOFML)…"/>
          <p:cNvSpPr/>
          <p:nvPr/>
        </p:nvSpPr>
        <p:spPr>
          <a:xfrm>
            <a:off x="433056" y="1234595"/>
            <a:ext cx="3936781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Good Old-Fashioned Machine Learning (GOFML)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Regularization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Non-parameteric Methods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Nearest Neighbour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Tree-based Methods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Power of Ensemble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Random Forest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Boosting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Kernel Theory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Batch Optimization Methods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Bayesian vs. Frequentist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Feature Selection</a:t>
            </a:r>
          </a:p>
        </p:txBody>
      </p:sp>
      <p:sp>
        <p:nvSpPr>
          <p:cNvPr id="237" name="Large Scale Machine Learning (LSML)…"/>
          <p:cNvSpPr/>
          <p:nvPr/>
        </p:nvSpPr>
        <p:spPr>
          <a:xfrm>
            <a:off x="4682000" y="5143499"/>
            <a:ext cx="3936781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Large Scale Machine Learning (LSML)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Feature Engineering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Deep Learning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SGD</a:t>
            </a: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6">
                    <a:satOff val="24555"/>
                    <a:lumOff val="2223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Minimal Pass Learning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Automatic Regularization</a:t>
            </a: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</a:t>
            </a:r>
          </a:p>
        </p:txBody>
      </p:sp>
      <p:sp>
        <p:nvSpPr>
          <p:cNvPr id="238" name="Future Machine Learning (FML)…"/>
          <p:cNvSpPr/>
          <p:nvPr/>
        </p:nvSpPr>
        <p:spPr>
          <a:xfrm>
            <a:off x="9053476" y="5175828"/>
            <a:ext cx="3696826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Future Machine Learning (FML)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6">
                    <a:satOff val="24555"/>
                    <a:lumOff val="2223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Single Pass Learning</a:t>
            </a: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Automatic Feature Engineering</a:t>
            </a:r>
          </a:p>
          <a:p>
            <a:pPr marL="423333" indent="-423333" algn="l">
              <a:buSzPct val="100000"/>
              <a:buAutoNum type="arabicParenR" startAt="1"/>
              <a:defRPr b="1" sz="2200" u="sng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Tuning Parameter</a:t>
            </a:r>
          </a:p>
        </p:txBody>
      </p:sp>
      <p:sp>
        <p:nvSpPr>
          <p:cNvPr id="239" name="Rounded Rectangle"/>
          <p:cNvSpPr/>
          <p:nvPr/>
        </p:nvSpPr>
        <p:spPr>
          <a:xfrm>
            <a:off x="10020300" y="1028700"/>
            <a:ext cx="1000073" cy="3668077"/>
          </a:xfrm>
          <a:prstGeom prst="roundRect">
            <a:avLst>
              <a:gd name="adj" fmla="val 42798"/>
            </a:avLst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2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43" name="Line"/>
          <p:cNvSpPr/>
          <p:nvPr/>
        </p:nvSpPr>
        <p:spPr>
          <a:xfrm>
            <a:off x="7870" y="799328"/>
            <a:ext cx="1298906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4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emo03.pdf" descr="demo0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850" y="1689100"/>
            <a:ext cx="11849100" cy="6375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GOFML vs. LSML"/>
          <p:cNvSpPr/>
          <p:nvPr/>
        </p:nvSpPr>
        <p:spPr>
          <a:xfrm>
            <a:off x="176908" y="930518"/>
            <a:ext cx="4030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GOFML vs. LSML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0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51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5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hree Properties of LSML"/>
          <p:cNvSpPr/>
          <p:nvPr/>
        </p:nvSpPr>
        <p:spPr>
          <a:xfrm>
            <a:off x="176908" y="930518"/>
            <a:ext cx="5748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Three Properties of LSML</a:t>
            </a:r>
          </a:p>
        </p:txBody>
      </p:sp>
      <p:pic>
        <p:nvPicPr>
          <p:cNvPr id="255" name="lsmlGoals_06.jpg" descr="lsmlGoals_0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1829517"/>
            <a:ext cx="9560846" cy="7170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8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59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6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hree Properties of LSML"/>
          <p:cNvSpPr/>
          <p:nvPr/>
        </p:nvSpPr>
        <p:spPr>
          <a:xfrm>
            <a:off x="176908" y="930518"/>
            <a:ext cx="5748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Three Properties of LSML</a:t>
            </a:r>
          </a:p>
        </p:txBody>
      </p:sp>
      <p:pic>
        <p:nvPicPr>
          <p:cNvPr id="263" name="lsmlGoals_06.jpg" descr="lsmlGoals_0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1829517"/>
            <a:ext cx="9560846" cy="717063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Faster learning"/>
          <p:cNvSpPr/>
          <p:nvPr/>
        </p:nvSpPr>
        <p:spPr>
          <a:xfrm>
            <a:off x="1584788" y="7318530"/>
            <a:ext cx="236846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2200"/>
            </a:pPr>
            <a:r>
              <a:t>Faster learning</a:t>
            </a:r>
          </a:p>
        </p:txBody>
      </p:sp>
      <p:sp>
        <p:nvSpPr>
          <p:cNvPr id="265" name="Low-bias Learning"/>
          <p:cNvSpPr/>
          <p:nvPr/>
        </p:nvSpPr>
        <p:spPr>
          <a:xfrm>
            <a:off x="7979767" y="6116264"/>
            <a:ext cx="323199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2200"/>
            </a:pPr>
            <a:r>
              <a:t>Low-bias Learning</a:t>
            </a:r>
          </a:p>
        </p:txBody>
      </p:sp>
      <p:sp>
        <p:nvSpPr>
          <p:cNvPr id="266" name="Efficient Out-of-core Learning"/>
          <p:cNvSpPr/>
          <p:nvPr/>
        </p:nvSpPr>
        <p:spPr>
          <a:xfrm>
            <a:off x="1657416" y="3681104"/>
            <a:ext cx="27871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2200"/>
            </a:pPr>
            <a:r>
              <a:t>Efficient Out-of-core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9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70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7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LRn_Localization6a.pdf" descr="LRn_Localization6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6472" y="825412"/>
            <a:ext cx="8816664" cy="829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6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77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7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wo Extremes"/>
          <p:cNvSpPr/>
          <p:nvPr/>
        </p:nvSpPr>
        <p:spPr>
          <a:xfrm>
            <a:off x="176908" y="930518"/>
            <a:ext cx="3617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Two Extremes</a:t>
            </a:r>
          </a:p>
        </p:txBody>
      </p:sp>
      <p:pic>
        <p:nvPicPr>
          <p:cNvPr id="281" name="lsmlGoals_01.jpg" descr="lsmlGoals_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3502" y="1584324"/>
            <a:ext cx="8670038" cy="6502529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Oval"/>
          <p:cNvSpPr/>
          <p:nvPr/>
        </p:nvSpPr>
        <p:spPr>
          <a:xfrm>
            <a:off x="9147439" y="4131733"/>
            <a:ext cx="1076472" cy="6223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3" name="Oval"/>
          <p:cNvSpPr/>
          <p:nvPr/>
        </p:nvSpPr>
        <p:spPr>
          <a:xfrm>
            <a:off x="7382933" y="1837266"/>
            <a:ext cx="505236" cy="6223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4" name="NB…"/>
          <p:cNvSpPr/>
          <p:nvPr/>
        </p:nvSpPr>
        <p:spPr>
          <a:xfrm>
            <a:off x="516400" y="1937963"/>
            <a:ext cx="3936781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71638" indent="-271638" algn="l">
              <a:buSzPct val="75000"/>
              <a:buChar char="•"/>
              <a:defRPr sz="2200"/>
            </a:pPr>
            <a:r>
              <a:t>NB 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High-bias, low-variance 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Extremely easy to train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Single Pass 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Minimal Tuning Parameters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RF 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Low-bias, high-variance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Multiple Pass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Some Tuning Parameters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87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88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8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emi-naive Bayes Classifiers"/>
          <p:cNvSpPr/>
          <p:nvPr/>
        </p:nvSpPr>
        <p:spPr>
          <a:xfrm>
            <a:off x="176908" y="930518"/>
            <a:ext cx="65851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Semi-naive Bayes Classifiers</a:t>
            </a:r>
          </a:p>
        </p:txBody>
      </p:sp>
      <p:pic>
        <p:nvPicPr>
          <p:cNvPr id="292" name="lsmlGoals_03.jpg" descr="lsmlGoals_03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199710" y="1584416"/>
            <a:ext cx="8779690" cy="6584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Zaidi, N. and Webb G. — Fast and Efficient Single Pass Bayesian Learning, Advances in Knowledge Discovery and Data Mining, pp. 149-160, 2012…"/>
          <p:cNvSpPr/>
          <p:nvPr/>
        </p:nvSpPr>
        <p:spPr>
          <a:xfrm>
            <a:off x="910100" y="8383213"/>
            <a:ext cx="1140808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Webb G. — Fast and Efficient Single Pass Bayesian Learning, Advances in Knowledge Discovery and Data Mining, pp. 149-160, 2012</a:t>
            </a:r>
          </a:p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Martinez, A. and Webb, G. and Li, S. and Zaidi, N. — Scalable Learning of Bayesian Network Classifiers, JMLR, pp 1-35, 2016</a:t>
            </a:r>
          </a:p>
        </p:txBody>
      </p:sp>
      <p:pic>
        <p:nvPicPr>
          <p:cNvPr id="294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123" y="2336449"/>
            <a:ext cx="3214807" cy="743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2900" y="3393779"/>
            <a:ext cx="5728197" cy="684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4367" y="4481803"/>
            <a:ext cx="4434050" cy="1440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3210" y="6647581"/>
            <a:ext cx="3668694" cy="717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46150" y="7591493"/>
            <a:ext cx="3063798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AnDE"/>
          <p:cNvSpPr/>
          <p:nvPr/>
        </p:nvSpPr>
        <p:spPr>
          <a:xfrm>
            <a:off x="362663" y="6186108"/>
            <a:ext cx="87487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AnDE</a:t>
            </a:r>
          </a:p>
        </p:txBody>
      </p:sp>
      <p:sp>
        <p:nvSpPr>
          <p:cNvPr id="300" name="TAN, KDB, BNC"/>
          <p:cNvSpPr/>
          <p:nvPr/>
        </p:nvSpPr>
        <p:spPr>
          <a:xfrm>
            <a:off x="150068" y="1767612"/>
            <a:ext cx="218906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TAN, KDB, BNC</a:t>
            </a:r>
          </a:p>
        </p:txBody>
      </p:sp>
      <p:sp>
        <p:nvSpPr>
          <p:cNvPr id="301" name="Minimal Pass Learning"/>
          <p:cNvSpPr/>
          <p:nvPr/>
        </p:nvSpPr>
        <p:spPr>
          <a:xfrm>
            <a:off x="6910651" y="40574"/>
            <a:ext cx="2742991" cy="924257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Minimal Pass Learning</a:t>
            </a:r>
          </a:p>
        </p:txBody>
      </p:sp>
      <p:sp>
        <p:nvSpPr>
          <p:cNvPr id="302" name="Generative Classifiers"/>
          <p:cNvSpPr/>
          <p:nvPr/>
        </p:nvSpPr>
        <p:spPr>
          <a:xfrm>
            <a:off x="9882451" y="30322"/>
            <a:ext cx="2742991" cy="924256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Generative Classifiers</a:t>
            </a:r>
          </a:p>
        </p:txBody>
      </p:sp>
      <p:sp>
        <p:nvSpPr>
          <p:cNvPr id="303" name="Easy to Train"/>
          <p:cNvSpPr/>
          <p:nvPr/>
        </p:nvSpPr>
        <p:spPr>
          <a:xfrm>
            <a:off x="7037651" y="1208974"/>
            <a:ext cx="2742991" cy="924257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Easy to Train</a:t>
            </a:r>
          </a:p>
        </p:txBody>
      </p:sp>
      <p:sp>
        <p:nvSpPr>
          <p:cNvPr id="304" name="Big Model Size"/>
          <p:cNvSpPr/>
          <p:nvPr/>
        </p:nvSpPr>
        <p:spPr>
          <a:xfrm>
            <a:off x="10009451" y="1186022"/>
            <a:ext cx="2742991" cy="924256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Big Model Size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10"/>
      <p:bldP build="whole" bldLvl="1" animBg="1" rev="0" advAuto="0" spid="302" grpId="11"/>
      <p:bldP build="whole" bldLvl="1" animBg="1" rev="0" advAuto="0" spid="299" grpId="5"/>
      <p:bldP build="whole" bldLvl="1" animBg="1" rev="0" advAuto="0" spid="296" grpId="4"/>
      <p:bldP build="whole" bldLvl="1" animBg="1" rev="0" advAuto="0" spid="294" grpId="2"/>
      <p:bldP build="whole" bldLvl="1" animBg="1" rev="0" advAuto="0" spid="297" grpId="6"/>
      <p:bldP build="whole" bldLvl="1" animBg="1" rev="0" advAuto="0" spid="295" grpId="3"/>
      <p:bldP build="whole" bldLvl="1" animBg="1" rev="0" advAuto="0" spid="298" grpId="7"/>
      <p:bldP build="whole" bldLvl="1" animBg="1" rev="0" advAuto="0" spid="301" grpId="8"/>
      <p:bldP build="whole" bldLvl="1" animBg="1" rev="0" advAuto="0" spid="300" grpId="1"/>
      <p:bldP build="whole" bldLvl="1" animBg="1" rev="0" advAuto="0" spid="303" grpId="9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7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08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0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Discriminative Semi-naive Bayes Methods"/>
          <p:cNvSpPr/>
          <p:nvPr/>
        </p:nvSpPr>
        <p:spPr>
          <a:xfrm>
            <a:off x="176908" y="930518"/>
            <a:ext cx="9302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Discriminative Semi-naive Bayes Methods</a:t>
            </a:r>
          </a:p>
        </p:txBody>
      </p:sp>
      <p:pic>
        <p:nvPicPr>
          <p:cNvPr id="312" name="lsmlGoals_04.jpg" descr="lsmlGoals_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0484" y="1560860"/>
            <a:ext cx="8834925" cy="662619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Zaidi, N. and Webb G. and Carman, M. and Petitjean, F. and Buntine, W. and Hynes, M. and De Sterck H. — Efficient Parameter Learning of Bayesian Network Classifiers, Machine Learning, Volume 106, pp 1-44, 2016"/>
          <p:cNvSpPr/>
          <p:nvPr/>
        </p:nvSpPr>
        <p:spPr>
          <a:xfrm>
            <a:off x="910100" y="8592763"/>
            <a:ext cx="114080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Zaidi, N. and Webb G. and Carman, M. and Petitjean, F. and Buntine, W. and Hynes, M. and De Sterck H. — Efficient Parameter Learning of Bayesian Network Classifiers, Machine Learning, Volume 106, pp 1-44, 2016</a:t>
            </a:r>
          </a:p>
        </p:txBody>
      </p:sp>
      <p:sp>
        <p:nvSpPr>
          <p:cNvPr id="314" name="NB -&gt; dNB = LR (Logistic Regression)…"/>
          <p:cNvSpPr/>
          <p:nvPr/>
        </p:nvSpPr>
        <p:spPr>
          <a:xfrm>
            <a:off x="8106891" y="6104466"/>
            <a:ext cx="4751264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/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NB -&gt; dNB = LR (Logistic Regression)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TAN -&gt; dTAN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KDB -&gt; dKDB</a:t>
            </a:r>
          </a:p>
        </p:txBody>
      </p:sp>
      <p:pic>
        <p:nvPicPr>
          <p:cNvPr id="315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05" y="6161282"/>
            <a:ext cx="7729009" cy="2304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9123" y="2336449"/>
            <a:ext cx="3214807" cy="743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900" y="3393779"/>
            <a:ext cx="5728197" cy="684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4367" y="4481803"/>
            <a:ext cx="4434050" cy="1440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3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1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22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2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Zaidi, N. and Carman, M. and Cerquides, J. and Webb G. — Naive-Bayes Inspired Effective Pre-Conditioners for Speeding-up Logistic Regression, ICDM, pp. 1097-1102, 2014…"/>
          <p:cNvSpPr/>
          <p:nvPr/>
        </p:nvSpPr>
        <p:spPr>
          <a:xfrm>
            <a:off x="910100" y="8160963"/>
            <a:ext cx="114080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Carman, M. and Cerquides, J. and Webb G. — Naive-Bayes Inspired Effective Pre-Conditioners for Speeding-up Logistic Regression, ICDM, pp. 1097-1102, 2014</a:t>
            </a:r>
          </a:p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Webb, G. — Preconditioning an Artificial Neural Network Using Naive Bayes, Advances in Knowledge Discovery and Data Mining, pp. 341-353, 2016</a:t>
            </a:r>
          </a:p>
        </p:txBody>
      </p:sp>
      <p:pic>
        <p:nvPicPr>
          <p:cNvPr id="32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2683" y="1636558"/>
            <a:ext cx="5346569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324408" y="4822452"/>
            <a:ext cx="4573189" cy="74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1496" y="6694440"/>
            <a:ext cx="6439678" cy="743613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he Equivalence"/>
          <p:cNvSpPr/>
          <p:nvPr/>
        </p:nvSpPr>
        <p:spPr>
          <a:xfrm>
            <a:off x="176908" y="930518"/>
            <a:ext cx="41191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Equivalence</a:t>
            </a:r>
          </a:p>
        </p:txBody>
      </p:sp>
      <p:pic>
        <p:nvPicPr>
          <p:cNvPr id="330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4566" y="2953406"/>
            <a:ext cx="3838759" cy="783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37417" y="2212682"/>
            <a:ext cx="2250723" cy="1557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030852" y="4860552"/>
            <a:ext cx="4595521" cy="74361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Line"/>
          <p:cNvSpPr/>
          <p:nvPr/>
        </p:nvSpPr>
        <p:spPr>
          <a:xfrm flipV="1">
            <a:off x="2762908" y="2124755"/>
            <a:ext cx="1078899" cy="514795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4" name="Line"/>
          <p:cNvSpPr/>
          <p:nvPr/>
        </p:nvSpPr>
        <p:spPr>
          <a:xfrm>
            <a:off x="9732583" y="2041947"/>
            <a:ext cx="769406" cy="15995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5" name="Line"/>
          <p:cNvSpPr/>
          <p:nvPr/>
        </p:nvSpPr>
        <p:spPr>
          <a:xfrm flipH="1">
            <a:off x="10332869" y="3980814"/>
            <a:ext cx="678181" cy="67818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6" name="Line"/>
          <p:cNvSpPr/>
          <p:nvPr/>
        </p:nvSpPr>
        <p:spPr>
          <a:xfrm flipH="1">
            <a:off x="5117950" y="5123814"/>
            <a:ext cx="2768900" cy="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7" name="Rounded Rectangle"/>
          <p:cNvSpPr/>
          <p:nvPr/>
        </p:nvSpPr>
        <p:spPr>
          <a:xfrm>
            <a:off x="5470332" y="1253066"/>
            <a:ext cx="3963520" cy="1341550"/>
          </a:xfrm>
          <a:prstGeom prst="roundRect">
            <a:avLst>
              <a:gd name="adj" fmla="val 22934"/>
            </a:avLst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38" name="Rounded Rectangle"/>
          <p:cNvSpPr/>
          <p:nvPr/>
        </p:nvSpPr>
        <p:spPr>
          <a:xfrm>
            <a:off x="1668799" y="4523549"/>
            <a:ext cx="3261648" cy="1341550"/>
          </a:xfrm>
          <a:prstGeom prst="roundRect">
            <a:avLst>
              <a:gd name="adj" fmla="val 22934"/>
            </a:avLst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39" name="Line"/>
          <p:cNvSpPr/>
          <p:nvPr/>
        </p:nvSpPr>
        <p:spPr>
          <a:xfrm>
            <a:off x="7343375" y="2639549"/>
            <a:ext cx="1" cy="3687545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40" name="Line"/>
          <p:cNvSpPr/>
          <p:nvPr/>
        </p:nvSpPr>
        <p:spPr>
          <a:xfrm>
            <a:off x="4961428" y="5565827"/>
            <a:ext cx="2261059" cy="710952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5"/>
      <p:bldP build="whole" bldLvl="1" animBg="1" rev="0" advAuto="0" spid="334" grpId="4"/>
      <p:bldP build="whole" bldLvl="1" animBg="1" rev="0" advAuto="0" spid="337" grpId="10"/>
      <p:bldP build="whole" bldLvl="1" animBg="1" rev="0" advAuto="0" spid="328" grpId="14"/>
      <p:bldP build="whole" bldLvl="1" animBg="1" rev="0" advAuto="0" spid="336" grpId="8"/>
      <p:bldP build="whole" bldLvl="1" animBg="1" rev="0" advAuto="0" spid="332" grpId="7"/>
      <p:bldP build="whole" bldLvl="1" animBg="1" rev="0" advAuto="0" spid="333" grpId="2"/>
      <p:bldP build="whole" bldLvl="1" animBg="1" rev="0" advAuto="0" spid="338" grpId="11"/>
      <p:bldP build="whole" bldLvl="1" animBg="1" rev="0" advAuto="0" spid="330" grpId="1"/>
      <p:bldP build="whole" bldLvl="1" animBg="1" rev="0" advAuto="0" spid="339" grpId="12"/>
      <p:bldP build="whole" bldLvl="1" animBg="1" rev="0" advAuto="0" spid="340" grpId="13"/>
      <p:bldP build="whole" bldLvl="1" animBg="1" rev="0" advAuto="0" spid="335" grpId="6"/>
      <p:bldP build="whole" bldLvl="1" animBg="1" rev="0" advAuto="0" spid="326" grpId="3"/>
      <p:bldP build="whole" bldLvl="1" animBg="1" rev="0" advAuto="0" spid="327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8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29" name="Line"/>
          <p:cNvSpPr/>
          <p:nvPr/>
        </p:nvSpPr>
        <p:spPr>
          <a:xfrm>
            <a:off x="7870" y="799328"/>
            <a:ext cx="1298906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3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demo01.pdf" descr="demo0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850" y="1689100"/>
            <a:ext cx="11849100" cy="637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43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44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4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The Equivalence: WANBIA-C"/>
          <p:cNvSpPr/>
          <p:nvPr/>
        </p:nvSpPr>
        <p:spPr>
          <a:xfrm>
            <a:off x="176908" y="930518"/>
            <a:ext cx="66912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Equivalence: WANBIA-C</a:t>
            </a:r>
          </a:p>
        </p:txBody>
      </p:sp>
      <p:pic>
        <p:nvPicPr>
          <p:cNvPr id="348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950" y="2412097"/>
            <a:ext cx="5813186" cy="808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3450" y="3770997"/>
            <a:ext cx="5223475" cy="84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300" y="5244197"/>
            <a:ext cx="7488449" cy="86471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Faster Convergence of LR…"/>
          <p:cNvSpPr/>
          <p:nvPr/>
        </p:nvSpPr>
        <p:spPr>
          <a:xfrm>
            <a:off x="7727295" y="5790763"/>
            <a:ext cx="4298598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/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Faster Convergence of LR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Contains both generative and discriminative parameters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Alleviated NB independence assumptions</a:t>
            </a:r>
          </a:p>
        </p:txBody>
      </p:sp>
      <p:pic>
        <p:nvPicPr>
          <p:cNvPr id="352" name="GDlog_magic.pdf" descr="GDlog_magic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2834" y="1521091"/>
            <a:ext cx="6141783" cy="3659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2"/>
      <p:bldP build="whole" bldLvl="1" animBg="1" rev="0" advAuto="0" spid="3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55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56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5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WANBIA-C: The Equivalence Beyond NB"/>
          <p:cNvSpPr/>
          <p:nvPr/>
        </p:nvSpPr>
        <p:spPr>
          <a:xfrm>
            <a:off x="176908" y="930518"/>
            <a:ext cx="93070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WANBIA-C: The Equivalence Beyond NB</a:t>
            </a:r>
          </a:p>
        </p:txBody>
      </p:sp>
      <p:pic>
        <p:nvPicPr>
          <p:cNvPr id="360" name="NB_01Loss_TS_init.pdf" descr="NB_01Loss_TS_ini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581833"/>
            <a:ext cx="4379319" cy="2492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NB_TT_TS_init.pdf" descr="NB_TT_TS_init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185333"/>
            <a:ext cx="4379318" cy="2492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TAN_01Loss_TS_init.pdf" descr="TAN_01Loss_TS_init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2740" y="1599297"/>
            <a:ext cx="4379320" cy="2492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TAN_TT_TS_init.pdf" descr="TAN_TT_TS_init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35808" y="4164019"/>
            <a:ext cx="4533184" cy="258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KDB1_01Loss_TS_init.pdf" descr="KDB1_01Loss_TS_init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64948" y="1552706"/>
            <a:ext cx="4439852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KDB1_TT_TS_init.pdf" descr="KDB1_TT_TS_init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64959" y="4164019"/>
            <a:ext cx="4439790" cy="252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CC_adult_NB_ni.pdf" descr="CC_adult_NB_ni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6846051"/>
            <a:ext cx="4379516" cy="220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CC_adult_TAN_ni.pdf" descr="CC_adult_TAN_ni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35808" y="6810304"/>
            <a:ext cx="4533184" cy="227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CC_adult_KDB1_ni.pdf" descr="CC_adult_KDB1_ni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471617" y="6732863"/>
            <a:ext cx="4533183" cy="2279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71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72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7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Discriminative Semi-naive Bayes Methods"/>
          <p:cNvSpPr/>
          <p:nvPr/>
        </p:nvSpPr>
        <p:spPr>
          <a:xfrm>
            <a:off x="176908" y="930518"/>
            <a:ext cx="9302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Discriminative Semi-naive Bayes Methods</a:t>
            </a:r>
          </a:p>
        </p:txBody>
      </p:sp>
      <p:pic>
        <p:nvPicPr>
          <p:cNvPr id="376" name="lsmlGoals_04.jpg" descr="lsmlGoals_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0484" y="1560860"/>
            <a:ext cx="8834925" cy="6626194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Zaidi, N. and Webb G. and Carman, M. and Petitjean, F. and Buntine, W. and Hynes, M. and De Sterck H. — Efficient Parameter Learning of Bayesian Network Classifiers, Machine Learning, Volume 106, pp 1-44, 2016"/>
          <p:cNvSpPr/>
          <p:nvPr/>
        </p:nvSpPr>
        <p:spPr>
          <a:xfrm>
            <a:off x="910100" y="8592763"/>
            <a:ext cx="114080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Zaidi, N. and Webb G. and Carman, M. and Petitjean, F. and Buntine, W. and Hynes, M. and De Sterck H. — Efficient Parameter Learning of Bayesian Network Classifiers, Machine Learning, Volume 106, pp 1-44, 2016</a:t>
            </a:r>
          </a:p>
        </p:txBody>
      </p:sp>
      <p:sp>
        <p:nvSpPr>
          <p:cNvPr id="378" name="NB -&gt; dNB = LR (Logistic Regression)…"/>
          <p:cNvSpPr/>
          <p:nvPr/>
        </p:nvSpPr>
        <p:spPr>
          <a:xfrm>
            <a:off x="8106891" y="6104466"/>
            <a:ext cx="4751264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/>
            </a:pP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NB -&gt; dNB = LR (Logistic Regression)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TAN -&gt; dTAN</a:t>
            </a:r>
          </a:p>
          <a:p>
            <a:pPr marL="423333" indent="-423333" algn="l">
              <a:buSzPct val="100000"/>
              <a:buAutoNum type="arabicParenR" startAt="1"/>
              <a:defRPr sz="2200"/>
            </a:pPr>
            <a:r>
              <a:t>KDB -&gt; dKDB</a:t>
            </a:r>
          </a:p>
        </p:txBody>
      </p:sp>
      <p:pic>
        <p:nvPicPr>
          <p:cNvPr id="379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05" y="6161282"/>
            <a:ext cx="7729009" cy="2304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9123" y="2336449"/>
            <a:ext cx="3214807" cy="743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2900" y="3393779"/>
            <a:ext cx="5728197" cy="684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4367" y="4481803"/>
            <a:ext cx="4434050" cy="144017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Discriminative Classifier"/>
          <p:cNvSpPr/>
          <p:nvPr/>
        </p:nvSpPr>
        <p:spPr>
          <a:xfrm>
            <a:off x="6910651" y="40574"/>
            <a:ext cx="2742991" cy="924257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Discriminative Classifier</a:t>
            </a:r>
          </a:p>
        </p:txBody>
      </p:sp>
      <p:sp>
        <p:nvSpPr>
          <p:cNvPr id="384" name="Computationally Expensive"/>
          <p:cNvSpPr/>
          <p:nvPr/>
        </p:nvSpPr>
        <p:spPr>
          <a:xfrm>
            <a:off x="9882451" y="30322"/>
            <a:ext cx="2742991" cy="924256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Computationally Expensive</a:t>
            </a:r>
          </a:p>
        </p:txBody>
      </p:sp>
      <p:sp>
        <p:nvSpPr>
          <p:cNvPr id="385" name="Tuneable Parameter"/>
          <p:cNvSpPr/>
          <p:nvPr/>
        </p:nvSpPr>
        <p:spPr>
          <a:xfrm>
            <a:off x="7037651" y="1208974"/>
            <a:ext cx="2742991" cy="924257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Tuneable Parameter</a:t>
            </a:r>
          </a:p>
        </p:txBody>
      </p:sp>
      <p:sp>
        <p:nvSpPr>
          <p:cNvPr id="386" name="Big Model Size"/>
          <p:cNvSpPr/>
          <p:nvPr/>
        </p:nvSpPr>
        <p:spPr>
          <a:xfrm>
            <a:off x="10009451" y="1186022"/>
            <a:ext cx="2742991" cy="924256"/>
          </a:xfrm>
          <a:prstGeom prst="wedgeEllipseCallout">
            <a:avLst>
              <a:gd name="adj1" fmla="val -49385"/>
              <a:gd name="adj2" fmla="val 79221"/>
            </a:avLst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Big Model Size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4"/>
      <p:bldP build="whole" bldLvl="1" animBg="1" rev="0" advAuto="0" spid="385" grpId="2"/>
      <p:bldP build="whole" bldLvl="1" animBg="1" rev="0" advAuto="0" spid="386" grpId="3"/>
      <p:bldP build="whole" bldLvl="1" animBg="1" rev="0" advAuto="0" spid="38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9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390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9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Discriminative Semi-naive Bayes Methods"/>
          <p:cNvSpPr/>
          <p:nvPr/>
        </p:nvSpPr>
        <p:spPr>
          <a:xfrm>
            <a:off x="176908" y="930518"/>
            <a:ext cx="9302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Discriminative Semi-naive Bayes Methods</a:t>
            </a:r>
          </a:p>
        </p:txBody>
      </p:sp>
      <p:pic>
        <p:nvPicPr>
          <p:cNvPr id="394" name="lsmlGoals_04.jpg" descr="lsmlGoals_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0484" y="1560860"/>
            <a:ext cx="8834925" cy="6626194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Zaidi, N. and Webb G. — A Fast Trust-Region Newton Method for Softmax Logistic Regression, SIAM SDM, 2017…"/>
          <p:cNvSpPr/>
          <p:nvPr/>
        </p:nvSpPr>
        <p:spPr>
          <a:xfrm>
            <a:off x="910100" y="8383213"/>
            <a:ext cx="1140808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Webb G. — A Fast Trust-Region Newton Method for Softmax Logistic Regression, SIAM SDM, 2017</a:t>
            </a:r>
          </a:p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Du, Y. and Webb, G — On the Effectiveness of Discretizing Quantitative Attributes in Linear Classifiers, in submission to MLj (2017)</a:t>
            </a:r>
          </a:p>
        </p:txBody>
      </p:sp>
      <p:sp>
        <p:nvSpPr>
          <p:cNvPr id="396" name="Lessons learnt so far:…"/>
          <p:cNvSpPr/>
          <p:nvPr/>
        </p:nvSpPr>
        <p:spPr>
          <a:xfrm>
            <a:off x="448667" y="2081897"/>
            <a:ext cx="3936780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Lessons learnt so far: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Discriminative Semi-naive-Bayes leads to better performance on large datasets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WANBIA-C trick can result in faster convergence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Expensive training: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Conjugate Gradients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Quasi-Newton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How to speed-up?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Use TRON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Optimize softmax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9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00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0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Towards Minimal Pass Discriminative Semi-naive Bayes Methods"/>
          <p:cNvSpPr/>
          <p:nvPr/>
        </p:nvSpPr>
        <p:spPr>
          <a:xfrm>
            <a:off x="176908" y="746368"/>
            <a:ext cx="1222518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Towards Minimal Pass Discriminative Semi-naive Bayes Methods</a:t>
            </a:r>
          </a:p>
        </p:txBody>
      </p:sp>
      <p:pic>
        <p:nvPicPr>
          <p:cNvPr id="404" name="Algo_Fupla.png" descr="Algo_Fupl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3130" y="2094597"/>
            <a:ext cx="6912520" cy="6763664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alient Features:…"/>
          <p:cNvSpPr/>
          <p:nvPr/>
        </p:nvSpPr>
        <p:spPr>
          <a:xfrm>
            <a:off x="448667" y="2412097"/>
            <a:ext cx="3936780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Salient Features: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Four Pass Learning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 Parameters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2-Pass KDB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1-Pass SKDB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1-Pass for SGD optimising 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Step-size tuning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NoPeskyLearning Rates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Adaptive Gradients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Regularization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Adaptive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08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09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1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Towards Minimal Pass Discriminative Semi-naive Bayes Methods"/>
          <p:cNvSpPr/>
          <p:nvPr/>
        </p:nvSpPr>
        <p:spPr>
          <a:xfrm>
            <a:off x="176908" y="746368"/>
            <a:ext cx="1222518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Towards Minimal Pass Discriminative Semi-naive Bayes Methods</a:t>
            </a:r>
          </a:p>
        </p:txBody>
      </p:sp>
      <p:pic>
        <p:nvPicPr>
          <p:cNvPr id="413" name="MNIST_2.pdf" descr="MNIST_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33" y="2215192"/>
            <a:ext cx="12970934" cy="6503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16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17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1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Towards Minimal Pass Discriminative Semi-naive Bayes Methods"/>
          <p:cNvSpPr/>
          <p:nvPr/>
        </p:nvSpPr>
        <p:spPr>
          <a:xfrm>
            <a:off x="176908" y="746368"/>
            <a:ext cx="1222518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Towards Minimal Pass Discriminative Semi-naive Bayes Methods</a:t>
            </a:r>
          </a:p>
        </p:txBody>
      </p:sp>
      <p:pic>
        <p:nvPicPr>
          <p:cNvPr id="421" name="Satellite_2.pdf" descr="Satellite_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01" y="2208897"/>
            <a:ext cx="12944598" cy="6490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24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25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2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Artificial Neural Networks"/>
          <p:cNvSpPr/>
          <p:nvPr/>
        </p:nvSpPr>
        <p:spPr>
          <a:xfrm>
            <a:off x="176908" y="930518"/>
            <a:ext cx="58389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Artificial Neural Networks</a:t>
            </a:r>
          </a:p>
        </p:txBody>
      </p:sp>
      <p:sp>
        <p:nvSpPr>
          <p:cNvPr id="429" name="Salient Features:…"/>
          <p:cNvSpPr/>
          <p:nvPr/>
        </p:nvSpPr>
        <p:spPr>
          <a:xfrm>
            <a:off x="499467" y="1916797"/>
            <a:ext cx="393678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Salient Features: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Pass Learning?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 Parameters?</a:t>
            </a:r>
          </a:p>
        </p:txBody>
      </p:sp>
      <p:sp>
        <p:nvSpPr>
          <p:cNvPr id="430" name="Deep vs. Shallow?…"/>
          <p:cNvSpPr/>
          <p:nvPr/>
        </p:nvSpPr>
        <p:spPr>
          <a:xfrm>
            <a:off x="448667" y="3961497"/>
            <a:ext cx="3936780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71638" indent="-271638" algn="l">
              <a:buSzPct val="75000"/>
              <a:buChar char="•"/>
              <a:defRPr sz="2200"/>
            </a:pPr>
            <a:r>
              <a:t>Deep vs. Shallow?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Shallow Model:</a:t>
            </a:r>
            <a:endParaRPr b="1">
              <a:solidFill>
                <a:schemeClr val="accent5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16138" indent="-271638" algn="l">
              <a:buSzPct val="75000"/>
              <a:buChar char="•"/>
              <a:defRPr sz="2200"/>
            </a:pPr>
            <a:r>
              <a:t>One-hidden layer ANN are universal function-approximators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Deep Model:</a:t>
            </a:r>
            <a:endParaRPr b="1">
              <a:solidFill>
                <a:schemeClr val="accent5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16138" indent="-271638" algn="l">
              <a:buSzPct val="75000"/>
              <a:buChar char="•"/>
              <a:defRPr sz="2200"/>
            </a:pPr>
            <a:r>
              <a:t>Constant-depth circuits are less powerful than deep circuits and Less no. of parameters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Broad Model:</a:t>
            </a:r>
            <a:endParaRPr b="1">
              <a:solidFill>
                <a:schemeClr val="accent5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1" marL="716138" indent="-271638" algn="l">
              <a:buSzPct val="75000"/>
              <a:buChar char="•"/>
              <a:defRPr sz="2200"/>
            </a:pPr>
            <a:r>
              <a:t>Discriminative Bayesian Networks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Others?</a:t>
            </a:r>
          </a:p>
        </p:txBody>
      </p:sp>
      <p:pic>
        <p:nvPicPr>
          <p:cNvPr id="431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0069" y="1738051"/>
            <a:ext cx="2250723" cy="1851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9513" y="1611909"/>
            <a:ext cx="3936781" cy="1961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3333" y="4001627"/>
            <a:ext cx="1049152" cy="1496789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Hal Daume III, A course in Machine Learning, Chapter 8…"/>
          <p:cNvSpPr/>
          <p:nvPr/>
        </p:nvSpPr>
        <p:spPr>
          <a:xfrm>
            <a:off x="5287023" y="5688324"/>
            <a:ext cx="770409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2250" indent="-222250" algn="l">
              <a:buSzPct val="75000"/>
              <a:buChar char="•"/>
              <a:defRPr sz="1800"/>
            </a:pPr>
            <a:r>
              <a:t>Hal Daume III, A course in Machine Learning, Chapter 8</a:t>
            </a:r>
          </a:p>
          <a:p>
            <a:pPr marL="222250" indent="-222250" algn="l">
              <a:buSzPct val="75000"/>
              <a:buChar char="•"/>
              <a:defRPr sz="1800"/>
            </a:pPr>
            <a:r>
              <a:t>Liang and Srikant, Why Deep Neural Networks, ArXiv, Oct 2016</a:t>
            </a:r>
          </a:p>
          <a:p>
            <a:pPr marL="222250" indent="-222250" algn="l">
              <a:buSzPct val="75000"/>
              <a:buChar char="•"/>
              <a:defRPr sz="1800"/>
            </a:pPr>
            <a:r>
              <a:t>Eldan and Shamir, The Power of Depth for Feedforward Neural Networks, ArXiv, 2016</a:t>
            </a:r>
          </a:p>
          <a:p>
            <a:pPr marL="222250" indent="-222250" algn="l">
              <a:buSzPct val="75000"/>
              <a:buChar char="•"/>
              <a:defRPr sz="1800"/>
            </a:pPr>
            <a:r>
              <a:t>Telgarksy, Benefits of Depth in Neural Networks, ArXiv, May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37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38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3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Artificial Neural Networks (Shallow vs. Deep)"/>
          <p:cNvSpPr/>
          <p:nvPr/>
        </p:nvSpPr>
        <p:spPr>
          <a:xfrm>
            <a:off x="176908" y="930518"/>
            <a:ext cx="100923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Artificial Neural Networks (Shallow vs. Deep)</a:t>
            </a:r>
          </a:p>
        </p:txBody>
      </p:sp>
      <p:sp>
        <p:nvSpPr>
          <p:cNvPr id="442" name="Liu, N. and Zaidi, N. — Artificial Neural Network: Deep or Broad? An Empirical Study, AI2016: Advances in Artificial Intelligence, 2016"/>
          <p:cNvSpPr/>
          <p:nvPr/>
        </p:nvSpPr>
        <p:spPr>
          <a:xfrm>
            <a:off x="910100" y="8592763"/>
            <a:ext cx="114080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Liu, N. and Zaidi, N. — Artificial Neural Network: Deep or Broad? An Empirical Study, AI2016: Advances in Artificial Intelligence, 2016</a:t>
            </a:r>
          </a:p>
        </p:txBody>
      </p:sp>
      <p:pic>
        <p:nvPicPr>
          <p:cNvPr id="443" name="NNb_01Loss.pdf" descr="NNb_01Los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085" y="1853297"/>
            <a:ext cx="4083739" cy="2053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NNb_Bias.pdf" descr="NNb_Bia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0814" y="3968034"/>
            <a:ext cx="4218657" cy="2121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NNb_Variance.pdf" descr="NNb_Varianc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92048" y="1815197"/>
            <a:ext cx="4083739" cy="2053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NNd_01Loss.pdf" descr="NNd_01Loss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9231" y="4061186"/>
            <a:ext cx="3949143" cy="1985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NNd_Bias.pdf" descr="NNd_Bias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84384" y="1815197"/>
            <a:ext cx="4083739" cy="2053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NNd_Variance.pdf" descr="NNd_Varianc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90097" y="4001951"/>
            <a:ext cx="4083740" cy="205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CCb_pendigits.pdf" descr="CCb_pendigits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73874" y="6208516"/>
            <a:ext cx="4504597" cy="2264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CCd_pendigits.pdf" descr="CCd_pendigits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25156" y="6190720"/>
            <a:ext cx="4558452" cy="2291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53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54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5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Accelerated Logistic Regression (ALRn)"/>
          <p:cNvSpPr/>
          <p:nvPr/>
        </p:nvSpPr>
        <p:spPr>
          <a:xfrm>
            <a:off x="176908" y="930518"/>
            <a:ext cx="91900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Accelerated Logistic Regression (ALR</a:t>
            </a:r>
            <a:r>
              <a:rPr baseline="31999"/>
              <a:t>n</a:t>
            </a:r>
            <a:r>
              <a:t>)</a:t>
            </a:r>
          </a:p>
        </p:txBody>
      </p:sp>
      <p:sp>
        <p:nvSpPr>
          <p:cNvPr id="458" name="Zaidi, N. and Webb, G. and Carman, M. and Petitjean, F. and Cerquides, J. — ALRn: Accelerated Higher-Order Logistic Regression, Machine Learning, Volume 104, pp. 151-194, 2016"/>
          <p:cNvSpPr/>
          <p:nvPr/>
        </p:nvSpPr>
        <p:spPr>
          <a:xfrm>
            <a:off x="910100" y="8592763"/>
            <a:ext cx="1140808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Zaidi, N. and Webb, G. and Carman, M. and Petitjean, F. and Cerquides, J. — ALR</a:t>
            </a:r>
            <a:r>
              <a:rPr baseline="31999"/>
              <a:t>n</a:t>
            </a:r>
            <a:r>
              <a:t>: Accelerated Higher-Order Logistic Regression, Machine Learning, Volume 104, pp. 151-194, 2016</a:t>
            </a:r>
          </a:p>
        </p:txBody>
      </p:sp>
      <p:sp>
        <p:nvSpPr>
          <p:cNvPr id="459" name="Salient Features:…"/>
          <p:cNvSpPr/>
          <p:nvPr/>
        </p:nvSpPr>
        <p:spPr>
          <a:xfrm>
            <a:off x="448667" y="2412097"/>
            <a:ext cx="3936780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Salient Features: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Many Pass Learning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 Parameters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Higher-order LR — LR</a:t>
            </a:r>
            <a:r>
              <a:rPr baseline="31999"/>
              <a:t>1</a:t>
            </a:r>
            <a:r>
              <a:t>, LR</a:t>
            </a:r>
            <a:r>
              <a:rPr baseline="31999"/>
              <a:t>2</a:t>
            </a:r>
            <a:r>
              <a:t>, LR</a:t>
            </a:r>
            <a:r>
              <a:rPr baseline="31999"/>
              <a:t>3</a:t>
            </a:r>
            <a:endParaRPr baseline="31999"/>
          </a:p>
          <a:p>
            <a:pPr marL="271638" indent="-271638" algn="l">
              <a:buSzPct val="75000"/>
              <a:buChar char="•"/>
              <a:defRPr sz="2200"/>
            </a:pPr>
            <a:r>
              <a:t>Involves deriving a generative counter-part of higher-order LR — AnJE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Extremely low-biased classifier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Faster convergence than standard LR</a:t>
            </a:r>
          </a:p>
        </p:txBody>
      </p:sp>
      <p:pic>
        <p:nvPicPr>
          <p:cNvPr id="46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7350" y="2205566"/>
            <a:ext cx="5470315" cy="79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74166" y="3612611"/>
            <a:ext cx="7767542" cy="804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RF100vsDBL_01Loss.pdf" descr="RF100vsDBL_01Loss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72349" y="5532805"/>
            <a:ext cx="3936780" cy="197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RF100vsDBL_TT.pdf" descr="RF100vsDBL_TT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48779" y="5532805"/>
            <a:ext cx="3936781" cy="1979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36" name="Line"/>
          <p:cNvSpPr/>
          <p:nvPr/>
        </p:nvSpPr>
        <p:spPr>
          <a:xfrm>
            <a:off x="7870" y="799328"/>
            <a:ext cx="1298906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emo02.pdf" descr="demo0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850" y="1689100"/>
            <a:ext cx="11849100" cy="637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66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67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6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Accelerated Logistic Regression (ALRn)"/>
          <p:cNvSpPr/>
          <p:nvPr/>
        </p:nvSpPr>
        <p:spPr>
          <a:xfrm>
            <a:off x="176908" y="930518"/>
            <a:ext cx="91900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Accelerated Logistic Regression (ALR</a:t>
            </a:r>
            <a:r>
              <a:rPr baseline="31999"/>
              <a:t>n</a:t>
            </a:r>
            <a:r>
              <a:t>)</a:t>
            </a:r>
          </a:p>
        </p:txBody>
      </p:sp>
      <p:sp>
        <p:nvSpPr>
          <p:cNvPr id="471" name="Big Models…"/>
          <p:cNvSpPr/>
          <p:nvPr/>
        </p:nvSpPr>
        <p:spPr>
          <a:xfrm>
            <a:off x="448667" y="1751686"/>
            <a:ext cx="4521642" cy="6375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71638" indent="-271638" algn="l">
              <a:buSzPct val="75000"/>
              <a:buChar char="•"/>
              <a:defRPr sz="2200"/>
            </a:pPr>
            <a:r>
              <a:t>Big Models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Counts/Probabilities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Gradients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Parameters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Batch Optimization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Use multi-threading (MapReduce)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Example: Covtype Dataset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: 2,338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: 348,285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3</a:t>
            </a:r>
            <a:r>
              <a:t>: 30,871,645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4</a:t>
            </a:r>
            <a:r>
              <a:t>: 1,807,261,078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5</a:t>
            </a:r>
            <a:r>
              <a:t>: 73,539,151,882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Size of Double (8 bytes) in java: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2,147,483,639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Important to regularize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Reduce the size of the model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Mutual Information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t>Hashing</a:t>
            </a:r>
          </a:p>
        </p:txBody>
      </p:sp>
      <p:pic>
        <p:nvPicPr>
          <p:cNvPr id="472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14594" y="6411295"/>
            <a:ext cx="3186016" cy="2392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75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76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7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Out-of-Core Accelerated Logistic Regression (oocALRn)"/>
          <p:cNvSpPr/>
          <p:nvPr/>
        </p:nvSpPr>
        <p:spPr>
          <a:xfrm>
            <a:off x="176908" y="930518"/>
            <a:ext cx="126509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Out-of-Core Accelerated Logistic Regression (oocALR</a:t>
            </a:r>
            <a:r>
              <a:rPr baseline="31999"/>
              <a:t>n</a:t>
            </a:r>
            <a:r>
              <a:t>)</a:t>
            </a:r>
          </a:p>
        </p:txBody>
      </p:sp>
      <p:sp>
        <p:nvSpPr>
          <p:cNvPr id="480" name="Zaidi, N. and Webb, G. and Petitjean, F. — Engineering a Big Data Classifier, submitted to ICDM, 2017"/>
          <p:cNvSpPr/>
          <p:nvPr/>
        </p:nvSpPr>
        <p:spPr>
          <a:xfrm>
            <a:off x="910100" y="8802313"/>
            <a:ext cx="11408085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46944" indent="-246944" algn="l">
              <a:buSzPct val="100000"/>
              <a:buAutoNum type="arabicPeriod" startAt="1"/>
              <a:defRPr b="1"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Zaidi, N. and Webb, G. and Petitjean, F. — Engineering a Big Data Classifier, submitted to ICDM, 2017</a:t>
            </a:r>
          </a:p>
        </p:txBody>
      </p:sp>
      <p:sp>
        <p:nvSpPr>
          <p:cNvPr id="481" name="Salient Features:…"/>
          <p:cNvSpPr/>
          <p:nvPr/>
        </p:nvSpPr>
        <p:spPr>
          <a:xfrm>
            <a:off x="448667" y="2577197"/>
            <a:ext cx="3936780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Salient Features: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Two Pass Learning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 Parameters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Higher-order LR — LR</a:t>
            </a:r>
            <a:r>
              <a:rPr baseline="31999"/>
              <a:t>1</a:t>
            </a:r>
            <a:r>
              <a:t>, LR</a:t>
            </a:r>
            <a:r>
              <a:rPr baseline="31999"/>
              <a:t>2</a:t>
            </a:r>
            <a:r>
              <a:t>, LR</a:t>
            </a:r>
            <a:r>
              <a:rPr baseline="31999"/>
              <a:t>3</a:t>
            </a:r>
            <a:endParaRPr baseline="31999"/>
          </a:p>
          <a:p>
            <a:pPr marL="271638" indent="-271638" algn="l">
              <a:buSzPct val="75000"/>
              <a:buChar char="•"/>
              <a:defRPr sz="2200"/>
            </a:pPr>
            <a:r>
              <a:t>SGD</a:t>
            </a:r>
            <a:endParaRPr baseline="31999"/>
          </a:p>
          <a:p>
            <a:pPr marL="271638" indent="-271638" algn="l">
              <a:buSzPct val="75000"/>
              <a:buChar char="•"/>
              <a:defRPr sz="2200"/>
            </a:pPr>
            <a:r>
              <a:t>Adaptive Regularization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Adaptive Step-size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Regularization towards generative parameters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Discretization study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84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85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8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Factorization Machines"/>
          <p:cNvSpPr/>
          <p:nvPr/>
        </p:nvSpPr>
        <p:spPr>
          <a:xfrm>
            <a:off x="176908" y="930518"/>
            <a:ext cx="52454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Factorization Machines</a:t>
            </a:r>
          </a:p>
        </p:txBody>
      </p:sp>
      <p:sp>
        <p:nvSpPr>
          <p:cNvPr id="489" name="Salient Features:…"/>
          <p:cNvSpPr/>
          <p:nvPr/>
        </p:nvSpPr>
        <p:spPr>
          <a:xfrm>
            <a:off x="448667" y="1967593"/>
            <a:ext cx="3936780" cy="6375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Salient Features: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One Pass Learning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 Parameters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Defined for continuous attributes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Implementation goes to only quadratic features (n = 2)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Going to higher n (n &gt; 2) is not straight-forward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Nonetheless, nifty idea, but tried mostly in recommender system community</a:t>
            </a:r>
          </a:p>
          <a:p>
            <a:pPr marL="271638" indent="-271638" algn="l">
              <a:buSzPct val="75000"/>
              <a:buChar char="•"/>
              <a:defRPr sz="2200"/>
            </a:pPr>
            <a:r>
              <a:t>Need for a systematic evaluation with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ALR</a:t>
            </a:r>
            <a:r>
              <a:rPr b="1" baseline="31999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t>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FewPLA</a:t>
            </a:r>
            <a:r>
              <a:t> algorithms</a:t>
            </a:r>
          </a:p>
        </p:txBody>
      </p:sp>
      <p:pic>
        <p:nvPicPr>
          <p:cNvPr id="49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18786" y="1436148"/>
            <a:ext cx="4472628" cy="691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50688" y="2503841"/>
            <a:ext cx="5493332" cy="71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asted-image.pdf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90733" y="4026339"/>
            <a:ext cx="6097616" cy="1731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95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496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49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lsmlGoals_05.jpg" descr="lsmlGoals_0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7296" y="1603315"/>
            <a:ext cx="8824438" cy="6618328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Oval"/>
          <p:cNvSpPr/>
          <p:nvPr/>
        </p:nvSpPr>
        <p:spPr>
          <a:xfrm>
            <a:off x="7370233" y="2269066"/>
            <a:ext cx="505236" cy="6223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01" name="Oval"/>
          <p:cNvSpPr/>
          <p:nvPr/>
        </p:nvSpPr>
        <p:spPr>
          <a:xfrm>
            <a:off x="9172839" y="4601633"/>
            <a:ext cx="1076472" cy="6223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02" name="Back to the Properties"/>
          <p:cNvSpPr/>
          <p:nvPr/>
        </p:nvSpPr>
        <p:spPr>
          <a:xfrm>
            <a:off x="176908" y="930518"/>
            <a:ext cx="50161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Back to the Properties</a:t>
            </a:r>
          </a:p>
        </p:txBody>
      </p:sp>
      <p:sp>
        <p:nvSpPr>
          <p:cNvPr id="503" name="Goal:…"/>
          <p:cNvSpPr/>
          <p:nvPr/>
        </p:nvSpPr>
        <p:spPr>
          <a:xfrm>
            <a:off x="448667" y="1726288"/>
            <a:ext cx="3936780" cy="7035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Goal: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Single-pass, 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Low-bias learning</a:t>
            </a:r>
          </a:p>
          <a:p>
            <a:pPr marL="388055" indent="-388055" algn="l">
              <a:buSzPct val="100000"/>
              <a:buAutoNum type="arabicPeriod" startAt="1"/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Minimal Tuning</a:t>
            </a:r>
          </a:p>
          <a:p>
            <a:pPr algn="l"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Path 1: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FewPLA:</a:t>
            </a:r>
            <a:r>
              <a:t> use dKDB with higher values of K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Path 2: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oocALR:</a:t>
            </a:r>
            <a:r>
              <a:t> Automatically create features with LR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Path 3: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FM:</a:t>
            </a:r>
            <a:r>
              <a:t> Factorization Machines</a:t>
            </a:r>
          </a:p>
          <a:p>
            <a:pPr lvl="1" marL="716138" indent="-271638" algn="l">
              <a:buSzPct val="75000"/>
              <a:buChar char="•"/>
              <a:defRPr sz="2200"/>
            </a:pPr>
          </a:p>
          <a:p>
            <a:pPr marL="271638" indent="-271638" algn="l">
              <a:buSzPct val="75000"/>
              <a:buChar char="•"/>
              <a:defRPr sz="2200"/>
            </a:pPr>
            <a:r>
              <a:t>Path 4:</a:t>
            </a:r>
          </a:p>
          <a:p>
            <a:pPr lvl="1" marL="716138" indent="-271638" algn="l">
              <a:buSzPct val="75000"/>
              <a:buChar char="•"/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ANN:</a:t>
            </a:r>
            <a:r>
              <a:t> Deep or Shallow Artificial Neural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06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507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50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ummary"/>
          <p:cNvSpPr/>
          <p:nvPr/>
        </p:nvSpPr>
        <p:spPr>
          <a:xfrm>
            <a:off x="176908" y="943218"/>
            <a:ext cx="23996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511" name="Big data is ripped for picking, we need good ‘Big Models’…"/>
          <p:cNvSpPr/>
          <p:nvPr/>
        </p:nvSpPr>
        <p:spPr>
          <a:xfrm>
            <a:off x="448667" y="1713597"/>
            <a:ext cx="12107466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8055" indent="-388055" algn="l">
              <a:buSzPct val="100000"/>
              <a:buAutoNum type="arabicPeriod" startAt="1"/>
              <a:defRPr sz="2200"/>
            </a:pPr>
            <a:r>
              <a:t>Big data is ripped for picking, we need good ‘Big Models’</a:t>
            </a:r>
          </a:p>
          <a:p>
            <a:pPr lvl="1" marL="1023055" indent="-388055" algn="l">
              <a:buSzPct val="100000"/>
              <a:buAutoNum type="alphaUcPeriod" startAt="1"/>
              <a:defRPr sz="2200"/>
            </a:pPr>
            <a:r>
              <a:t>Feature Engineering is the key</a:t>
            </a:r>
          </a:p>
          <a:p>
            <a:pPr lvl="1" marL="1023055" indent="-388055" algn="l">
              <a:buSzPct val="100000"/>
              <a:buAutoNum type="alphaUcPeriod" startAt="1"/>
              <a:defRPr sz="2200"/>
            </a:pPr>
            <a:r>
              <a:t>Minimal pass learning</a:t>
            </a:r>
          </a:p>
          <a:p>
            <a:pPr lvl="1" marL="1023055" indent="-388055" algn="l">
              <a:buSzPct val="100000"/>
              <a:buAutoNum type="alphaUcPeriod" startAt="1"/>
              <a:defRPr sz="2200"/>
            </a:pPr>
            <a:r>
              <a:t>Minimum tuning parameters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Feature Hashing, Feature selection will play a big role big model implementation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ALR, FewPLA, FM, oocALR 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Deep learning is a potential contender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Adaptive Regularization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SGD </a:t>
            </a:r>
          </a:p>
          <a:p>
            <a:pPr lvl="1" marL="1023055" indent="-388055" algn="l">
              <a:buSzPct val="100000"/>
              <a:buAutoNum type="alphaUcPeriod" startAt="4"/>
              <a:defRPr sz="2200"/>
            </a:pPr>
            <a:r>
              <a:t> Adaptive Step size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  <a:r>
              <a:t> Exciting road ahead</a:t>
            </a:r>
          </a:p>
          <a:p>
            <a:pPr marL="388055" indent="-388055" algn="l">
              <a:buSzPct val="100000"/>
              <a:buAutoNum type="arabicPeriod" startAt="1"/>
              <a:defRPr sz="2200"/>
            </a:pPr>
          </a:p>
          <a:p>
            <a:pPr marL="388055" indent="-388055" algn="l">
              <a:buSzPct val="100000"/>
              <a:buAutoNum type="arabicPeriod" startAt="9"/>
              <a:defRPr sz="22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4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515" name="Line"/>
          <p:cNvSpPr/>
          <p:nvPr/>
        </p:nvSpPr>
        <p:spPr>
          <a:xfrm>
            <a:off x="7870" y="799328"/>
            <a:ext cx="1298906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51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Collaborators"/>
          <p:cNvSpPr/>
          <p:nvPr/>
        </p:nvSpPr>
        <p:spPr>
          <a:xfrm>
            <a:off x="176908" y="943218"/>
            <a:ext cx="4126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Collaborators</a:t>
            </a:r>
          </a:p>
        </p:txBody>
      </p:sp>
      <p:pic>
        <p:nvPicPr>
          <p:cNvPr id="51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0231" y="1760891"/>
            <a:ext cx="2035771" cy="2035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0233" y="1728457"/>
            <a:ext cx="2035771" cy="2035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20235" y="1732459"/>
            <a:ext cx="1500380" cy="209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asted-image.tiff" descr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74845" y="1742525"/>
            <a:ext cx="2035772" cy="2035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pasted-image.tiff" descr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95514" y="1704194"/>
            <a:ext cx="2092635" cy="2092635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Offline Discussions"/>
          <p:cNvSpPr/>
          <p:nvPr/>
        </p:nvSpPr>
        <p:spPr>
          <a:xfrm>
            <a:off x="75771" y="4329884"/>
            <a:ext cx="52823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Offline Discussions</a:t>
            </a:r>
          </a:p>
        </p:txBody>
      </p:sp>
      <p:sp>
        <p:nvSpPr>
          <p:cNvPr id="525" name="Email:  nayyar.zaidi@gmail.com…"/>
          <p:cNvSpPr/>
          <p:nvPr/>
        </p:nvSpPr>
        <p:spPr>
          <a:xfrm>
            <a:off x="1094037" y="5129796"/>
            <a:ext cx="11092290" cy="194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Email:</a:t>
            </a:r>
            <a:r>
              <a:t> 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nayyar.zaidi@gmail.com</a:t>
            </a:r>
          </a:p>
          <a:p>
            <a:pPr algn="l"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Twitter: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@nayyar_zaidi</a:t>
            </a:r>
          </a:p>
          <a:p>
            <a:pPr algn="l"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Github: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nayyarzaidi</a:t>
            </a:r>
          </a:p>
          <a:p>
            <a:pPr algn="l"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LinkedIn: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nayyar_zaidi</a:t>
            </a:r>
          </a:p>
          <a:p>
            <a:pPr algn="l">
              <a:defRPr sz="2400"/>
            </a:pP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URL:</a:t>
            </a:r>
            <a:r>
              <a:t> </a:t>
            </a:r>
            <a:r>
              <a:rPr b="1" u="sng">
                <a:latin typeface="Helvetica"/>
                <a:ea typeface="Helvetica"/>
                <a:cs typeface="Helvetica"/>
                <a:sym typeface="Helvetica"/>
                <a:hlinkClick r:id="rId9" invalidUrl="" action="" tgtFrame="" tooltip="" history="1" highlightClick="0" endSnd="0"/>
              </a:rPr>
              <a:t>http://users.monash.edu.au/~nzaidi/index.html</a:t>
            </a:r>
          </a:p>
        </p:txBody>
      </p:sp>
      <p:sp>
        <p:nvSpPr>
          <p:cNvPr id="526" name="Questions?"/>
          <p:cNvSpPr/>
          <p:nvPr/>
        </p:nvSpPr>
        <p:spPr>
          <a:xfrm>
            <a:off x="223937" y="7327085"/>
            <a:ext cx="35068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43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4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calability of current machine learning models for Big Data…"/>
          <p:cNvSpPr/>
          <p:nvPr/>
        </p:nvSpPr>
        <p:spPr>
          <a:xfrm>
            <a:off x="426780" y="3946768"/>
            <a:ext cx="12151240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buSzPct val="100000"/>
              <a:buAutoNum type="arabicPeriod" startAt="1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Scalability of current machine learning models for Big Data </a:t>
            </a:r>
          </a:p>
          <a:p>
            <a:pPr marL="635000" indent="-635000" algn="l">
              <a:buSzPct val="100000"/>
              <a:buAutoNum type="arabicPeriod" startAt="1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Properties of LSML </a:t>
            </a:r>
          </a:p>
          <a:p>
            <a:pPr marL="635000" indent="-635000" algn="l">
              <a:buSzPct val="100000"/>
              <a:buAutoNum type="arabicPeriod" startAt="1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Present an overview of the current work </a:t>
            </a:r>
          </a:p>
          <a:p>
            <a:pPr marL="635000" indent="-635000" algn="l">
              <a:buSzPct val="100000"/>
              <a:buAutoNum type="arabicPeriod" startAt="1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Discuss future work directions </a:t>
            </a:r>
          </a:p>
        </p:txBody>
      </p:sp>
      <p:sp>
        <p:nvSpPr>
          <p:cNvPr id="147" name="Research Scientists…"/>
          <p:cNvSpPr/>
          <p:nvPr/>
        </p:nvSpPr>
        <p:spPr>
          <a:xfrm>
            <a:off x="382396" y="6668758"/>
            <a:ext cx="1224000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Research Scientists</a:t>
            </a:r>
          </a:p>
          <a:p>
            <a:pPr marL="444500" indent="-444500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Machine Learning Practitioners</a:t>
            </a:r>
          </a:p>
          <a:p>
            <a:pPr marL="444500" indent="-444500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Ph.D Students</a:t>
            </a:r>
          </a:p>
          <a:p>
            <a:pPr marL="444500" indent="-444500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Final year under-graduate students</a:t>
            </a:r>
          </a:p>
        </p:txBody>
      </p:sp>
      <p:sp>
        <p:nvSpPr>
          <p:cNvPr id="148" name="Objectives of the Talk"/>
          <p:cNvSpPr/>
          <p:nvPr/>
        </p:nvSpPr>
        <p:spPr>
          <a:xfrm>
            <a:off x="265209" y="1081881"/>
            <a:ext cx="48064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Objectives of the Talk</a:t>
            </a:r>
          </a:p>
        </p:txBody>
      </p:sp>
      <p:sp>
        <p:nvSpPr>
          <p:cNvPr id="149" name="Target Audience"/>
          <p:cNvSpPr/>
          <p:nvPr/>
        </p:nvSpPr>
        <p:spPr>
          <a:xfrm>
            <a:off x="125748" y="5870818"/>
            <a:ext cx="36459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Target Audience</a:t>
            </a:r>
          </a:p>
        </p:txBody>
      </p:sp>
      <p:sp>
        <p:nvSpPr>
          <p:cNvPr id="150" name="Outline of the Talk"/>
          <p:cNvSpPr/>
          <p:nvPr/>
        </p:nvSpPr>
        <p:spPr>
          <a:xfrm>
            <a:off x="79550" y="3237597"/>
            <a:ext cx="40685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Outline of the Talk</a:t>
            </a:r>
          </a:p>
        </p:txBody>
      </p:sp>
      <p:sp>
        <p:nvSpPr>
          <p:cNvPr id="151" name="Propose the Properties of Large-scale Machine Learning (LSML)…"/>
          <p:cNvSpPr/>
          <p:nvPr/>
        </p:nvSpPr>
        <p:spPr>
          <a:xfrm>
            <a:off x="382396" y="1806774"/>
            <a:ext cx="1224000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6333" indent="-296333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Propose the Properties of Large-scale Machine Learning (LSML)</a:t>
            </a:r>
          </a:p>
          <a:p>
            <a:pPr marL="296333" indent="-296333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Motivate the need for LSML</a:t>
            </a:r>
          </a:p>
          <a:p>
            <a:pPr marL="296333" indent="-296333" algn="l">
              <a:buSzPct val="75000"/>
              <a:buChar char="•"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Appreciate a data-centric approach to machine learning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55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5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 Shot 2017-05-08 at 3.14.35 pm.png" descr="Screen Shot 2017-05-08 at 3.14.3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111" y="1512370"/>
            <a:ext cx="6885023" cy="386571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"/>
          <p:cNvSpPr/>
          <p:nvPr/>
        </p:nvSpPr>
        <p:spPr>
          <a:xfrm>
            <a:off x="9812866" y="3496733"/>
            <a:ext cx="1506407" cy="1355329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0" name="Rectangle"/>
          <p:cNvSpPr/>
          <p:nvPr/>
        </p:nvSpPr>
        <p:spPr>
          <a:xfrm>
            <a:off x="11396133" y="2159000"/>
            <a:ext cx="726680" cy="3329980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11760200" y="5507310"/>
            <a:ext cx="1" cy="545937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2" name="Line"/>
          <p:cNvSpPr/>
          <p:nvPr/>
        </p:nvSpPr>
        <p:spPr>
          <a:xfrm>
            <a:off x="10418115" y="4838247"/>
            <a:ext cx="754374" cy="1252108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3" name="Big Data Learning Examples"/>
          <p:cNvSpPr/>
          <p:nvPr/>
        </p:nvSpPr>
        <p:spPr>
          <a:xfrm>
            <a:off x="150801" y="930518"/>
            <a:ext cx="62882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Big Data Learning Examples</a:t>
            </a:r>
          </a:p>
        </p:txBody>
      </p:sp>
      <p:sp>
        <p:nvSpPr>
          <p:cNvPr id="164" name="Ad Placement"/>
          <p:cNvSpPr/>
          <p:nvPr/>
        </p:nvSpPr>
        <p:spPr>
          <a:xfrm>
            <a:off x="10915265" y="6097472"/>
            <a:ext cx="153747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Ad Placement</a:t>
            </a:r>
          </a:p>
        </p:txBody>
      </p:sp>
      <p:pic>
        <p:nvPicPr>
          <p:cNvPr id="165" name="Screen Shot 2017-05-08 at 3.23.57 pm.png" descr="Screen Shot 2017-05-08 at 3.23.5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340" y="1971709"/>
            <a:ext cx="4350492" cy="426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/>
        </p:nvSpPr>
        <p:spPr>
          <a:xfrm>
            <a:off x="6593416" y="2253873"/>
            <a:ext cx="1658873" cy="3259866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4199466" y="3563002"/>
            <a:ext cx="1106969" cy="218929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8" name="Advertising based on Query"/>
          <p:cNvSpPr/>
          <p:nvPr/>
        </p:nvSpPr>
        <p:spPr>
          <a:xfrm>
            <a:off x="4793450" y="5712475"/>
            <a:ext cx="293530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Advertising based on Query</a:t>
            </a:r>
          </a:p>
        </p:txBody>
      </p:sp>
      <p:sp>
        <p:nvSpPr>
          <p:cNvPr id="169" name="Rectangle"/>
          <p:cNvSpPr/>
          <p:nvPr/>
        </p:nvSpPr>
        <p:spPr>
          <a:xfrm>
            <a:off x="1041400" y="2754861"/>
            <a:ext cx="3341490" cy="941878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0" name="Line"/>
          <p:cNvSpPr/>
          <p:nvPr/>
        </p:nvSpPr>
        <p:spPr>
          <a:xfrm>
            <a:off x="7875776" y="4970102"/>
            <a:ext cx="758153" cy="736229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1" name="News Placement"/>
          <p:cNvSpPr/>
          <p:nvPr/>
        </p:nvSpPr>
        <p:spPr>
          <a:xfrm>
            <a:off x="8273122" y="5678438"/>
            <a:ext cx="182947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News Placement</a:t>
            </a:r>
          </a:p>
        </p:txBody>
      </p:sp>
      <p:sp>
        <p:nvSpPr>
          <p:cNvPr id="172" name="Line"/>
          <p:cNvSpPr/>
          <p:nvPr/>
        </p:nvSpPr>
        <p:spPr>
          <a:xfrm>
            <a:off x="763162" y="3814233"/>
            <a:ext cx="382286" cy="1677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32" y="0"/>
                </a:moveTo>
                <a:lnTo>
                  <a:pt x="1911" y="4173"/>
                </a:lnTo>
                <a:lnTo>
                  <a:pt x="0" y="7063"/>
                </a:lnTo>
                <a:lnTo>
                  <a:pt x="76" y="9867"/>
                </a:lnTo>
                <a:lnTo>
                  <a:pt x="1078" y="12373"/>
                </a:lnTo>
                <a:lnTo>
                  <a:pt x="1310" y="14716"/>
                </a:lnTo>
                <a:lnTo>
                  <a:pt x="3982" y="17065"/>
                </a:lnTo>
                <a:lnTo>
                  <a:pt x="12118" y="19556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3" name="Ranking"/>
          <p:cNvSpPr/>
          <p:nvPr/>
        </p:nvSpPr>
        <p:spPr>
          <a:xfrm>
            <a:off x="44923" y="5524160"/>
            <a:ext cx="95302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Ranking</a:t>
            </a:r>
          </a:p>
        </p:txBody>
      </p:sp>
      <p:sp>
        <p:nvSpPr>
          <p:cNvPr id="174" name="Line"/>
          <p:cNvSpPr/>
          <p:nvPr/>
        </p:nvSpPr>
        <p:spPr>
          <a:xfrm flipH="1">
            <a:off x="521434" y="5175936"/>
            <a:ext cx="266039" cy="321267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75" name="mnist.png" descr="mnist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5424" y="6684340"/>
            <a:ext cx="2619041" cy="202157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ine"/>
          <p:cNvSpPr/>
          <p:nvPr/>
        </p:nvSpPr>
        <p:spPr>
          <a:xfrm>
            <a:off x="1580196" y="6854760"/>
            <a:ext cx="382285" cy="1677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32" y="0"/>
                </a:moveTo>
                <a:lnTo>
                  <a:pt x="1911" y="4173"/>
                </a:lnTo>
                <a:lnTo>
                  <a:pt x="0" y="7063"/>
                </a:lnTo>
                <a:lnTo>
                  <a:pt x="76" y="9867"/>
                </a:lnTo>
                <a:lnTo>
                  <a:pt x="1078" y="12373"/>
                </a:lnTo>
                <a:lnTo>
                  <a:pt x="1310" y="14716"/>
                </a:lnTo>
                <a:lnTo>
                  <a:pt x="3982" y="17065"/>
                </a:lnTo>
                <a:lnTo>
                  <a:pt x="12118" y="19556"/>
                </a:lnTo>
                <a:lnTo>
                  <a:pt x="21600" y="21600"/>
                </a:ln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7" name="Line"/>
          <p:cNvSpPr/>
          <p:nvPr/>
        </p:nvSpPr>
        <p:spPr>
          <a:xfrm flipH="1">
            <a:off x="1277460" y="7859869"/>
            <a:ext cx="266039" cy="321267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" name="Digit…"/>
          <p:cNvSpPr/>
          <p:nvPr/>
        </p:nvSpPr>
        <p:spPr>
          <a:xfrm>
            <a:off x="291522" y="8019037"/>
            <a:ext cx="13215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Digit </a:t>
            </a:r>
          </a:p>
          <a:p>
            <a: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Recognition</a:t>
            </a:r>
          </a:p>
        </p:txBody>
      </p:sp>
      <p:pic>
        <p:nvPicPr>
          <p:cNvPr id="179" name="Screen Shot 2017-05-08 at 4.48.23 pm.png" descr="Screen Shot 2017-05-08 at 4.48.23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75284" y="6374761"/>
            <a:ext cx="4649988" cy="270791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Line"/>
          <p:cNvSpPr/>
          <p:nvPr/>
        </p:nvSpPr>
        <p:spPr>
          <a:xfrm>
            <a:off x="10425169" y="7416157"/>
            <a:ext cx="729388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1" name="Intrusion…"/>
          <p:cNvSpPr/>
          <p:nvPr/>
        </p:nvSpPr>
        <p:spPr>
          <a:xfrm>
            <a:off x="11353545" y="7086239"/>
            <a:ext cx="111811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Intrusion </a:t>
            </a:r>
          </a:p>
          <a:p>
            <a:pPr>
              <a:defRPr sz="1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Detection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4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85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86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Machine Learning"/>
          <p:cNvSpPr/>
          <p:nvPr/>
        </p:nvSpPr>
        <p:spPr>
          <a:xfrm>
            <a:off x="176908" y="930518"/>
            <a:ext cx="44168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Machine Learning</a:t>
            </a:r>
          </a:p>
        </p:txBody>
      </p:sp>
      <p:pic>
        <p:nvPicPr>
          <p:cNvPr id="189" name="mlTimeLine_03.jpg" descr="mlTimeLine_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0" y="3186926"/>
            <a:ext cx="12921613" cy="4569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2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193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94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Machine Learning"/>
          <p:cNvSpPr/>
          <p:nvPr/>
        </p:nvSpPr>
        <p:spPr>
          <a:xfrm>
            <a:off x="176908" y="930518"/>
            <a:ext cx="44168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Machine Learning</a:t>
            </a:r>
          </a:p>
        </p:txBody>
      </p:sp>
      <p:pic>
        <p:nvPicPr>
          <p:cNvPr id="197" name="mlTimeLine_04.jpg" descr="mlTimeLine_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934138"/>
            <a:ext cx="13004800" cy="5885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0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01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0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Machine Learning"/>
          <p:cNvSpPr/>
          <p:nvPr/>
        </p:nvSpPr>
        <p:spPr>
          <a:xfrm>
            <a:off x="176908" y="930518"/>
            <a:ext cx="44168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Machine Learning</a:t>
            </a:r>
          </a:p>
        </p:txBody>
      </p:sp>
      <p:pic>
        <p:nvPicPr>
          <p:cNvPr id="205" name="mlTimeLine_05.jpg" descr="mlTimeLine_0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789402"/>
            <a:ext cx="13004800" cy="7241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"/>
          <p:cNvSpPr/>
          <p:nvPr/>
        </p:nvSpPr>
        <p:spPr>
          <a:xfrm>
            <a:off x="-30098" y="91559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8" name="IBM Research Lab, Melbourne — May 2017"/>
          <p:cNvSpPr/>
          <p:nvPr/>
        </p:nvSpPr>
        <p:spPr>
          <a:xfrm>
            <a:off x="7881735" y="9194799"/>
            <a:ext cx="47512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IBM Research Lab, Melbourne — May 2017</a:t>
            </a:r>
          </a:p>
        </p:txBody>
      </p:sp>
      <p:sp>
        <p:nvSpPr>
          <p:cNvPr id="209" name="Line"/>
          <p:cNvSpPr/>
          <p:nvPr/>
        </p:nvSpPr>
        <p:spPr>
          <a:xfrm>
            <a:off x="-30098" y="799328"/>
            <a:ext cx="1306499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1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16" y="29633"/>
            <a:ext cx="530637" cy="74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483" y="210939"/>
            <a:ext cx="2250723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Machine Learning"/>
          <p:cNvSpPr/>
          <p:nvPr/>
        </p:nvSpPr>
        <p:spPr>
          <a:xfrm>
            <a:off x="176908" y="930518"/>
            <a:ext cx="44168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Machine Learning</a:t>
            </a:r>
          </a:p>
        </p:txBody>
      </p:sp>
      <p:pic>
        <p:nvPicPr>
          <p:cNvPr id="213" name="mlTimeLine_07.jpg" descr="mlTimeLine_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849888"/>
            <a:ext cx="13004800" cy="7273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