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77" r:id="rId6"/>
    <p:sldId id="264" r:id="rId7"/>
    <p:sldId id="265" r:id="rId8"/>
    <p:sldId id="269" r:id="rId9"/>
    <p:sldId id="281" r:id="rId10"/>
    <p:sldId id="273" r:id="rId11"/>
    <p:sldId id="278" r:id="rId12"/>
    <p:sldId id="270" r:id="rId13"/>
    <p:sldId id="271" r:id="rId14"/>
    <p:sldId id="274" r:id="rId15"/>
    <p:sldId id="26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/>
    <p:restoredTop sz="94684"/>
  </p:normalViewPr>
  <p:slideViewPr>
    <p:cSldViewPr snapToGrid="0" snapToObjects="1">
      <p:cViewPr>
        <p:scale>
          <a:sx n="90" d="100"/>
          <a:sy n="90" d="100"/>
        </p:scale>
        <p:origin x="22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E565F-9F7C-8D45-9097-76C67015DE9E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1D89C-1F44-3647-8E5A-D7B1298A1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1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4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5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1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C4BC7-4752-D141-AC82-B703CBDE2709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CEC47-106C-3F45-8C76-96E68F8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image" Target="../media/image50.emf"/><Relationship Id="rId13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3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0" y="205248"/>
            <a:ext cx="4583260" cy="767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49" y="4336246"/>
            <a:ext cx="2257433" cy="2440468"/>
          </a:xfrm>
          <a:prstGeom prst="rect">
            <a:avLst/>
          </a:prstGeom>
        </p:spPr>
      </p:pic>
      <p:sp>
        <p:nvSpPr>
          <p:cNvPr id="11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600">
                <a:solidFill>
                  <a:schemeClr val="bg1"/>
                </a:solidFill>
              </a:rPr>
              <a:t>A Fast Trust Region Newton Method for Logistic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Nayyar A. Zaidi, Geoffrey I. Webb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840" y="1178671"/>
            <a:ext cx="1401721" cy="1081531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61" y="1178671"/>
            <a:ext cx="1081530" cy="108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WANBIA-C </a:t>
            </a:r>
            <a:r>
              <a:rPr lang="en-AU" dirty="0" smtClean="0"/>
              <a:t>for TRON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543" y="2393571"/>
            <a:ext cx="5368131" cy="737075"/>
          </a:xfrm>
          <a:prstGeom prst="rect">
            <a:avLst/>
          </a:prstGeom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852486" y="1516077"/>
            <a:ext cx="10515600" cy="492758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Modified Gradients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Modified Hessians: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497379" y="1741326"/>
            <a:ext cx="104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Intercept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65744" y="2577442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Non-Intercept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9817" y="3936283"/>
            <a:ext cx="230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Intercept vs.  Intercept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6548" y="4926586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Intercept vs.  Non-Intercept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2018" y="5951303"/>
            <a:ext cx="323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Non-Intercept </a:t>
            </a:r>
            <a:r>
              <a:rPr lang="en-US" dirty="0" smtClean="0">
                <a:solidFill>
                  <a:srgbClr val="FF0000"/>
                </a:solidFill>
              </a:rPr>
              <a:t>vs.  Non-Intercept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58" y="4578184"/>
            <a:ext cx="4163617" cy="941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42" y="3759859"/>
            <a:ext cx="5903566" cy="68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224" y="5582069"/>
            <a:ext cx="4679555" cy="984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4928" y="1527297"/>
            <a:ext cx="4662488" cy="7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Efficient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important operation in TRON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Binary Objective Function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Softmax</a:t>
            </a:r>
            <a:r>
              <a:rPr lang="en-US" dirty="0" smtClean="0"/>
              <a:t> Objective Function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43" y="2873383"/>
            <a:ext cx="3383797" cy="798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43" y="4149745"/>
            <a:ext cx="3636959" cy="343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599" y="1871668"/>
            <a:ext cx="1872047" cy="36724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429180" y="1792298"/>
            <a:ext cx="2528884" cy="56437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0184"/>
            <a:ext cx="6114968" cy="4043366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2053071"/>
            <a:ext cx="2160000" cy="144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788647"/>
            <a:ext cx="2160000" cy="144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2053071"/>
            <a:ext cx="216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1" y="3836262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Convergence Analysis</a:t>
            </a:r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41" y="1152419"/>
            <a:ext cx="2880000" cy="18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96" y="1157282"/>
            <a:ext cx="2880000" cy="180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43" y="1205117"/>
            <a:ext cx="2880000" cy="1800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1" y="2912836"/>
            <a:ext cx="2880000" cy="1800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41" y="2952419"/>
            <a:ext cx="2880000" cy="18000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92" y="2942920"/>
            <a:ext cx="2880000" cy="1800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43" y="2971596"/>
            <a:ext cx="2880000" cy="18000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1" y="4712836"/>
            <a:ext cx="2880000" cy="180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41" y="4800271"/>
            <a:ext cx="2880000" cy="1800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96" y="4848123"/>
            <a:ext cx="2880000" cy="1800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43" y="4848123"/>
            <a:ext cx="2880000" cy="18000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1" y="1157282"/>
            <a:ext cx="288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LR Tron vs. LR QN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2484439"/>
            <a:ext cx="468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84439"/>
            <a:ext cx="46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3428"/>
            <a:ext cx="6198214" cy="4157649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68" y="2143476"/>
            <a:ext cx="216000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10" y="3899225"/>
            <a:ext cx="2160000" cy="14400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68" y="3899225"/>
            <a:ext cx="2160000" cy="144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68" y="2153011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err="1" smtClean="0"/>
              <a:t>fastLR</a:t>
            </a:r>
            <a:r>
              <a:rPr lang="en-US" dirty="0" smtClean="0"/>
              <a:t> --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Implements</a:t>
            </a:r>
            <a:r>
              <a:rPr lang="en-US" dirty="0" smtClean="0"/>
              <a:t>: </a:t>
            </a:r>
            <a:r>
              <a:rPr lang="en-US" dirty="0" err="1" smtClean="0"/>
              <a:t>Softmax</a:t>
            </a:r>
            <a:r>
              <a:rPr lang="en-US" dirty="0" smtClean="0"/>
              <a:t>, One-vs-All objective functions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Optimization Methods</a:t>
            </a:r>
            <a:r>
              <a:rPr lang="en-US" dirty="0" smtClean="0"/>
              <a:t>: Tron, QN, Conjugate Gradient, SGD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Salient Feature</a:t>
            </a:r>
            <a:r>
              <a:rPr lang="en-US" dirty="0" smtClean="0"/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- Handles both </a:t>
            </a:r>
            <a:r>
              <a:rPr lang="en-US" dirty="0" smtClean="0"/>
              <a:t>numeric and </a:t>
            </a:r>
            <a:r>
              <a:rPr lang="en-US" dirty="0" smtClean="0"/>
              <a:t>categorical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- Does not transform data to do one-hot-encoding, but transforms model instead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-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x-none" dirty="0" smtClean="0"/>
              <a:t>https</a:t>
            </a:r>
            <a:r>
              <a:rPr lang="en-US" altLang="x-none" dirty="0"/>
              <a:t>://</a:t>
            </a:r>
            <a:r>
              <a:rPr lang="en-US" altLang="x-none" dirty="0" err="1"/>
              <a:t>github.com</a:t>
            </a:r>
            <a:r>
              <a:rPr lang="en-US" altLang="x-none" dirty="0"/>
              <a:t>/</a:t>
            </a:r>
            <a:r>
              <a:rPr lang="en-US" altLang="x-none" dirty="0" err="1"/>
              <a:t>nayyarzaidi</a:t>
            </a:r>
            <a:r>
              <a:rPr lang="en-US" altLang="x-none" dirty="0"/>
              <a:t>/</a:t>
            </a:r>
            <a:r>
              <a:rPr lang="en-US" altLang="x-none" dirty="0" err="1"/>
              <a:t>fastLR.git</a:t>
            </a:r>
            <a:endParaRPr lang="en-US" altLang="x-non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98" y="4660220"/>
            <a:ext cx="1315402" cy="128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Combines the idea of WANBIA-C with TRON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An extremely fast learning algorithm for Logistic Regression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Softmax</a:t>
            </a:r>
            <a:r>
              <a:rPr lang="en-US" dirty="0" smtClean="0"/>
              <a:t> objective function leads to better results than one-vs-all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en-US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Offline </a:t>
            </a:r>
            <a:r>
              <a:rPr lang="en-US" dirty="0"/>
              <a:t>Discussions: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LinkedIn: </a:t>
            </a:r>
            <a:r>
              <a:rPr lang="en-US" dirty="0" err="1" smtClean="0"/>
              <a:t>nayyar.zaidi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Twitter</a:t>
            </a:r>
            <a:r>
              <a:rPr lang="en-US" dirty="0" smtClean="0"/>
              <a:t>: @</a:t>
            </a:r>
            <a:r>
              <a:rPr lang="en-US" dirty="0" err="1" smtClean="0"/>
              <a:t>nayyar_zaidi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Email: </a:t>
            </a:r>
            <a:r>
              <a:rPr lang="en-US" dirty="0" err="1" smtClean="0"/>
              <a:t>nayyar.zaidi@gmail.com</a:t>
            </a: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Questions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8" y="3518694"/>
            <a:ext cx="4826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17" y="4094175"/>
            <a:ext cx="584994" cy="584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11" y="4679169"/>
            <a:ext cx="584994" cy="5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6267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emergence of larger quantities of data has led to a renewed interest in classification techniques that </a:t>
            </a:r>
            <a:r>
              <a:rPr lang="en-US" dirty="0" smtClean="0">
                <a:solidFill>
                  <a:srgbClr val="FF0000"/>
                </a:solidFill>
              </a:rPr>
              <a:t>converges faster</a:t>
            </a:r>
          </a:p>
          <a:p>
            <a:r>
              <a:rPr lang="en-US" dirty="0" smtClean="0"/>
              <a:t>Faster Convergence leads to faster training time</a:t>
            </a:r>
          </a:p>
          <a:p>
            <a:r>
              <a:rPr lang="en-US" dirty="0" smtClean="0"/>
              <a:t>Three elements of interest:</a:t>
            </a:r>
          </a:p>
          <a:p>
            <a:pPr lvl="1"/>
            <a:r>
              <a:rPr lang="en-US" dirty="0"/>
              <a:t>Optimization </a:t>
            </a:r>
            <a:r>
              <a:rPr lang="en-US" dirty="0" smtClean="0"/>
              <a:t>function, e.g., CLL, MSE, HL</a:t>
            </a:r>
          </a:p>
          <a:p>
            <a:pPr lvl="1"/>
            <a:r>
              <a:rPr lang="en-US" dirty="0" smtClean="0"/>
              <a:t>Optimization space </a:t>
            </a:r>
          </a:p>
          <a:p>
            <a:pPr lvl="1"/>
            <a:r>
              <a:rPr lang="en-US" dirty="0" smtClean="0"/>
              <a:t>Optimization technique, e.g., gradient descent, quasi-Newton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581149" y="4514848"/>
            <a:ext cx="5133976" cy="37147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6386" y="4924428"/>
            <a:ext cx="2495552" cy="319085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62093" y="5281616"/>
            <a:ext cx="5133976" cy="576259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9" y="1878027"/>
            <a:ext cx="5115968" cy="38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Introduction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Logistic Regression (LR) is a widely used classifier</a:t>
            </a:r>
          </a:p>
          <a:p>
            <a:r>
              <a:rPr lang="en-US" dirty="0" smtClean="0"/>
              <a:t>How to speed-up LR has been the main motivation of this work</a:t>
            </a:r>
          </a:p>
          <a:p>
            <a:r>
              <a:rPr lang="en-US" dirty="0" smtClean="0"/>
              <a:t>Interest A</a:t>
            </a:r>
          </a:p>
          <a:p>
            <a:pPr lvl="1"/>
            <a:r>
              <a:rPr lang="en-US" dirty="0" err="1" smtClean="0"/>
              <a:t>Softmax</a:t>
            </a:r>
            <a:r>
              <a:rPr lang="en-US" dirty="0" smtClean="0"/>
              <a:t> objective function</a:t>
            </a:r>
          </a:p>
          <a:p>
            <a:pPr lvl="1"/>
            <a:r>
              <a:rPr lang="en-US" dirty="0" smtClean="0"/>
              <a:t>Binary objective function</a:t>
            </a:r>
          </a:p>
          <a:p>
            <a:pPr lvl="1"/>
            <a:r>
              <a:rPr lang="en-US" dirty="0" smtClean="0"/>
              <a:t>Convergence analysis is not well-known</a:t>
            </a:r>
          </a:p>
          <a:p>
            <a:r>
              <a:rPr lang="en-US" dirty="0" smtClean="0"/>
              <a:t>Interest B</a:t>
            </a:r>
          </a:p>
          <a:p>
            <a:pPr lvl="1"/>
            <a:r>
              <a:rPr lang="en-US" dirty="0" smtClean="0"/>
              <a:t>WANBIA-C </a:t>
            </a:r>
            <a:r>
              <a:rPr lang="en-US" dirty="0"/>
              <a:t>trick that combines Naïve Bayes and LR has been shown to significantly improves LR convergence</a:t>
            </a:r>
            <a:endParaRPr lang="en-US" dirty="0" smtClean="0"/>
          </a:p>
          <a:p>
            <a:r>
              <a:rPr lang="en-US" dirty="0" smtClean="0"/>
              <a:t>Interest C: </a:t>
            </a:r>
          </a:p>
          <a:p>
            <a:pPr lvl="1"/>
            <a:r>
              <a:rPr lang="en-US" dirty="0" smtClean="0"/>
              <a:t>Trust-region based Newton Method has been shown to converge the fastest</a:t>
            </a:r>
          </a:p>
          <a:p>
            <a:pPr lvl="1"/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838199" y="2720989"/>
            <a:ext cx="8991601" cy="154623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3431" y="4310090"/>
            <a:ext cx="10520369" cy="1049339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7719" y="5402294"/>
            <a:ext cx="10182231" cy="955641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Contributions of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show that WANBIA-C pre-conditioning can be equally effective for second-order methods such as </a:t>
            </a:r>
            <a:r>
              <a:rPr lang="en-US" dirty="0" smtClean="0"/>
              <a:t>TRON</a:t>
            </a:r>
          </a:p>
          <a:p>
            <a:r>
              <a:rPr lang="en-US" dirty="0"/>
              <a:t>We present a TRON algorithm optimizing a LR </a:t>
            </a:r>
            <a:r>
              <a:rPr lang="en-US" dirty="0" err="1"/>
              <a:t>Softmax</a:t>
            </a:r>
            <a:r>
              <a:rPr lang="en-US" dirty="0"/>
              <a:t> objective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We show that optimizing a </a:t>
            </a:r>
            <a:r>
              <a:rPr lang="en-US" dirty="0" err="1" smtClean="0"/>
              <a:t>softmax</a:t>
            </a:r>
            <a:r>
              <a:rPr lang="en-US" dirty="0" smtClean="0"/>
              <a:t> objective function leads to better RMSE, log-loss and classification time than standard one-vs-all classification</a:t>
            </a:r>
          </a:p>
          <a:p>
            <a:r>
              <a:rPr lang="en-US" dirty="0" smtClean="0"/>
              <a:t>We present a comprehensive software library for fast and effective binary and </a:t>
            </a:r>
            <a:r>
              <a:rPr lang="en-US" dirty="0" err="1" smtClean="0"/>
              <a:t>sofmax</a:t>
            </a:r>
            <a:r>
              <a:rPr lang="en-US" dirty="0" smtClean="0"/>
              <a:t> classification -- </a:t>
            </a:r>
            <a:r>
              <a:rPr lang="en-US" dirty="0" err="1" smtClean="0"/>
              <a:t>fastLR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-Point Star 3"/>
          <p:cNvSpPr/>
          <p:nvPr/>
        </p:nvSpPr>
        <p:spPr>
          <a:xfrm>
            <a:off x="138112" y="1700213"/>
            <a:ext cx="700088" cy="70008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38112" y="2649550"/>
            <a:ext cx="700088" cy="700088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38112" y="3534595"/>
            <a:ext cx="700088" cy="700088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38112" y="4798627"/>
            <a:ext cx="700088" cy="700088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25"/>
            <a:ext cx="10515600" cy="1325563"/>
          </a:xfrm>
        </p:spPr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Building Blocks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/>
              <a:t>TRON</a:t>
            </a:r>
            <a:endParaRPr lang="en-US" dirty="0" smtClean="0"/>
          </a:p>
          <a:p>
            <a:pPr lvl="1"/>
            <a:r>
              <a:rPr lang="en-US" dirty="0" smtClean="0"/>
              <a:t>LR</a:t>
            </a:r>
            <a:endParaRPr lang="en-US" dirty="0"/>
          </a:p>
          <a:p>
            <a:pPr lvl="1"/>
            <a:r>
              <a:rPr lang="en-US" dirty="0" smtClean="0"/>
              <a:t>WANBIA-C</a:t>
            </a:r>
          </a:p>
          <a:p>
            <a:r>
              <a:rPr lang="en-US" dirty="0" smtClean="0"/>
              <a:t>WANBIA-C with TRON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 and Future works</a:t>
            </a:r>
          </a:p>
          <a:p>
            <a:r>
              <a:rPr lang="en-US" dirty="0" smtClean="0"/>
              <a:t>Q &amp; 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>
            <a:off x="3571875" y="2343150"/>
            <a:ext cx="371475" cy="1628775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200400" y="1795466"/>
            <a:ext cx="142875" cy="433388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410081" y="4148140"/>
            <a:ext cx="142875" cy="433388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4552956" y="4630743"/>
            <a:ext cx="219075" cy="433388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453066" y="5234014"/>
            <a:ext cx="161922" cy="709585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71875" y="1812913"/>
            <a:ext cx="1285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5 Minutes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19555" y="2930051"/>
            <a:ext cx="1285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Minutes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72031" y="4148140"/>
            <a:ext cx="1285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Minutes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72050" y="4634182"/>
            <a:ext cx="1285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Minutes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10250" y="5366229"/>
            <a:ext cx="1285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5 Minutes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Iterative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706"/>
            <a:ext cx="10515600" cy="517525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Every iteration requires an update of form: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Two Problems: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smtClean="0"/>
              <a:t>Storing and computing the Hessian can be an issue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2000" dirty="0" smtClean="0"/>
              <a:t>Gradient Descent</a:t>
            </a:r>
            <a:endParaRPr lang="en-US" sz="2000" dirty="0"/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2000" dirty="0" smtClean="0"/>
              <a:t>Quasi-Newton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smtClean="0"/>
              <a:t>Solution obtained does not guarantee any convergence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2000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2000" dirty="0"/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2000" dirty="0" smtClean="0"/>
              <a:t>Line Search</a:t>
            </a:r>
            <a:endParaRPr lang="en-US" sz="2000" dirty="0"/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  <a:defRPr/>
            </a:pPr>
            <a:endParaRPr lang="en-US" sz="2000" dirty="0" smtClean="0"/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2000" dirty="0" smtClean="0"/>
              <a:t>Trust Region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22" y="2177174"/>
            <a:ext cx="2591940" cy="294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81" y="1764934"/>
            <a:ext cx="1819454" cy="305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225" y="4285335"/>
            <a:ext cx="2613975" cy="277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171" y="4916551"/>
            <a:ext cx="2709020" cy="32315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23" y="5636314"/>
            <a:ext cx="2867138" cy="22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219213" y="2124701"/>
            <a:ext cx="3045543" cy="39753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8910" y="5963289"/>
            <a:ext cx="3370528" cy="444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8100" y="1755369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(1)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7621" y="2136374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08068" y="4193242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08067" y="4870376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08067" y="5494061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17589" y="5959914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788"/>
            <a:ext cx="10515600" cy="1325563"/>
          </a:xfrm>
        </p:spPr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57313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" y="2470164"/>
            <a:ext cx="3643313" cy="707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" y="3796876"/>
            <a:ext cx="5091118" cy="689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4683582"/>
            <a:ext cx="2432057" cy="26449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119838" y="1681168"/>
            <a:ext cx="33314" cy="49196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915" y="2419227"/>
            <a:ext cx="3629563" cy="6919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100" y="3798896"/>
            <a:ext cx="4992679" cy="6549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1632" y="4660922"/>
            <a:ext cx="2349493" cy="267270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23074" y="5375303"/>
            <a:ext cx="5224486" cy="1254114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Dimensions:</a:t>
            </a:r>
          </a:p>
          <a:p>
            <a:pPr lvl="1"/>
            <a:r>
              <a:rPr lang="en-US" sz="1800" dirty="0" smtClean="0"/>
              <a:t>Hessian: </a:t>
            </a:r>
            <a:r>
              <a:rPr lang="en-US" sz="1800" dirty="0" smtClean="0">
                <a:solidFill>
                  <a:srgbClr val="FF0000"/>
                </a:solidFill>
              </a:rPr>
              <a:t>p x p</a:t>
            </a:r>
            <a:r>
              <a:rPr lang="en-US" sz="1800" dirty="0" smtClean="0"/>
              <a:t> matrix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X: </a:t>
            </a:r>
            <a:r>
              <a:rPr lang="en-US" sz="1800" dirty="0" smtClean="0">
                <a:solidFill>
                  <a:srgbClr val="FF0000"/>
                </a:solidFill>
              </a:rPr>
              <a:t>N x p</a:t>
            </a:r>
            <a:r>
              <a:rPr lang="en-US" sz="1800" dirty="0" smtClean="0"/>
              <a:t> matrix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W: </a:t>
            </a:r>
            <a:r>
              <a:rPr lang="en-US" sz="1800" dirty="0" smtClean="0">
                <a:solidFill>
                  <a:srgbClr val="FF0000"/>
                </a:solidFill>
              </a:rPr>
              <a:t>N x N</a:t>
            </a:r>
            <a:r>
              <a:rPr lang="en-US" sz="1800" dirty="0" smtClean="0"/>
              <a:t> diagonal matrix</a:t>
            </a:r>
          </a:p>
          <a:p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814" y="3337078"/>
            <a:ext cx="2438427" cy="2651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6790" y="3270238"/>
            <a:ext cx="2318804" cy="264479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6415100" y="5252709"/>
            <a:ext cx="5224486" cy="133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Dimensions:</a:t>
            </a:r>
          </a:p>
          <a:p>
            <a:pPr lvl="1"/>
            <a:r>
              <a:rPr lang="en-US" sz="1800" dirty="0" smtClean="0"/>
              <a:t>Hessian: </a:t>
            </a:r>
            <a:r>
              <a:rPr lang="en-US" sz="1800" dirty="0" smtClean="0">
                <a:solidFill>
                  <a:srgbClr val="FF0000"/>
                </a:solidFill>
              </a:rPr>
              <a:t>p(C - 1) x p(C - 1)</a:t>
            </a:r>
            <a:r>
              <a:rPr lang="en-US" sz="1800" dirty="0" smtClean="0"/>
              <a:t> matrix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     : </a:t>
            </a:r>
            <a:r>
              <a:rPr lang="en-US" sz="1800" dirty="0" smtClean="0">
                <a:solidFill>
                  <a:srgbClr val="FF0000"/>
                </a:solidFill>
              </a:rPr>
              <a:t>N(C - 1) x p(C - 1)</a:t>
            </a:r>
            <a:r>
              <a:rPr lang="en-US" sz="1800" dirty="0" smtClean="0"/>
              <a:t> matrix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    : </a:t>
            </a:r>
            <a:r>
              <a:rPr lang="en-US" sz="1800" dirty="0" smtClean="0">
                <a:solidFill>
                  <a:srgbClr val="FF0000"/>
                </a:solidFill>
              </a:rPr>
              <a:t>N(C - 1) x N(C - 1)</a:t>
            </a:r>
            <a:r>
              <a:rPr lang="en-US" sz="1800" dirty="0" smtClean="0"/>
              <a:t> diagonal matrix</a:t>
            </a:r>
          </a:p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5568" y="1546340"/>
            <a:ext cx="5190489" cy="660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909" y="1557231"/>
            <a:ext cx="5411788" cy="67015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07960" y="1484229"/>
            <a:ext cx="5654715" cy="7884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243647" y="1498082"/>
            <a:ext cx="5441181" cy="77459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23865" y="2453495"/>
            <a:ext cx="4076709" cy="114589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396057" y="2407900"/>
            <a:ext cx="4048105" cy="119148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4350" y="3780207"/>
            <a:ext cx="5393540" cy="1162244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291288" y="3774582"/>
            <a:ext cx="5393540" cy="1167869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1048" y="5882793"/>
            <a:ext cx="184150" cy="240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3030" y="6191095"/>
            <a:ext cx="260497" cy="2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WANBIA-C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5" y="1516077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Naïve </a:t>
            </a:r>
            <a:r>
              <a:rPr lang="en-US" dirty="0" smtClean="0"/>
              <a:t>Bayes: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WANBIA-C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1" y="1999765"/>
            <a:ext cx="4460874" cy="725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72" y="3347113"/>
            <a:ext cx="5527675" cy="76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47" y="4896727"/>
            <a:ext cx="6189663" cy="71474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043870" y="4114809"/>
            <a:ext cx="4071938" cy="2433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Faster Convergence of LR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Contain both generative and discriminative learned parameters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Alleviates NB independence assumption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7943854" y="3929081"/>
            <a:ext cx="4171954" cy="275747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11353800" y="3377100"/>
            <a:ext cx="500063" cy="45911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13"/>
            <a:ext cx="10515600" cy="1325563"/>
          </a:xfrm>
        </p:spPr>
        <p:txBody>
          <a:bodyPr/>
          <a:lstStyle/>
          <a:p>
            <a:r>
              <a:rPr lang="en-US" dirty="0" smtClean="0"/>
              <a:t>WANBIA-C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5" y="1516077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Naïve </a:t>
            </a:r>
            <a:r>
              <a:rPr lang="en-US" dirty="0" smtClean="0"/>
              <a:t>Bayes: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WANBIA-C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28738"/>
            <a:ext cx="10515600" cy="14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1" y="1999765"/>
            <a:ext cx="4460874" cy="725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72" y="3347113"/>
            <a:ext cx="5527675" cy="76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47" y="4896727"/>
            <a:ext cx="6189663" cy="71474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043870" y="4114809"/>
            <a:ext cx="4071938" cy="2433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Faster Convergence of LR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Contain both generative and discriminative learned parameters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Alleviates NB independence assumption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7943854" y="3929081"/>
            <a:ext cx="4171954" cy="275747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11353800" y="3377100"/>
            <a:ext cx="500063" cy="459117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36958" y="1939173"/>
            <a:ext cx="32784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75113" y="3306017"/>
            <a:ext cx="75406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30565" y="4788996"/>
            <a:ext cx="98425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6609" y="1920117"/>
            <a:ext cx="696915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27679" y="3286961"/>
            <a:ext cx="1130296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08558" y="4782398"/>
            <a:ext cx="174943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75097" y="2348754"/>
            <a:ext cx="327840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41827" y="3744172"/>
            <a:ext cx="687386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94107" y="5225316"/>
            <a:ext cx="952502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41889" y="2358269"/>
            <a:ext cx="69691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94390" y="3725103"/>
            <a:ext cx="1177923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75259" y="5234823"/>
            <a:ext cx="1777998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11230</TotalTime>
  <Words>511</Words>
  <Application>Microsoft Macintosh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A Fast Trust Region Newton Method for Logistic Regression</vt:lpstr>
      <vt:lpstr>Introduction</vt:lpstr>
      <vt:lpstr>Introduction (2)</vt:lpstr>
      <vt:lpstr>Contributions of the Paper</vt:lpstr>
      <vt:lpstr>Talk Outline</vt:lpstr>
      <vt:lpstr>Iterative Optimization</vt:lpstr>
      <vt:lpstr>Logistic Regression</vt:lpstr>
      <vt:lpstr>WANBIA-C</vt:lpstr>
      <vt:lpstr>WANBIA-C</vt:lpstr>
      <vt:lpstr>WANBIA-C for TRON</vt:lpstr>
      <vt:lpstr>Efficient Implementation</vt:lpstr>
      <vt:lpstr>Experimental Results</vt:lpstr>
      <vt:lpstr>Convergence Analysis</vt:lpstr>
      <vt:lpstr>LR Tron vs. LR QN</vt:lpstr>
      <vt:lpstr>Experimental Results</vt:lpstr>
      <vt:lpstr>fastLR -- Library</vt:lpstr>
      <vt:lpstr>Summary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creator>Nayyar Zaidi</dc:creator>
  <cp:lastModifiedBy>Nayyar Zaidi</cp:lastModifiedBy>
  <cp:revision>189</cp:revision>
  <dcterms:created xsi:type="dcterms:W3CDTF">2016-03-01T04:37:50Z</dcterms:created>
  <dcterms:modified xsi:type="dcterms:W3CDTF">2017-04-29T13:21:47Z</dcterms:modified>
</cp:coreProperties>
</file>